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8" r:id="rId12"/>
    <p:sldId id="277" r:id="rId13"/>
    <p:sldId id="279" r:id="rId14"/>
    <p:sldId id="288" r:id="rId15"/>
    <p:sldId id="280" r:id="rId16"/>
    <p:sldId id="282" r:id="rId17"/>
    <p:sldId id="281" r:id="rId18"/>
    <p:sldId id="283" r:id="rId19"/>
    <p:sldId id="284" r:id="rId20"/>
    <p:sldId id="285" r:id="rId21"/>
    <p:sldId id="286" r:id="rId22"/>
    <p:sldId id="287" r:id="rId23"/>
    <p:sldId id="261" r:id="rId24"/>
    <p:sldId id="262" r:id="rId25"/>
    <p:sldId id="264" r:id="rId26"/>
    <p:sldId id="265" r:id="rId27"/>
    <p:sldId id="266" r:id="rId28"/>
    <p:sldId id="267" r:id="rId29"/>
    <p:sldId id="268" r:id="rId30"/>
    <p:sldId id="269" r:id="rId31"/>
    <p:sldId id="290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F1F"/>
    <a:srgbClr val="FFFFFF"/>
    <a:srgbClr val="E4802B"/>
    <a:srgbClr val="DCDCDC"/>
    <a:srgbClr val="D29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B5B948-2908-487D-B906-E35A58501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11A0375-572B-4C55-94A6-E8712FF7A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6339A51-906B-43B1-A541-5AD8E14AD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072889-1747-4EBB-9236-C771AC307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71AEBC-6F90-4D49-BBE2-6579D3E42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8674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992F7F-627D-471D-9547-EBA9487C6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EF2C1F2-28AF-441B-951D-886D5DCD0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E87F2E-258E-458B-9551-5B7536AF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3BEE508-3EDA-42E6-8167-383F6E6C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092885-9381-4839-A763-FC393196C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36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6A05F6F-C464-4AA0-80B7-E9919A9CBD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5D6ACD1-BD20-42C6-B289-66E34C812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931028-C032-4230-9D9D-4CE934F5D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027865-B638-49E7-ADBD-57565DDF6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3594BD5-DC5E-4FAE-9801-F1E96C64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33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6549515-3FA0-41E0-814D-B2967CCE58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253FF-4241-4E53-B3CF-FB50FEA5CE5E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B0EC6CD-6B2D-4162-962A-19EF323F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A7BE34-9113-4148-8C43-9CA9107B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B104C-0162-4136-9342-93A5D3A61F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20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461DB1-4114-4C71-90CC-D04A77613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7EA0B1-721E-4C70-A9DA-C027D7008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6CB6F8-4A6A-484F-825C-937294A0B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46E3AB-5208-4E3D-B8F2-B2392EC54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BB0C53-25CA-4BD4-97B1-F4632B698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3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AE2817-A6CA-45D4-AFCC-5D1E4560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AC5D71-33C7-4B9C-872D-3DD55816C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434DC1-6FDF-4A47-ADE8-1A64FA08A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6FA2C7-7E16-499E-A29D-DAA4D0F38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7766B2-8027-423F-A4FD-35AA725F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049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344F21-899A-401D-BD33-B63F3C308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965B90-9221-44E9-ACE6-AB5F112F33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DC6A1C9-EAC6-4CD9-9C49-814EBF56C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44AEA29-B655-4082-B6D7-82FF6DAB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23EAFE4-6D08-4D19-B8FF-B2D764D60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86B607F-9A7D-4884-8A61-A026A7B37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60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649C75-F884-404D-BAA6-231BC8BF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24B307E-8B67-4D13-B661-DB5504206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A6BAA2-77F6-4C49-94BD-3BEA32C13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6DD780B-3C6B-4ED0-BC02-6D1707FCE1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59FD91C-0669-4B34-B1E8-ED4F59223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B629B80-5FC2-4F81-9E0E-10940029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7DC734F-EC69-4AA5-A827-D7653411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DF149CE-0645-45EB-9087-EC2B94906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57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5DCE73-E2FB-45A1-AC8A-CB4E65F0B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A3DDCA7-7251-4E07-8860-4E6BB1B9D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7792E29-AC58-47DD-9464-BF98ED5AF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449671F-8D57-4B62-B8B5-91C22AC5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893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49B5F89-4B7C-4E75-A68F-DFFB47BFC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08C2707-7495-481A-9B47-69A7DE196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E25EE4-8733-4D3F-B8EF-14A12D81D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950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3F8F43-F78E-42D7-B833-7CF3CD15B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FD4F88-F056-4AF1-BAEE-8AC89225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9350CE2-718F-4B66-B894-DBFF8E8F3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89F4B46-C2D3-4D45-AB39-EC794D8A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2E5B72B-A5FF-4300-970F-40EB38E69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C5F7235-B7A1-455D-945F-68887A170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56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497A42-4801-4E9C-95B4-27C33A723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6BB14F3-5A90-44FA-BCD5-74A58E4EC3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8ABDEF6-CECB-4AAF-90A2-6BE012247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971F09F-4B11-4F3A-A217-57006C62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13C7AD7-EE76-4ED0-BEBB-15FC55E0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CE9666-4B88-4153-B9F2-D9969E31B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1259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175DBC2-7ABE-474F-AC2B-D83570257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077A68-C816-4D32-8C6D-739DF3346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83273F-B153-448A-A59F-0BC989AD9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61797-0F87-43EC-85AF-13F3BD42DE70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91A220-7ADC-46D2-A4D3-6DA4001E2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85329F-AE73-4FBC-8279-CD35A6F9B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91433-6B75-4AF8-8FA1-8CCB9FB26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42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A61E4DE-333E-4353-B337-CAAC0876E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489" y="1008770"/>
            <a:ext cx="9772099" cy="5483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57A9E8-5232-483E-8CB5-E6D162C1D51C}"/>
              </a:ext>
            </a:extLst>
          </p:cNvPr>
          <p:cNvSpPr txBox="1"/>
          <p:nvPr/>
        </p:nvSpPr>
        <p:spPr>
          <a:xfrm>
            <a:off x="396338" y="365760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일진글로벌</a:t>
            </a:r>
          </a:p>
        </p:txBody>
      </p:sp>
    </p:spTree>
    <p:extLst>
      <p:ext uri="{BB962C8B-B14F-4D97-AF65-F5344CB8AC3E}">
        <p14:creationId xmlns:p14="http://schemas.microsoft.com/office/powerpoint/2010/main" val="1212032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910BFF-61AF-4B41-B7F4-DDC6BE7711C6}"/>
              </a:ext>
            </a:extLst>
          </p:cNvPr>
          <p:cNvSpPr txBox="1"/>
          <p:nvPr/>
        </p:nvSpPr>
        <p:spPr>
          <a:xfrm>
            <a:off x="579218" y="434797"/>
            <a:ext cx="383149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우연원인 </a:t>
            </a:r>
            <a:r>
              <a:rPr lang="en-US" altLang="ko-KR" sz="2400" b="1">
                <a:solidFill>
                  <a:srgbClr val="0070C0"/>
                </a:solidFill>
              </a:rPr>
              <a:t>Common Cause</a:t>
            </a:r>
            <a:endParaRPr lang="ko-KR" altLang="en-US" sz="2400" b="1">
              <a:solidFill>
                <a:srgbClr val="0070C0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D70945FF-918C-4620-BD74-A0D63713A64F}"/>
              </a:ext>
            </a:extLst>
          </p:cNvPr>
          <p:cNvGrpSpPr/>
          <p:nvPr/>
        </p:nvGrpSpPr>
        <p:grpSpPr>
          <a:xfrm>
            <a:off x="687977" y="1726082"/>
            <a:ext cx="10493829" cy="4478996"/>
            <a:chOff x="687977" y="1726082"/>
            <a:chExt cx="10493829" cy="4478996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37860BFB-57FE-4179-A9D2-05B12C0E1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7977" y="1726082"/>
              <a:ext cx="10493829" cy="447899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CE77006-6B8E-4AF3-867F-03AE187A7304}"/>
                </a:ext>
              </a:extLst>
            </p:cNvPr>
            <p:cNvSpPr txBox="1"/>
            <p:nvPr/>
          </p:nvSpPr>
          <p:spPr>
            <a:xfrm>
              <a:off x="9396551" y="5512526"/>
              <a:ext cx="1053737" cy="338554"/>
            </a:xfrm>
            <a:prstGeom prst="rect">
              <a:avLst/>
            </a:prstGeom>
            <a:solidFill>
              <a:srgbClr val="DCDCDC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600"/>
                <a:t>필요하며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878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8E787CA-8691-4FA5-A85C-2F7F87ED8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948" y="2043065"/>
            <a:ext cx="9631680" cy="40838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FDD70F-0687-4B65-A873-E01E8531CCDC}"/>
              </a:ext>
            </a:extLst>
          </p:cNvPr>
          <p:cNvSpPr txBox="1"/>
          <p:nvPr/>
        </p:nvSpPr>
        <p:spPr>
          <a:xfrm>
            <a:off x="579218" y="434797"/>
            <a:ext cx="352211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이상원인 </a:t>
            </a:r>
            <a:r>
              <a:rPr lang="en-US" altLang="ko-KR" sz="2400" b="1">
                <a:solidFill>
                  <a:srgbClr val="0070C0"/>
                </a:solidFill>
              </a:rPr>
              <a:t>Special Cause</a:t>
            </a:r>
            <a:endParaRPr lang="ko-KR" altLang="en-US" sz="2400" b="1">
              <a:solidFill>
                <a:srgbClr val="0070C0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10F5056-033A-494F-99B9-0500DAC9D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5316" y="0"/>
            <a:ext cx="3381967" cy="204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81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54AB64-0847-4234-8D3B-56A60D4782EF}"/>
              </a:ext>
            </a:extLst>
          </p:cNvPr>
          <p:cNvSpPr txBox="1"/>
          <p:nvPr/>
        </p:nvSpPr>
        <p:spPr>
          <a:xfrm>
            <a:off x="579218" y="434797"/>
            <a:ext cx="306365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군내변공과 군간변동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7C9591A-CED9-4A41-9A7D-88A6C5E36139}"/>
              </a:ext>
            </a:extLst>
          </p:cNvPr>
          <p:cNvGrpSpPr/>
          <p:nvPr/>
        </p:nvGrpSpPr>
        <p:grpSpPr>
          <a:xfrm>
            <a:off x="1014548" y="1058111"/>
            <a:ext cx="10162903" cy="5250058"/>
            <a:chOff x="1014548" y="1058111"/>
            <a:chExt cx="10162903" cy="5250058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877E4FA0-9E7B-4CE5-AF1C-A14727CCD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548" y="1058111"/>
              <a:ext cx="10162903" cy="5250058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CA6F774C-9336-42BB-A598-7559DCA2E5F7}"/>
                </a:ext>
              </a:extLst>
            </p:cNvPr>
            <p:cNvSpPr/>
            <p:nvPr/>
          </p:nvSpPr>
          <p:spPr>
            <a:xfrm>
              <a:off x="1014548" y="1132114"/>
              <a:ext cx="5482046" cy="7228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3F68167-31A3-4D12-B38A-879FE16F8001}"/>
              </a:ext>
            </a:extLst>
          </p:cNvPr>
          <p:cNvSpPr txBox="1"/>
          <p:nvPr/>
        </p:nvSpPr>
        <p:spPr>
          <a:xfrm>
            <a:off x="7942217" y="792621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군내 </a:t>
            </a:r>
            <a:r>
              <a:rPr lang="en-US" altLang="ko-KR"/>
              <a:t>= </a:t>
            </a:r>
            <a:r>
              <a:rPr lang="ko-KR" altLang="en-US"/>
              <a:t>그룹</a:t>
            </a:r>
          </a:p>
        </p:txBody>
      </p:sp>
    </p:spTree>
    <p:extLst>
      <p:ext uri="{BB962C8B-B14F-4D97-AF65-F5344CB8AC3E}">
        <p14:creationId xmlns:p14="http://schemas.microsoft.com/office/powerpoint/2010/main" val="3985252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74666FD-2F22-4A59-AEB3-ED16F3CE1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08" y="1678071"/>
            <a:ext cx="10110651" cy="45850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736E1B-C1D3-4192-97F5-0722647CA6BF}"/>
              </a:ext>
            </a:extLst>
          </p:cNvPr>
          <p:cNvSpPr txBox="1"/>
          <p:nvPr/>
        </p:nvSpPr>
        <p:spPr>
          <a:xfrm>
            <a:off x="579218" y="434797"/>
            <a:ext cx="367453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관리한계 </a:t>
            </a:r>
            <a:r>
              <a:rPr lang="en-US" altLang="ko-KR" sz="2400" b="1">
                <a:solidFill>
                  <a:srgbClr val="0070C0"/>
                </a:solidFill>
              </a:rPr>
              <a:t>(Control Limit)</a:t>
            </a:r>
            <a:endParaRPr lang="ko-KR" altLang="en-US" sz="24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093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2E9C08A-40E2-4F13-817E-AA812CFA7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50" y="1303845"/>
            <a:ext cx="5656204" cy="27766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7143A9-A629-450B-B185-41E0694DD9D8}"/>
              </a:ext>
            </a:extLst>
          </p:cNvPr>
          <p:cNvSpPr txBox="1"/>
          <p:nvPr/>
        </p:nvSpPr>
        <p:spPr>
          <a:xfrm>
            <a:off x="579218" y="434797"/>
            <a:ext cx="286969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3</a:t>
            </a:r>
            <a:r>
              <a:rPr lang="ko-KR" altLang="en-US" sz="2400" b="1">
                <a:solidFill>
                  <a:srgbClr val="0070C0"/>
                </a:solidFill>
              </a:rPr>
              <a:t>시그마 </a:t>
            </a:r>
            <a:r>
              <a:rPr lang="en-US" altLang="ko-KR" sz="2400" b="1">
                <a:solidFill>
                  <a:srgbClr val="0070C0"/>
                </a:solidFill>
              </a:rPr>
              <a:t>&amp; 6</a:t>
            </a:r>
            <a:r>
              <a:rPr lang="ko-KR" altLang="en-US" sz="2400" b="1">
                <a:solidFill>
                  <a:srgbClr val="0070C0"/>
                </a:solidFill>
              </a:rPr>
              <a:t>시그마</a:t>
            </a: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010C1004-1323-41D0-A1FA-3032C21ACD1D}"/>
              </a:ext>
            </a:extLst>
          </p:cNvPr>
          <p:cNvGrpSpPr/>
          <p:nvPr/>
        </p:nvGrpSpPr>
        <p:grpSpPr>
          <a:xfrm>
            <a:off x="673147" y="4118140"/>
            <a:ext cx="6891678" cy="2403056"/>
            <a:chOff x="590437" y="1371324"/>
            <a:chExt cx="6891678" cy="240305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BC76F5E-35E3-4954-B8B3-4A3E7CCA4A2E}"/>
                </a:ext>
              </a:extLst>
            </p:cNvPr>
            <p:cNvSpPr txBox="1"/>
            <p:nvPr/>
          </p:nvSpPr>
          <p:spPr>
            <a:xfrm>
              <a:off x="590437" y="1379306"/>
              <a:ext cx="941195" cy="576148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규격분포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0045B5-9FC2-4FAE-958D-BDA89E6727E3}"/>
                </a:ext>
              </a:extLst>
            </p:cNvPr>
            <p:cNvSpPr txBox="1"/>
            <p:nvPr/>
          </p:nvSpPr>
          <p:spPr>
            <a:xfrm>
              <a:off x="596800" y="1977670"/>
              <a:ext cx="934831" cy="284111"/>
            </a:xfrm>
            <a:prstGeom prst="rect">
              <a:avLst/>
            </a:prstGeom>
            <a:solidFill>
              <a:srgbClr val="DEE5EE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el-G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  <a:cs typeface="굴림"/>
                </a:rPr>
                <a:t>± σ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6807D1-FC5A-4F2C-95C7-B7EF7E7D73F5}"/>
                </a:ext>
              </a:extLst>
            </p:cNvPr>
            <p:cNvSpPr txBox="1"/>
            <p:nvPr/>
          </p:nvSpPr>
          <p:spPr>
            <a:xfrm>
              <a:off x="1550722" y="1371324"/>
              <a:ext cx="2953807" cy="284111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치우침이 없는 경우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9E2C61-2286-47CD-B1CE-53A9D0E1BC02}"/>
                </a:ext>
              </a:extLst>
            </p:cNvPr>
            <p:cNvSpPr txBox="1"/>
            <p:nvPr/>
          </p:nvSpPr>
          <p:spPr>
            <a:xfrm>
              <a:off x="1550722" y="1669725"/>
              <a:ext cx="1130081" cy="284111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양품율(%)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129DB0-E65D-4395-A8BE-D30815D881A0}"/>
                </a:ext>
              </a:extLst>
            </p:cNvPr>
            <p:cNvSpPr txBox="1"/>
            <p:nvPr/>
          </p:nvSpPr>
          <p:spPr>
            <a:xfrm>
              <a:off x="2699837" y="1669725"/>
              <a:ext cx="1130081" cy="284111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불량율(ppm)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659671-E0C6-4CD0-9998-226BC85B298C}"/>
                </a:ext>
              </a:extLst>
            </p:cNvPr>
            <p:cNvSpPr txBox="1"/>
            <p:nvPr/>
          </p:nvSpPr>
          <p:spPr>
            <a:xfrm>
              <a:off x="3849008" y="1669725"/>
              <a:ext cx="660265" cy="284111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Cp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8D7A10-CAA1-4FB5-8566-16F8D4BBB4D9}"/>
                </a:ext>
              </a:extLst>
            </p:cNvPr>
            <p:cNvSpPr txBox="1"/>
            <p:nvPr/>
          </p:nvSpPr>
          <p:spPr>
            <a:xfrm>
              <a:off x="1547540" y="1977670"/>
              <a:ext cx="1130081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68.27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8E10FA-5C8B-4613-BCBD-B7A0B2DED484}"/>
                </a:ext>
              </a:extLst>
            </p:cNvPr>
            <p:cNvSpPr txBox="1"/>
            <p:nvPr/>
          </p:nvSpPr>
          <p:spPr>
            <a:xfrm>
              <a:off x="2696656" y="1977670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317300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7456FDF-3AF7-459E-AD33-AF68772E82A6}"/>
                </a:ext>
              </a:extLst>
            </p:cNvPr>
            <p:cNvSpPr txBox="1"/>
            <p:nvPr/>
          </p:nvSpPr>
          <p:spPr>
            <a:xfrm>
              <a:off x="3855316" y="1977670"/>
              <a:ext cx="655520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0.33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9CD450-A608-44AC-9579-1F1FB7E35302}"/>
                </a:ext>
              </a:extLst>
            </p:cNvPr>
            <p:cNvSpPr txBox="1"/>
            <p:nvPr/>
          </p:nvSpPr>
          <p:spPr>
            <a:xfrm>
              <a:off x="4528308" y="1371324"/>
              <a:ext cx="2950625" cy="284111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el-G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  <a:cs typeface="HY견고딕"/>
                </a:rPr>
                <a:t>평균변동 = ± 1.5 σ 경우(실무)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E806E3-5292-4C7C-AF94-41A4EB3F23A5}"/>
                </a:ext>
              </a:extLst>
            </p:cNvPr>
            <p:cNvSpPr txBox="1"/>
            <p:nvPr/>
          </p:nvSpPr>
          <p:spPr>
            <a:xfrm>
              <a:off x="4529871" y="1666543"/>
              <a:ext cx="1130137" cy="287292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양품율(%)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B9B230-F7A7-40A8-A62D-F7077412A94F}"/>
                </a:ext>
              </a:extLst>
            </p:cNvPr>
            <p:cNvSpPr txBox="1"/>
            <p:nvPr/>
          </p:nvSpPr>
          <p:spPr>
            <a:xfrm>
              <a:off x="5675860" y="1666543"/>
              <a:ext cx="1130081" cy="287292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장기 DPMO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A5DE74-8683-422D-B8A4-444421E45DE0}"/>
                </a:ext>
              </a:extLst>
            </p:cNvPr>
            <p:cNvSpPr txBox="1"/>
            <p:nvPr/>
          </p:nvSpPr>
          <p:spPr>
            <a:xfrm>
              <a:off x="6821850" y="1666543"/>
              <a:ext cx="658646" cy="287292"/>
            </a:xfrm>
            <a:prstGeom prst="rect">
              <a:avLst/>
            </a:prstGeom>
            <a:solidFill>
              <a:srgbClr val="006699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100" b="1" i="0" baseline="0">
                  <a:solidFill>
                    <a:schemeClr val="bg1"/>
                  </a:solidFill>
                  <a:latin typeface="HY견고딕"/>
                  <a:ea typeface="HY견고딕"/>
                </a:rPr>
                <a:t>Cpk</a:t>
              </a:r>
              <a:endParaRPr kumimoji="1" lang="ko-KR" altLang="en-US" sz="1100" b="1" i="0">
                <a:solidFill>
                  <a:schemeClr val="bg1"/>
                </a:solidFill>
                <a:latin typeface="HY견고딕"/>
                <a:ea typeface="HY견고딕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AFC808-1989-4C71-B451-B0D5DE5F43A7}"/>
                </a:ext>
              </a:extLst>
            </p:cNvPr>
            <p:cNvSpPr txBox="1"/>
            <p:nvPr/>
          </p:nvSpPr>
          <p:spPr>
            <a:xfrm>
              <a:off x="4525126" y="1977670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30.23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4CBBB5-F93F-49E1-AB85-F6CAEDE3AE88}"/>
                </a:ext>
              </a:extLst>
            </p:cNvPr>
            <p:cNvSpPr txBox="1"/>
            <p:nvPr/>
          </p:nvSpPr>
          <p:spPr>
            <a:xfrm>
              <a:off x="5683787" y="1977670"/>
              <a:ext cx="1122155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697700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67B8EB-2406-491A-9F80-B3A496075568}"/>
                </a:ext>
              </a:extLst>
            </p:cNvPr>
            <p:cNvSpPr txBox="1"/>
            <p:nvPr/>
          </p:nvSpPr>
          <p:spPr>
            <a:xfrm>
              <a:off x="6823413" y="1977670"/>
              <a:ext cx="658702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1133D4-B94B-4F2A-8F1D-CB8BEE72F11C}"/>
                </a:ext>
              </a:extLst>
            </p:cNvPr>
            <p:cNvSpPr txBox="1"/>
            <p:nvPr/>
          </p:nvSpPr>
          <p:spPr>
            <a:xfrm>
              <a:off x="596800" y="2276071"/>
              <a:ext cx="934831" cy="284111"/>
            </a:xfrm>
            <a:prstGeom prst="rect">
              <a:avLst/>
            </a:prstGeom>
            <a:solidFill>
              <a:srgbClr val="DEE5EE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el-G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  <a:cs typeface="굴림"/>
                </a:rPr>
                <a:t>± 2 σ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687D21-61D6-4F24-9CD9-BCE3946C1C92}"/>
                </a:ext>
              </a:extLst>
            </p:cNvPr>
            <p:cNvSpPr txBox="1"/>
            <p:nvPr/>
          </p:nvSpPr>
          <p:spPr>
            <a:xfrm>
              <a:off x="596800" y="2579216"/>
              <a:ext cx="934831" cy="284111"/>
            </a:xfrm>
            <a:prstGeom prst="rect">
              <a:avLst/>
            </a:prstGeom>
            <a:solidFill>
              <a:srgbClr val="DEE5EE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el-G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  <a:cs typeface="굴림"/>
                </a:rPr>
                <a:t>± 3 σ</a:t>
              </a:r>
            </a:p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endParaRPr kumimoji="1" lang="ko-KR" altLang="en-US" sz="1200" b="0" i="0">
                <a:solidFill>
                  <a:srgbClr val="0033CC">
                    <a:alpha val="100000"/>
                  </a:srgbClr>
                </a:solidFill>
                <a:latin typeface="굴림"/>
                <a:ea typeface="굴림"/>
                <a:cs typeface="굴림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134C73-78CB-4D52-922B-D40E2A6E6E5C}"/>
                </a:ext>
              </a:extLst>
            </p:cNvPr>
            <p:cNvSpPr txBox="1"/>
            <p:nvPr/>
          </p:nvSpPr>
          <p:spPr>
            <a:xfrm>
              <a:off x="596800" y="2882361"/>
              <a:ext cx="934831" cy="284111"/>
            </a:xfrm>
            <a:prstGeom prst="rect">
              <a:avLst/>
            </a:prstGeom>
            <a:solidFill>
              <a:srgbClr val="DEE5EE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el-G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  <a:cs typeface="굴림"/>
                </a:rPr>
                <a:t>± 4 σ</a:t>
              </a:r>
            </a:p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endParaRPr kumimoji="1" lang="ko-KR" altLang="en-US" sz="1200" b="0" i="0">
                <a:solidFill>
                  <a:srgbClr val="0033CC">
                    <a:alpha val="100000"/>
                  </a:srgbClr>
                </a:solidFill>
                <a:latin typeface="굴림"/>
                <a:ea typeface="굴림"/>
                <a:cs typeface="굴림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4BAD2E-1B30-4EFA-9D88-D2BD925327B4}"/>
                </a:ext>
              </a:extLst>
            </p:cNvPr>
            <p:cNvSpPr txBox="1"/>
            <p:nvPr/>
          </p:nvSpPr>
          <p:spPr>
            <a:xfrm>
              <a:off x="596800" y="3188687"/>
              <a:ext cx="934831" cy="284111"/>
            </a:xfrm>
            <a:prstGeom prst="rect">
              <a:avLst/>
            </a:prstGeom>
            <a:solidFill>
              <a:srgbClr val="DEE5EE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el-G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  <a:cs typeface="굴림"/>
                </a:rPr>
                <a:t>± 5 σ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A2DAAD-608D-4211-99EA-8BFBF178B332}"/>
                </a:ext>
              </a:extLst>
            </p:cNvPr>
            <p:cNvSpPr txBox="1"/>
            <p:nvPr/>
          </p:nvSpPr>
          <p:spPr>
            <a:xfrm>
              <a:off x="596800" y="3490269"/>
              <a:ext cx="934831" cy="284111"/>
            </a:xfrm>
            <a:prstGeom prst="rect">
              <a:avLst/>
            </a:prstGeom>
            <a:solidFill>
              <a:srgbClr val="DEE5EE"/>
            </a:solidFill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el-G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  <a:cs typeface="굴림"/>
                </a:rPr>
                <a:t>± 6 σ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9CBA79C-ECAC-4224-A36B-7EF8E48E9EA5}"/>
                </a:ext>
              </a:extLst>
            </p:cNvPr>
            <p:cNvSpPr txBox="1"/>
            <p:nvPr/>
          </p:nvSpPr>
          <p:spPr>
            <a:xfrm>
              <a:off x="1547540" y="2276071"/>
              <a:ext cx="1130081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95.45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E7414D-0211-4D94-808E-AA7F4D911078}"/>
                </a:ext>
              </a:extLst>
            </p:cNvPr>
            <p:cNvSpPr txBox="1"/>
            <p:nvPr/>
          </p:nvSpPr>
          <p:spPr>
            <a:xfrm>
              <a:off x="1547540" y="2574471"/>
              <a:ext cx="1130081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99.73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B52DFF-355E-4DDA-87F9-6F57B6FFB43D}"/>
                </a:ext>
              </a:extLst>
            </p:cNvPr>
            <p:cNvSpPr txBox="1"/>
            <p:nvPr/>
          </p:nvSpPr>
          <p:spPr>
            <a:xfrm>
              <a:off x="1547540" y="2880798"/>
              <a:ext cx="1130081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99.9937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00E572-DB2D-41F0-9795-AAD23EE806F6}"/>
                </a:ext>
              </a:extLst>
            </p:cNvPr>
            <p:cNvSpPr txBox="1"/>
            <p:nvPr/>
          </p:nvSpPr>
          <p:spPr>
            <a:xfrm>
              <a:off x="1547540" y="3183943"/>
              <a:ext cx="1130081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99.999943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097B90-D55D-4C5C-9FF5-62B047B726DD}"/>
                </a:ext>
              </a:extLst>
            </p:cNvPr>
            <p:cNvSpPr txBox="1"/>
            <p:nvPr/>
          </p:nvSpPr>
          <p:spPr>
            <a:xfrm>
              <a:off x="1547540" y="3490269"/>
              <a:ext cx="1130081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99.9999998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59EB8BE-A755-45F6-A359-26FAAB0434B4}"/>
                </a:ext>
              </a:extLst>
            </p:cNvPr>
            <p:cNvSpPr txBox="1"/>
            <p:nvPr/>
          </p:nvSpPr>
          <p:spPr>
            <a:xfrm>
              <a:off x="2696656" y="2276071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45500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637ADF4-9DAF-45E8-A0E8-AF14AF476267}"/>
                </a:ext>
              </a:extLst>
            </p:cNvPr>
            <p:cNvSpPr txBox="1"/>
            <p:nvPr/>
          </p:nvSpPr>
          <p:spPr>
            <a:xfrm>
              <a:off x="2696656" y="2574471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2700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1A0F98-96BD-4EB5-B205-66C7B0C272C2}"/>
                </a:ext>
              </a:extLst>
            </p:cNvPr>
            <p:cNvSpPr txBox="1"/>
            <p:nvPr/>
          </p:nvSpPr>
          <p:spPr>
            <a:xfrm>
              <a:off x="2696656" y="2880798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63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B45626-FD17-455B-A4CC-398DE3E8152B}"/>
                </a:ext>
              </a:extLst>
            </p:cNvPr>
            <p:cNvSpPr txBox="1"/>
            <p:nvPr/>
          </p:nvSpPr>
          <p:spPr>
            <a:xfrm>
              <a:off x="2696656" y="3188687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0.57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F21AAB-DDF2-4063-9EBD-0AA7DA13CE9D}"/>
                </a:ext>
              </a:extLst>
            </p:cNvPr>
            <p:cNvSpPr txBox="1"/>
            <p:nvPr/>
          </p:nvSpPr>
          <p:spPr>
            <a:xfrm>
              <a:off x="2696656" y="3490269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0.002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8FDF2C7-F7FC-4A4C-9E40-B4E479B334EE}"/>
                </a:ext>
              </a:extLst>
            </p:cNvPr>
            <p:cNvSpPr txBox="1"/>
            <p:nvPr/>
          </p:nvSpPr>
          <p:spPr>
            <a:xfrm>
              <a:off x="3855316" y="2276071"/>
              <a:ext cx="655520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0.67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B3D9A6-FB04-4DAC-B8B8-E7B501C25EE2}"/>
                </a:ext>
              </a:extLst>
            </p:cNvPr>
            <p:cNvSpPr txBox="1"/>
            <p:nvPr/>
          </p:nvSpPr>
          <p:spPr>
            <a:xfrm>
              <a:off x="3855316" y="2574471"/>
              <a:ext cx="655520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1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370EB9-3E63-4369-9527-ABA2FAD8D84F}"/>
                </a:ext>
              </a:extLst>
            </p:cNvPr>
            <p:cNvSpPr txBox="1"/>
            <p:nvPr/>
          </p:nvSpPr>
          <p:spPr>
            <a:xfrm>
              <a:off x="3855316" y="2880798"/>
              <a:ext cx="655520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1.33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2235AA-36CF-46FD-87DB-FDEF9B4E128A}"/>
                </a:ext>
              </a:extLst>
            </p:cNvPr>
            <p:cNvSpPr txBox="1"/>
            <p:nvPr/>
          </p:nvSpPr>
          <p:spPr>
            <a:xfrm>
              <a:off x="3855316" y="3188687"/>
              <a:ext cx="655520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1.67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D92B32-1B7B-406D-B375-4296B928C5E0}"/>
                </a:ext>
              </a:extLst>
            </p:cNvPr>
            <p:cNvSpPr txBox="1"/>
            <p:nvPr/>
          </p:nvSpPr>
          <p:spPr>
            <a:xfrm>
              <a:off x="3855316" y="3490269"/>
              <a:ext cx="655520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9A8F4F-58DD-49C3-9E93-69137DE783BA}"/>
                </a:ext>
              </a:extLst>
            </p:cNvPr>
            <p:cNvSpPr txBox="1"/>
            <p:nvPr/>
          </p:nvSpPr>
          <p:spPr>
            <a:xfrm>
              <a:off x="4525126" y="2276071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69.13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181BFFC-F5BA-46F7-98CE-392A3AEF878A}"/>
                </a:ext>
              </a:extLst>
            </p:cNvPr>
            <p:cNvSpPr txBox="1"/>
            <p:nvPr/>
          </p:nvSpPr>
          <p:spPr>
            <a:xfrm>
              <a:off x="4525126" y="2574471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93.32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6AEA9B-8189-4A05-8902-58E386BEF338}"/>
                </a:ext>
              </a:extLst>
            </p:cNvPr>
            <p:cNvSpPr txBox="1"/>
            <p:nvPr/>
          </p:nvSpPr>
          <p:spPr>
            <a:xfrm>
              <a:off x="4525126" y="2880798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99.3790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5D4A2DF-91DD-4451-AF07-37DDA82AE409}"/>
                </a:ext>
              </a:extLst>
            </p:cNvPr>
            <p:cNvSpPr txBox="1"/>
            <p:nvPr/>
          </p:nvSpPr>
          <p:spPr>
            <a:xfrm>
              <a:off x="4525126" y="3188687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99.97670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4C1725B-6045-4F71-926E-650B1F2A0B0B}"/>
                </a:ext>
              </a:extLst>
            </p:cNvPr>
            <p:cNvSpPr txBox="1"/>
            <p:nvPr/>
          </p:nvSpPr>
          <p:spPr>
            <a:xfrm>
              <a:off x="4525126" y="3490269"/>
              <a:ext cx="1136444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99.99966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A6EAF59-3F3A-42C6-B248-FE9DB8B35B94}"/>
                </a:ext>
              </a:extLst>
            </p:cNvPr>
            <p:cNvSpPr txBox="1"/>
            <p:nvPr/>
          </p:nvSpPr>
          <p:spPr>
            <a:xfrm>
              <a:off x="5683787" y="2276071"/>
              <a:ext cx="1122155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308700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766F100-10CE-47B2-B4AA-41AB07FA89D4}"/>
                </a:ext>
              </a:extLst>
            </p:cNvPr>
            <p:cNvSpPr txBox="1"/>
            <p:nvPr/>
          </p:nvSpPr>
          <p:spPr>
            <a:xfrm>
              <a:off x="5683787" y="2574471"/>
              <a:ext cx="1122155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66807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8C38C62-DECC-42FE-B83C-C5721FCD2519}"/>
                </a:ext>
              </a:extLst>
            </p:cNvPr>
            <p:cNvSpPr txBox="1"/>
            <p:nvPr/>
          </p:nvSpPr>
          <p:spPr>
            <a:xfrm>
              <a:off x="5683787" y="2880798"/>
              <a:ext cx="1122155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6210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41F492A-838D-4328-919E-7E92CDA4BB5A}"/>
                </a:ext>
              </a:extLst>
            </p:cNvPr>
            <p:cNvSpPr txBox="1"/>
            <p:nvPr/>
          </p:nvSpPr>
          <p:spPr>
            <a:xfrm>
              <a:off x="5683787" y="3188687"/>
              <a:ext cx="1122155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233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ECBD3E-93F6-4176-996E-93AFCA31FF16}"/>
                </a:ext>
              </a:extLst>
            </p:cNvPr>
            <p:cNvSpPr txBox="1"/>
            <p:nvPr/>
          </p:nvSpPr>
          <p:spPr>
            <a:xfrm>
              <a:off x="5683787" y="3490269"/>
              <a:ext cx="1122155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chemeClr val="tx1"/>
                  </a:solidFill>
                  <a:latin typeface="굴림"/>
                  <a:ea typeface="굴림"/>
                </a:rPr>
                <a:t>3.4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29B2184-FC11-4268-B6E6-1EAF15C2E8EA}"/>
                </a:ext>
              </a:extLst>
            </p:cNvPr>
            <p:cNvSpPr txBox="1"/>
            <p:nvPr/>
          </p:nvSpPr>
          <p:spPr>
            <a:xfrm>
              <a:off x="6823413" y="2276071"/>
              <a:ext cx="658702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0.17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160C212-D50F-4CDA-B33B-8B96E4350515}"/>
                </a:ext>
              </a:extLst>
            </p:cNvPr>
            <p:cNvSpPr txBox="1"/>
            <p:nvPr/>
          </p:nvSpPr>
          <p:spPr>
            <a:xfrm>
              <a:off x="6823413" y="2574471"/>
              <a:ext cx="658702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0.5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04F3134-72F8-4270-B09C-3954C29735C1}"/>
                </a:ext>
              </a:extLst>
            </p:cNvPr>
            <p:cNvSpPr txBox="1"/>
            <p:nvPr/>
          </p:nvSpPr>
          <p:spPr>
            <a:xfrm>
              <a:off x="6823413" y="2880798"/>
              <a:ext cx="658702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0.83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A5A7726-B7C7-42D1-AF97-24FB3BA77F18}"/>
                </a:ext>
              </a:extLst>
            </p:cNvPr>
            <p:cNvSpPr txBox="1"/>
            <p:nvPr/>
          </p:nvSpPr>
          <p:spPr>
            <a:xfrm>
              <a:off x="6823413" y="3188687"/>
              <a:ext cx="658702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1.17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D237A98-9E45-4DA9-B0D9-F5A881C8C643}"/>
                </a:ext>
              </a:extLst>
            </p:cNvPr>
            <p:cNvSpPr txBox="1"/>
            <p:nvPr/>
          </p:nvSpPr>
          <p:spPr>
            <a:xfrm>
              <a:off x="6823413" y="3490269"/>
              <a:ext cx="658702" cy="284111"/>
            </a:xfrm>
            <a:prstGeom prst="rect">
              <a:avLst/>
            </a:prstGeom>
            <a:noFill/>
            <a:ln w="9544" cap="flat" cmpd="sng" algn="ctr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vert="horz" wrap="square" lIns="91440" tIns="45720" rIns="91440" bIns="45720" anchor="t">
              <a:spAutoFit/>
            </a:bodyPr>
            <a:lstStyle/>
            <a:p>
              <a:pPr marL="0" lvl="0" indent="0" algn="ctr" rtl="0" eaLnBrk="1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kumimoji="1" lang="ko-KR" altLang="en-US" sz="1200" b="0" i="0" baseline="0">
                  <a:solidFill>
                    <a:srgbClr val="0033CC">
                      <a:alpha val="100000"/>
                    </a:srgbClr>
                  </a:solidFill>
                  <a:latin typeface="굴림"/>
                  <a:ea typeface="굴림"/>
                </a:rPr>
                <a:t>1.5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EE354B0-873E-4D45-B33E-8D7C5F602AEE}"/>
              </a:ext>
            </a:extLst>
          </p:cNvPr>
          <p:cNvSpPr txBox="1"/>
          <p:nvPr/>
        </p:nvSpPr>
        <p:spPr>
          <a:xfrm>
            <a:off x="5373864" y="2630111"/>
            <a:ext cx="2345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/>
              <a:t>백만개 중에 </a:t>
            </a:r>
            <a:r>
              <a:rPr lang="en-US" altLang="ko-KR" sz="1200"/>
              <a:t>66,800</a:t>
            </a:r>
            <a:r>
              <a:rPr lang="ko-KR" altLang="en-US" sz="1200"/>
              <a:t>개의 불량율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8E83CE-39C3-4D95-9754-99E698EB395A}"/>
              </a:ext>
            </a:extLst>
          </p:cNvPr>
          <p:cNvSpPr txBox="1"/>
          <p:nvPr/>
        </p:nvSpPr>
        <p:spPr>
          <a:xfrm>
            <a:off x="5387489" y="3654223"/>
            <a:ext cx="2318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/>
              <a:t>백만개 중에 </a:t>
            </a:r>
            <a:r>
              <a:rPr lang="en-US" altLang="ko-KR" sz="1200"/>
              <a:t>3</a:t>
            </a:r>
            <a:r>
              <a:rPr lang="ko-KR" altLang="en-US" sz="1200"/>
              <a:t>개</a:t>
            </a:r>
            <a:r>
              <a:rPr lang="en-US" altLang="ko-KR" sz="1200"/>
              <a:t>~4</a:t>
            </a:r>
            <a:r>
              <a:rPr lang="ko-KR" altLang="en-US" sz="1200"/>
              <a:t>개의 불량율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47DD7B3-BE4A-4DE8-9577-4ECA1EF3BE58}"/>
              </a:ext>
            </a:extLst>
          </p:cNvPr>
          <p:cNvSpPr txBox="1"/>
          <p:nvPr/>
        </p:nvSpPr>
        <p:spPr>
          <a:xfrm>
            <a:off x="1447022" y="856248"/>
            <a:ext cx="214033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품질관리 수준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E26ED41F-C1C9-4274-A36B-344271C55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542" y="489749"/>
            <a:ext cx="5857115" cy="171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54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7FE44B-CB38-4A76-9369-22906C33557E}"/>
              </a:ext>
            </a:extLst>
          </p:cNvPr>
          <p:cNvSpPr txBox="1"/>
          <p:nvPr/>
        </p:nvSpPr>
        <p:spPr>
          <a:xfrm>
            <a:off x="579218" y="434797"/>
            <a:ext cx="224933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관리도의 활용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415A9A7-DD1E-469E-A02F-79FA24D76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863" y="1513774"/>
            <a:ext cx="9274629" cy="46735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3F17E2-3ECB-4D04-89D4-AC1A515806E6}"/>
              </a:ext>
            </a:extLst>
          </p:cNvPr>
          <p:cNvSpPr txBox="1"/>
          <p:nvPr/>
        </p:nvSpPr>
        <p:spPr>
          <a:xfrm>
            <a:off x="3762103" y="1513774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USL ~ LSL</a:t>
            </a:r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E4441A-BC65-4C38-B3CA-32923562A6EB}"/>
              </a:ext>
            </a:extLst>
          </p:cNvPr>
          <p:cNvSpPr txBox="1"/>
          <p:nvPr/>
        </p:nvSpPr>
        <p:spPr>
          <a:xfrm>
            <a:off x="579859" y="3154832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UCL~LCL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582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4E64B1-2644-427B-A1CF-936BBA999F00}"/>
              </a:ext>
            </a:extLst>
          </p:cNvPr>
          <p:cNvSpPr txBox="1"/>
          <p:nvPr/>
        </p:nvSpPr>
        <p:spPr>
          <a:xfrm>
            <a:off x="579218" y="434797"/>
            <a:ext cx="480413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계량값 관리도 </a:t>
            </a:r>
            <a:r>
              <a:rPr lang="en-US" altLang="ko-KR" sz="2400" b="1">
                <a:solidFill>
                  <a:srgbClr val="0070C0"/>
                </a:solidFill>
              </a:rPr>
              <a:t>: X bar - R</a:t>
            </a:r>
            <a:r>
              <a:rPr lang="ko-KR" altLang="en-US" sz="2400" b="1">
                <a:solidFill>
                  <a:srgbClr val="0070C0"/>
                </a:solidFill>
              </a:rPr>
              <a:t>관리도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661F700-CF52-4076-A4C5-4E0411AA55B3}"/>
              </a:ext>
            </a:extLst>
          </p:cNvPr>
          <p:cNvSpPr/>
          <p:nvPr/>
        </p:nvSpPr>
        <p:spPr>
          <a:xfrm>
            <a:off x="2997956" y="480041"/>
            <a:ext cx="226257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96DF39C-CC46-4F89-935E-4B1CB4D7A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504" y="1776027"/>
            <a:ext cx="8705969" cy="442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08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BEA3894-A73E-4912-ABD8-DC86171CE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62" y="1770499"/>
            <a:ext cx="9919063" cy="47549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068DB6-1C10-4D72-8581-1FC077E2E796}"/>
              </a:ext>
            </a:extLst>
          </p:cNvPr>
          <p:cNvSpPr txBox="1"/>
          <p:nvPr/>
        </p:nvSpPr>
        <p:spPr>
          <a:xfrm>
            <a:off x="579218" y="434797"/>
            <a:ext cx="472757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관리도의 해석 </a:t>
            </a:r>
            <a:endParaRPr lang="en-US" altLang="ko-KR" sz="2400" b="1">
              <a:solidFill>
                <a:srgbClr val="0070C0"/>
              </a:solidFill>
            </a:endParaRPr>
          </a:p>
          <a:p>
            <a:r>
              <a:rPr lang="en-US" altLang="ko-KR" sz="2400" b="1">
                <a:solidFill>
                  <a:srgbClr val="0070C0"/>
                </a:solidFill>
              </a:rPr>
              <a:t>  - </a:t>
            </a:r>
            <a:r>
              <a:rPr lang="ko-KR" altLang="en-US" sz="2400" b="1">
                <a:solidFill>
                  <a:srgbClr val="0070C0"/>
                </a:solidFill>
              </a:rPr>
              <a:t>슈하트의 이상판정기준 </a:t>
            </a:r>
            <a:r>
              <a:rPr lang="en-US" altLang="ko-KR" sz="2400" b="1">
                <a:solidFill>
                  <a:srgbClr val="0070C0"/>
                </a:solidFill>
              </a:rPr>
              <a:t>8</a:t>
            </a:r>
            <a:r>
              <a:rPr lang="ko-KR" altLang="en-US" sz="2400" b="1">
                <a:solidFill>
                  <a:srgbClr val="0070C0"/>
                </a:solidFill>
              </a:rPr>
              <a:t>가지</a:t>
            </a:r>
          </a:p>
        </p:txBody>
      </p:sp>
    </p:spTree>
    <p:extLst>
      <p:ext uri="{BB962C8B-B14F-4D97-AF65-F5344CB8AC3E}">
        <p14:creationId xmlns:p14="http://schemas.microsoft.com/office/powerpoint/2010/main" val="1940853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147086B-97DF-4F50-A78D-96CF52A9A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6" y="1737198"/>
            <a:ext cx="9056914" cy="45089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C576DB-87B6-40B0-9261-C98425C7A258}"/>
              </a:ext>
            </a:extLst>
          </p:cNvPr>
          <p:cNvSpPr txBox="1"/>
          <p:nvPr/>
        </p:nvSpPr>
        <p:spPr>
          <a:xfrm>
            <a:off x="579218" y="434797"/>
            <a:ext cx="227979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공정능력이란</a:t>
            </a:r>
            <a:r>
              <a:rPr lang="en-US" altLang="ko-KR" sz="2400" b="1">
                <a:solidFill>
                  <a:srgbClr val="0070C0"/>
                </a:solidFill>
              </a:rPr>
              <a:t>?</a:t>
            </a:r>
            <a:endParaRPr lang="ko-KR" altLang="en-US" sz="24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75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6F8CCE7-D436-4B0B-ADDD-BA6999296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376" y="2099146"/>
            <a:ext cx="9370423" cy="43289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268CA2-4B41-41C1-9B41-AC08B3F8CDF0}"/>
              </a:ext>
            </a:extLst>
          </p:cNvPr>
          <p:cNvSpPr txBox="1"/>
          <p:nvPr/>
        </p:nvSpPr>
        <p:spPr>
          <a:xfrm>
            <a:off x="579218" y="434797"/>
            <a:ext cx="545213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공정능력의 조사</a:t>
            </a:r>
            <a:r>
              <a:rPr lang="en-US" altLang="ko-KR" sz="2400" b="1">
                <a:solidFill>
                  <a:srgbClr val="0070C0"/>
                </a:solidFill>
              </a:rPr>
              <a:t>, </a:t>
            </a:r>
            <a:r>
              <a:rPr lang="ko-KR" altLang="en-US" sz="2400" b="1">
                <a:solidFill>
                  <a:srgbClr val="0070C0"/>
                </a:solidFill>
              </a:rPr>
              <a:t>단기</a:t>
            </a:r>
            <a:r>
              <a:rPr lang="en-US" altLang="ko-KR" sz="2400" b="1">
                <a:solidFill>
                  <a:srgbClr val="0070C0"/>
                </a:solidFill>
              </a:rPr>
              <a:t>/</a:t>
            </a:r>
            <a:r>
              <a:rPr lang="ko-KR" altLang="en-US" sz="2400" b="1">
                <a:solidFill>
                  <a:srgbClr val="0070C0"/>
                </a:solidFill>
              </a:rPr>
              <a:t>장기 공정능력</a:t>
            </a:r>
          </a:p>
        </p:txBody>
      </p:sp>
    </p:spTree>
    <p:extLst>
      <p:ext uri="{BB962C8B-B14F-4D97-AF65-F5344CB8AC3E}">
        <p14:creationId xmlns:p14="http://schemas.microsoft.com/office/powerpoint/2010/main" val="424998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09B2514-9B1B-4DAE-8D7B-3FA92DF26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789" y="1491969"/>
            <a:ext cx="9168045" cy="51570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FCA5D8-B23A-4C6F-91CF-9A0A4143A3AF}"/>
              </a:ext>
            </a:extLst>
          </p:cNvPr>
          <p:cNvSpPr txBox="1"/>
          <p:nvPr/>
        </p:nvSpPr>
        <p:spPr>
          <a:xfrm>
            <a:off x="396338" y="365760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일진글로벌</a:t>
            </a:r>
          </a:p>
        </p:txBody>
      </p:sp>
    </p:spTree>
    <p:extLst>
      <p:ext uri="{BB962C8B-B14F-4D97-AF65-F5344CB8AC3E}">
        <p14:creationId xmlns:p14="http://schemas.microsoft.com/office/powerpoint/2010/main" val="4292632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6685BD-F347-46D9-B874-811C6F96F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37" y="1079862"/>
            <a:ext cx="6909414" cy="30144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64E374-5A5F-4B7B-9407-DAEDE5238A88}"/>
              </a:ext>
            </a:extLst>
          </p:cNvPr>
          <p:cNvSpPr txBox="1"/>
          <p:nvPr/>
        </p:nvSpPr>
        <p:spPr>
          <a:xfrm>
            <a:off x="579218" y="434797"/>
            <a:ext cx="328166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공정능력 지수의 산출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1A96B7B-0D69-417E-8804-925A4F9867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637"/>
          <a:stretch/>
        </p:blipFill>
        <p:spPr>
          <a:xfrm>
            <a:off x="1067637" y="4479493"/>
            <a:ext cx="6639449" cy="12159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1EA63D-C8C6-4E7D-87F6-5AE255C5FD02}"/>
              </a:ext>
            </a:extLst>
          </p:cNvPr>
          <p:cNvSpPr txBox="1"/>
          <p:nvPr/>
        </p:nvSpPr>
        <p:spPr>
          <a:xfrm>
            <a:off x="1006676" y="4415245"/>
            <a:ext cx="26509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77F1F"/>
                </a:solidFill>
              </a:rPr>
              <a:t> 2. </a:t>
            </a:r>
            <a:r>
              <a:rPr lang="ko-KR" altLang="en-US">
                <a:solidFill>
                  <a:srgbClr val="F77F1F"/>
                </a:solidFill>
              </a:rPr>
              <a:t>한쪽 규격인 경우</a:t>
            </a:r>
          </a:p>
        </p:txBody>
      </p:sp>
    </p:spTree>
    <p:extLst>
      <p:ext uri="{BB962C8B-B14F-4D97-AF65-F5344CB8AC3E}">
        <p14:creationId xmlns:p14="http://schemas.microsoft.com/office/powerpoint/2010/main" val="712886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4DBA8E6-DBC6-4208-99BE-53BA00F54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076" y="1551497"/>
            <a:ext cx="7284267" cy="47926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911E06-314B-4CC7-9D9C-5C0DDA84716B}"/>
              </a:ext>
            </a:extLst>
          </p:cNvPr>
          <p:cNvSpPr txBox="1"/>
          <p:nvPr/>
        </p:nvSpPr>
        <p:spPr>
          <a:xfrm>
            <a:off x="579218" y="434797"/>
            <a:ext cx="442300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공정능력 유무의 판단 및 조처</a:t>
            </a:r>
          </a:p>
        </p:txBody>
      </p:sp>
    </p:spTree>
    <p:extLst>
      <p:ext uri="{BB962C8B-B14F-4D97-AF65-F5344CB8AC3E}">
        <p14:creationId xmlns:p14="http://schemas.microsoft.com/office/powerpoint/2010/main" val="3184574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AA6E000-E955-4281-9A5D-B0503AE2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257" y="2200229"/>
            <a:ext cx="8621486" cy="3946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F6C18C-5369-47DE-9F31-316AFD0C394D}"/>
              </a:ext>
            </a:extLst>
          </p:cNvPr>
          <p:cNvSpPr txBox="1"/>
          <p:nvPr/>
        </p:nvSpPr>
        <p:spPr>
          <a:xfrm>
            <a:off x="579218" y="434797"/>
            <a:ext cx="328166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 </a:t>
            </a:r>
            <a:r>
              <a:rPr lang="ko-KR" altLang="en-US" sz="2400" b="1">
                <a:solidFill>
                  <a:srgbClr val="0070C0"/>
                </a:solidFill>
              </a:rPr>
              <a:t>공정 능력의 개선방향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F03620-4DFC-42EE-842B-98B96A82806D}"/>
              </a:ext>
            </a:extLst>
          </p:cNvPr>
          <p:cNvSpPr txBox="1"/>
          <p:nvPr/>
        </p:nvSpPr>
        <p:spPr>
          <a:xfrm>
            <a:off x="9736183" y="3979185"/>
            <a:ext cx="1735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precise : </a:t>
            </a:r>
            <a:r>
              <a:rPr lang="ko-KR" altLang="en-US"/>
              <a:t>정밀</a:t>
            </a:r>
            <a:endParaRPr lang="en-US" altLang="ko-KR"/>
          </a:p>
          <a:p>
            <a:r>
              <a:rPr lang="en-US" altLang="ko-KR"/>
              <a:t>accurete : </a:t>
            </a:r>
            <a:r>
              <a:rPr lang="ko-KR" altLang="en-US"/>
              <a:t>정확</a:t>
            </a:r>
          </a:p>
        </p:txBody>
      </p:sp>
    </p:spTree>
    <p:extLst>
      <p:ext uri="{BB962C8B-B14F-4D97-AF65-F5344CB8AC3E}">
        <p14:creationId xmlns:p14="http://schemas.microsoft.com/office/powerpoint/2010/main" val="3914675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01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관리자 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데이터베이스 정보관리 화면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24714C2-0B01-4985-8B76-9793674CA516}"/>
              </a:ext>
            </a:extLst>
          </p:cNvPr>
          <p:cNvGrpSpPr/>
          <p:nvPr/>
        </p:nvGrpSpPr>
        <p:grpSpPr>
          <a:xfrm>
            <a:off x="6167438" y="908051"/>
            <a:ext cx="5689601" cy="433388"/>
            <a:chOff x="334962" y="908051"/>
            <a:chExt cx="5761038" cy="433388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AACF1CE3-6A8B-40C5-BED5-12D0247C71A4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134C3E5F-364A-4ABD-8D1E-AD427073B019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706A48D7-9FF9-4E53-B283-5CD2EB002D78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28" name="순서도: 처리 27">
                  <a:extLst>
                    <a:ext uri="{FF2B5EF4-FFF2-40B4-BE49-F238E27FC236}">
                      <a16:creationId xmlns:a16="http://schemas.microsoft.com/office/drawing/2014/main" id="{52740AD5-0722-41C5-BC16-5CDDB95639B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직각 삼각형 28">
                  <a:extLst>
                    <a:ext uri="{FF2B5EF4-FFF2-40B4-BE49-F238E27FC236}">
                      <a16:creationId xmlns:a16="http://schemas.microsoft.com/office/drawing/2014/main" id="{88014C80-5D4C-460C-A5E5-C363EB8050ED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362497-17A2-47FC-A46C-9B3576F358BF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사용자 정보 관리 화면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20D19A8-4C13-4876-A4FF-CA19FCA1CF10}"/>
              </a:ext>
            </a:extLst>
          </p:cNvPr>
          <p:cNvSpPr txBox="1"/>
          <p:nvPr/>
        </p:nvSpPr>
        <p:spPr>
          <a:xfrm>
            <a:off x="334963" y="5013120"/>
            <a:ext cx="5689600" cy="412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데이터베이스 정보를 입력하여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해당 정보로 접속합니다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  <a:endParaRPr kumimoji="0" lang="ko-KR" altLang="en-US" sz="12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FillTx/>
              <a:latin typeface="NanumSquare_ac Bold" panose="020B0600000101010101" pitchFamily="50" charset="-127"/>
              <a:ea typeface="NanumSquare_ac Bold" panose="020B0600000101010101" pitchFamily="50" charset="-127"/>
              <a:sym typeface="Apple SD 산돌고딕 Neo 옅은체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FA2C35-F674-4EB5-8C71-4E2562290FD2}"/>
              </a:ext>
            </a:extLst>
          </p:cNvPr>
          <p:cNvSpPr txBox="1"/>
          <p:nvPr/>
        </p:nvSpPr>
        <p:spPr>
          <a:xfrm>
            <a:off x="6167438" y="4997584"/>
            <a:ext cx="5689600" cy="6892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사용자 정보를 관리합니다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kumimoji="0" lang="ko-KR" altLang="en-US" sz="12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FillTx/>
                <a:latin typeface="NanumSquare_ac Bold" panose="020B0600000101010101" pitchFamily="50" charset="-127"/>
                <a:ea typeface="NanumSquare_ac Bold" panose="020B0600000101010101" pitchFamily="50" charset="-127"/>
                <a:sym typeface="Apple SD 산돌고딕 Neo 옅은체"/>
              </a:rPr>
              <a:t>▶ 계정에 따라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  <a:sym typeface="Apple SD 산돌고딕 Neo 옅은체"/>
              </a:rPr>
              <a:t>관리자 권한을 설정할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  <a:sym typeface="Apple SD 산돌고딕 Neo 옅은체"/>
              </a:rPr>
              <a:t>.</a:t>
            </a:r>
            <a:endParaRPr kumimoji="0" lang="ko-KR" altLang="en-US" sz="12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FillTx/>
              <a:latin typeface="NanumSquare_ac Bold" panose="020B0600000101010101" pitchFamily="50" charset="-127"/>
              <a:ea typeface="NanumSquare_ac Bold" panose="020B0600000101010101" pitchFamily="50" charset="-127"/>
              <a:sym typeface="Apple SD 산돌고딕 Neo 옅은체"/>
            </a:endParaRPr>
          </a:p>
        </p:txBody>
      </p:sp>
      <p:pic>
        <p:nvPicPr>
          <p:cNvPr id="3" name="그림 2" descr="스크린샷이(가) 표시된 사진&#10;&#10;자동 생성된 설명">
            <a:extLst>
              <a:ext uri="{FF2B5EF4-FFF2-40B4-BE49-F238E27FC236}">
                <a16:creationId xmlns:a16="http://schemas.microsoft.com/office/drawing/2014/main" id="{37BF9E44-0BBF-438A-B22F-B90A4C7DB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4" y="1339849"/>
            <a:ext cx="5689598" cy="3709989"/>
          </a:xfrm>
          <a:prstGeom prst="rect">
            <a:avLst/>
          </a:prstGeom>
        </p:spPr>
      </p:pic>
      <p:pic>
        <p:nvPicPr>
          <p:cNvPr id="8" name="그림 7" descr="스크린샷이(가) 표시된 사진&#10;&#10;자동 생성된 설명">
            <a:extLst>
              <a:ext uri="{FF2B5EF4-FFF2-40B4-BE49-F238E27FC236}">
                <a16:creationId xmlns:a16="http://schemas.microsoft.com/office/drawing/2014/main" id="{E2FF6442-E62B-4876-8EA4-D66F1AD1A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341438"/>
            <a:ext cx="5689598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27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02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코드 관리 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라인 정보 관리 화면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24714C2-0B01-4985-8B76-9793674CA516}"/>
              </a:ext>
            </a:extLst>
          </p:cNvPr>
          <p:cNvGrpSpPr/>
          <p:nvPr/>
        </p:nvGrpSpPr>
        <p:grpSpPr>
          <a:xfrm>
            <a:off x="6167438" y="908051"/>
            <a:ext cx="5689601" cy="433388"/>
            <a:chOff x="334962" y="908051"/>
            <a:chExt cx="5761038" cy="433388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AACF1CE3-6A8B-40C5-BED5-12D0247C71A4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134C3E5F-364A-4ABD-8D1E-AD427073B019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706A48D7-9FF9-4E53-B283-5CD2EB002D78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28" name="순서도: 처리 27">
                  <a:extLst>
                    <a:ext uri="{FF2B5EF4-FFF2-40B4-BE49-F238E27FC236}">
                      <a16:creationId xmlns:a16="http://schemas.microsoft.com/office/drawing/2014/main" id="{52740AD5-0722-41C5-BC16-5CDDB95639B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직각 삼각형 28">
                  <a:extLst>
                    <a:ext uri="{FF2B5EF4-FFF2-40B4-BE49-F238E27FC236}">
                      <a16:creationId xmlns:a16="http://schemas.microsoft.com/office/drawing/2014/main" id="{88014C80-5D4C-460C-A5E5-C363EB8050ED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362497-17A2-47FC-A46C-9B3576F358BF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공정 정보 관리 화면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B7B6FBE-ABCD-42B3-AADD-655CB2CD40FB}"/>
              </a:ext>
            </a:extLst>
          </p:cNvPr>
          <p:cNvSpPr txBox="1"/>
          <p:nvPr/>
        </p:nvSpPr>
        <p:spPr>
          <a:xfrm>
            <a:off x="334963" y="4997584"/>
            <a:ext cx="5689600" cy="412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라인 정보를 관리합니다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BE2947-C639-4B69-B828-2FB7A28F3D2D}"/>
              </a:ext>
            </a:extLst>
          </p:cNvPr>
          <p:cNvSpPr txBox="1"/>
          <p:nvPr/>
        </p:nvSpPr>
        <p:spPr>
          <a:xfrm>
            <a:off x="6167438" y="4997584"/>
            <a:ext cx="5689600" cy="6892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공정 정보를 관리합니다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라인 정보에 귀속됩니다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 (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라인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&gt;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공정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)</a:t>
            </a:r>
            <a:endParaRPr kumimoji="0" lang="ko-KR" altLang="en-US" sz="12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FillTx/>
              <a:latin typeface="NanumSquare_ac Bold" panose="020B0600000101010101" pitchFamily="50" charset="-127"/>
              <a:ea typeface="NanumSquare_ac Bold" panose="020B0600000101010101" pitchFamily="50" charset="-127"/>
              <a:sym typeface="Apple SD 산돌고딕 Neo 옅은체"/>
            </a:endParaRPr>
          </a:p>
        </p:txBody>
      </p:sp>
      <p:pic>
        <p:nvPicPr>
          <p:cNvPr id="6" name="그림 5" descr="스크린샷이(가) 표시된 사진&#10;&#10;자동 생성된 설명">
            <a:extLst>
              <a:ext uri="{FF2B5EF4-FFF2-40B4-BE49-F238E27FC236}">
                <a16:creationId xmlns:a16="http://schemas.microsoft.com/office/drawing/2014/main" id="{F8C7C222-042F-4902-A2CE-9712F042C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1339849"/>
            <a:ext cx="5689602" cy="3708401"/>
          </a:xfrm>
          <a:prstGeom prst="rect">
            <a:avLst/>
          </a:prstGeom>
        </p:spPr>
      </p:pic>
      <p:pic>
        <p:nvPicPr>
          <p:cNvPr id="9" name="그림 8" descr="스크린샷이(가) 표시된 사진&#10;&#10;자동 생성된 설명">
            <a:extLst>
              <a:ext uri="{FF2B5EF4-FFF2-40B4-BE49-F238E27FC236}">
                <a16:creationId xmlns:a16="http://schemas.microsoft.com/office/drawing/2014/main" id="{E1B22319-AD47-4F61-B1A3-0D584F231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5" y="1341438"/>
            <a:ext cx="5689602" cy="370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59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02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코드 관리 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설비 정보 관리 화면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24714C2-0B01-4985-8B76-9793674CA516}"/>
              </a:ext>
            </a:extLst>
          </p:cNvPr>
          <p:cNvGrpSpPr/>
          <p:nvPr/>
        </p:nvGrpSpPr>
        <p:grpSpPr>
          <a:xfrm>
            <a:off x="6167438" y="908051"/>
            <a:ext cx="5689601" cy="433388"/>
            <a:chOff x="334962" y="908051"/>
            <a:chExt cx="5761038" cy="433388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AACF1CE3-6A8B-40C5-BED5-12D0247C71A4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134C3E5F-364A-4ABD-8D1E-AD427073B019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706A48D7-9FF9-4E53-B283-5CD2EB002D78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28" name="순서도: 처리 27">
                  <a:extLst>
                    <a:ext uri="{FF2B5EF4-FFF2-40B4-BE49-F238E27FC236}">
                      <a16:creationId xmlns:a16="http://schemas.microsoft.com/office/drawing/2014/main" id="{52740AD5-0722-41C5-BC16-5CDDB95639B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직각 삼각형 28">
                  <a:extLst>
                    <a:ext uri="{FF2B5EF4-FFF2-40B4-BE49-F238E27FC236}">
                      <a16:creationId xmlns:a16="http://schemas.microsoft.com/office/drawing/2014/main" id="{88014C80-5D4C-460C-A5E5-C363EB8050ED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362497-17A2-47FC-A46C-9B3576F358BF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모델 정보 관리 화면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B7B6FBE-ABCD-42B3-AADD-655CB2CD40FB}"/>
              </a:ext>
            </a:extLst>
          </p:cNvPr>
          <p:cNvSpPr txBox="1"/>
          <p:nvPr/>
        </p:nvSpPr>
        <p:spPr>
          <a:xfrm>
            <a:off x="334963" y="4997584"/>
            <a:ext cx="5689600" cy="6892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설비 정보를 관리합니다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라인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공정에 귀속됩니다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 (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 라인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&gt;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공정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&gt;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설비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BE2947-C639-4B69-B828-2FB7A28F3D2D}"/>
              </a:ext>
            </a:extLst>
          </p:cNvPr>
          <p:cNvSpPr txBox="1"/>
          <p:nvPr/>
        </p:nvSpPr>
        <p:spPr>
          <a:xfrm>
            <a:off x="6167438" y="5005679"/>
            <a:ext cx="5689600" cy="412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모델 정보를 관리합니다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pic>
        <p:nvPicPr>
          <p:cNvPr id="3" name="그림 2" descr="스크린샷이(가) 표시된 사진&#10;&#10;자동 생성된 설명">
            <a:extLst>
              <a:ext uri="{FF2B5EF4-FFF2-40B4-BE49-F238E27FC236}">
                <a16:creationId xmlns:a16="http://schemas.microsoft.com/office/drawing/2014/main" id="{38E22A34-A700-4140-9658-91D807BEA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1339849"/>
            <a:ext cx="5689601" cy="3709989"/>
          </a:xfrm>
          <a:prstGeom prst="rect">
            <a:avLst/>
          </a:prstGeom>
        </p:spPr>
      </p:pic>
      <p:pic>
        <p:nvPicPr>
          <p:cNvPr id="8" name="그림 7" descr="스크린샷이(가) 표시된 사진&#10;&#10;자동 생성된 설명">
            <a:extLst>
              <a:ext uri="{FF2B5EF4-FFF2-40B4-BE49-F238E27FC236}">
                <a16:creationId xmlns:a16="http://schemas.microsoft.com/office/drawing/2014/main" id="{D0025C26-32F5-441E-B957-D561AE400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341438"/>
            <a:ext cx="5709919" cy="371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83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02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코드 관리 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품목 정보 관리 화면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24714C2-0B01-4985-8B76-9793674CA516}"/>
              </a:ext>
            </a:extLst>
          </p:cNvPr>
          <p:cNvGrpSpPr/>
          <p:nvPr/>
        </p:nvGrpSpPr>
        <p:grpSpPr>
          <a:xfrm>
            <a:off x="6167438" y="908051"/>
            <a:ext cx="5689601" cy="433388"/>
            <a:chOff x="334962" y="908051"/>
            <a:chExt cx="5761038" cy="433388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AACF1CE3-6A8B-40C5-BED5-12D0247C71A4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134C3E5F-364A-4ABD-8D1E-AD427073B019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706A48D7-9FF9-4E53-B283-5CD2EB002D78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28" name="순서도: 처리 27">
                  <a:extLst>
                    <a:ext uri="{FF2B5EF4-FFF2-40B4-BE49-F238E27FC236}">
                      <a16:creationId xmlns:a16="http://schemas.microsoft.com/office/drawing/2014/main" id="{52740AD5-0722-41C5-BC16-5CDDB95639B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직각 삼각형 28">
                  <a:extLst>
                    <a:ext uri="{FF2B5EF4-FFF2-40B4-BE49-F238E27FC236}">
                      <a16:creationId xmlns:a16="http://schemas.microsoft.com/office/drawing/2014/main" id="{88014C80-5D4C-460C-A5E5-C363EB8050ED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362497-17A2-47FC-A46C-9B3576F358BF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관리항목 정보 관리 화면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B7B6FBE-ABCD-42B3-AADD-655CB2CD40FB}"/>
              </a:ext>
            </a:extLst>
          </p:cNvPr>
          <p:cNvSpPr txBox="1"/>
          <p:nvPr/>
        </p:nvSpPr>
        <p:spPr>
          <a:xfrm>
            <a:off x="334963" y="5005679"/>
            <a:ext cx="5689600" cy="412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품목 정보를 관리합니다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BE2947-C639-4B69-B828-2FB7A28F3D2D}"/>
              </a:ext>
            </a:extLst>
          </p:cNvPr>
          <p:cNvSpPr txBox="1"/>
          <p:nvPr/>
        </p:nvSpPr>
        <p:spPr>
          <a:xfrm>
            <a:off x="6167438" y="5035403"/>
            <a:ext cx="5689600" cy="6892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관리항목 정보를 관리합니다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모델 정보에 귀속되며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관리항목명과 관리한계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규격한계 값을 설정합니다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 (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기본값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)</a:t>
            </a:r>
          </a:p>
        </p:txBody>
      </p:sp>
      <p:pic>
        <p:nvPicPr>
          <p:cNvPr id="6" name="그림 5" descr="스크린샷이(가) 표시된 사진&#10;&#10;자동 생성된 설명">
            <a:extLst>
              <a:ext uri="{FF2B5EF4-FFF2-40B4-BE49-F238E27FC236}">
                <a16:creationId xmlns:a16="http://schemas.microsoft.com/office/drawing/2014/main" id="{4E5BA09A-9FD1-4524-A27A-D49EA652A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4" y="1341439"/>
            <a:ext cx="5689600" cy="3714922"/>
          </a:xfrm>
          <a:prstGeom prst="rect">
            <a:avLst/>
          </a:prstGeom>
        </p:spPr>
      </p:pic>
      <p:pic>
        <p:nvPicPr>
          <p:cNvPr id="9" name="그림 8" descr="스크린샷이(가) 표시된 사진&#10;&#10;자동 생성된 설명">
            <a:extLst>
              <a:ext uri="{FF2B5EF4-FFF2-40B4-BE49-F238E27FC236}">
                <a16:creationId xmlns:a16="http://schemas.microsoft.com/office/drawing/2014/main" id="{D319C48D-896E-46D5-8C7F-400D6C91C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341439"/>
            <a:ext cx="5689598" cy="371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5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03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로봇검사기 작업화면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로봇검사기 동작 화면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46EC081-F34C-41D1-8C50-124A47D7C8E6}"/>
              </a:ext>
            </a:extLst>
          </p:cNvPr>
          <p:cNvSpPr txBox="1"/>
          <p:nvPr/>
        </p:nvSpPr>
        <p:spPr>
          <a:xfrm>
            <a:off x="334963" y="4997585"/>
            <a:ext cx="5689600" cy="12432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로봇검사기 데이터 수집 화면입니다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로봇검사기에서 수신되는 데이터를 작업시작 시 선택한 정보로 데이터가 저장됩니다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당일 측정한 데이터가 좌측에 리스트로 표시되며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우측에서는 실시간으로 수집되는 데이터의 정보를 모니터링할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pic>
        <p:nvPicPr>
          <p:cNvPr id="3" name="그림 2" descr="스크린샷이(가) 표시된 사진&#10;&#10;자동 생성된 설명">
            <a:extLst>
              <a:ext uri="{FF2B5EF4-FFF2-40B4-BE49-F238E27FC236}">
                <a16:creationId xmlns:a16="http://schemas.microsoft.com/office/drawing/2014/main" id="{82B7A46E-71BC-488A-8709-AF5DD9594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1341439"/>
            <a:ext cx="5689599" cy="3708400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224D8B2E-146F-4E53-B16F-C5E163A8314A}"/>
              </a:ext>
            </a:extLst>
          </p:cNvPr>
          <p:cNvGrpSpPr/>
          <p:nvPr/>
        </p:nvGrpSpPr>
        <p:grpSpPr>
          <a:xfrm>
            <a:off x="6167441" y="908051"/>
            <a:ext cx="5689601" cy="433388"/>
            <a:chOff x="334962" y="908051"/>
            <a:chExt cx="5761038" cy="433388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9313644-5522-49F0-8803-1F4B193D2B71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22CA62BB-15C8-4E03-A2F5-5F66B537D301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37F80EC8-CF20-4595-877C-B64B673F6FB8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26" name="순서도: 처리 25">
                  <a:extLst>
                    <a:ext uri="{FF2B5EF4-FFF2-40B4-BE49-F238E27FC236}">
                      <a16:creationId xmlns:a16="http://schemas.microsoft.com/office/drawing/2014/main" id="{DD662B91-A46F-4B16-9521-64942FD502AB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직각 삼각형 26">
                  <a:extLst>
                    <a:ext uri="{FF2B5EF4-FFF2-40B4-BE49-F238E27FC236}">
                      <a16:creationId xmlns:a16="http://schemas.microsoft.com/office/drawing/2014/main" id="{7EA51E8B-3674-4D04-8733-851F9495C043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C133B0-C7B8-4750-B964-1CC739473564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로봇검사기 설비 통신 설정 화면</a:t>
              </a:r>
            </a:p>
          </p:txBody>
        </p:sp>
      </p:grpSp>
      <p:pic>
        <p:nvPicPr>
          <p:cNvPr id="8" name="그림 7" descr="스크린샷이(가) 표시된 사진&#10;&#10;자동 생성된 설명">
            <a:extLst>
              <a:ext uri="{FF2B5EF4-FFF2-40B4-BE49-F238E27FC236}">
                <a16:creationId xmlns:a16="http://schemas.microsoft.com/office/drawing/2014/main" id="{7B8B2D95-A94D-4506-AEB3-A37C7BBFA8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491" y="1574483"/>
            <a:ext cx="2857500" cy="2857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4EA594D-DE53-4C13-8DD7-A13D9795706B}"/>
              </a:ext>
            </a:extLst>
          </p:cNvPr>
          <p:cNvSpPr txBox="1"/>
          <p:nvPr/>
        </p:nvSpPr>
        <p:spPr>
          <a:xfrm>
            <a:off x="6167441" y="5000394"/>
            <a:ext cx="5689600" cy="966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통신 설정 화면입니다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시리얼 통신을 위해 포트와 통신정보를 설정합니다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설정한 정보로 검사기와 프로그램이 통신하여 데이터를 수집합니다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8047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04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타임체크 작업화면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타임체크 동작 화면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46EC081-F34C-41D1-8C50-124A47D7C8E6}"/>
              </a:ext>
            </a:extLst>
          </p:cNvPr>
          <p:cNvSpPr txBox="1"/>
          <p:nvPr/>
        </p:nvSpPr>
        <p:spPr>
          <a:xfrm>
            <a:off x="334963" y="4997585"/>
            <a:ext cx="5689600" cy="12432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타임체크 동작 화면입니다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작업자가 각 품명과 관리항목 데이터를 직접 입력합니다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</a:t>
            </a:r>
            <a:r>
              <a:rPr lang="ko-KR" alt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초물과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 </a:t>
            </a:r>
            <a:r>
              <a:rPr lang="ko-KR" alt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종물은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 각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1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회만 등록이 가능하며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중물은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 여러 번 입력할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1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차 측정 후 관리자는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2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차 측정 데이터를 추가할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41696AF-D05E-44D5-B5F5-9B3921786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339849"/>
            <a:ext cx="5689596" cy="370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05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05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분석 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분석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– X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측정치 화면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46EC081-F34C-41D1-8C50-124A47D7C8E6}"/>
              </a:ext>
            </a:extLst>
          </p:cNvPr>
          <p:cNvSpPr txBox="1"/>
          <p:nvPr/>
        </p:nvSpPr>
        <p:spPr>
          <a:xfrm>
            <a:off x="334963" y="4997585"/>
            <a:ext cx="5689600" cy="12432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X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측정치 화면입니다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타임체크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자동수집 데이터를 각 항목과 날짜별로 조회할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기준 값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관리한계와 규격한계는 코드관리의 기본값을 가져오지만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임의설정도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조회한 데이터를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Excel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파일로 내보내기가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pic>
        <p:nvPicPr>
          <p:cNvPr id="3" name="그림 2" descr="스크린샷이(가) 표시된 사진&#10;&#10;자동 생성된 설명">
            <a:extLst>
              <a:ext uri="{FF2B5EF4-FFF2-40B4-BE49-F238E27FC236}">
                <a16:creationId xmlns:a16="http://schemas.microsoft.com/office/drawing/2014/main" id="{B41B738F-B1C5-4000-AB8F-5394748C4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1339849"/>
            <a:ext cx="5689601" cy="3709989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83B7A56C-CB03-4B7A-BACD-ECBCF61E5F27}"/>
              </a:ext>
            </a:extLst>
          </p:cNvPr>
          <p:cNvGrpSpPr/>
          <p:nvPr/>
        </p:nvGrpSpPr>
        <p:grpSpPr>
          <a:xfrm>
            <a:off x="6174379" y="908051"/>
            <a:ext cx="5689601" cy="433388"/>
            <a:chOff x="334962" y="908051"/>
            <a:chExt cx="5761038" cy="433388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6E61D54B-025B-42ED-A722-E82A4AB968E5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78DF0E4-46EE-4FC6-8FBB-72FF315CA133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AB6850F7-C9E7-46C5-A0F4-BAEE66310CAF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26" name="순서도: 처리 25">
                  <a:extLst>
                    <a:ext uri="{FF2B5EF4-FFF2-40B4-BE49-F238E27FC236}">
                      <a16:creationId xmlns:a16="http://schemas.microsoft.com/office/drawing/2014/main" id="{ED8FD608-9D17-4950-A6AC-89512E1D37D5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직각 삼각형 26">
                  <a:extLst>
                    <a:ext uri="{FF2B5EF4-FFF2-40B4-BE49-F238E27FC236}">
                      <a16:creationId xmlns:a16="http://schemas.microsoft.com/office/drawing/2014/main" id="{EAFFA0DF-A017-44B3-B49E-54299990E5CE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C225E1-0EE3-40E5-B1E6-B44EE5BAF48D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분석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– X Bar R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화면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3A94505-6444-42FF-BD1A-7D0B222E747A}"/>
              </a:ext>
            </a:extLst>
          </p:cNvPr>
          <p:cNvSpPr txBox="1"/>
          <p:nvPr/>
        </p:nvSpPr>
        <p:spPr>
          <a:xfrm>
            <a:off x="6174380" y="4997584"/>
            <a:ext cx="5689600" cy="1520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X Bar R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화면입니다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날짜 단위로 시료를 그룹으로 묶어 차트를 표시합니다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타임체크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자동수집 데이터를 각 항목과 날짜별로 조회할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기준 값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관리한계와 규격한계는 코드관리의 기본값을 가져오지만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임의설정도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조회한 데이터를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Excel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파일로 내보내기가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pic>
        <p:nvPicPr>
          <p:cNvPr id="8" name="그림 7" descr="스크린샷, 지도이(가) 표시된 사진&#10;&#10;자동 생성된 설명">
            <a:extLst>
              <a:ext uri="{FF2B5EF4-FFF2-40B4-BE49-F238E27FC236}">
                <a16:creationId xmlns:a16="http://schemas.microsoft.com/office/drawing/2014/main" id="{44F825E4-9011-498D-B1FF-745D3024C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341438"/>
            <a:ext cx="5696541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4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D260966-98E2-4DE3-B0E9-FA9E6BE2E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206" y="1198360"/>
            <a:ext cx="9180524" cy="52938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467E21-B7D9-46A5-BD47-25B2D8AFD10F}"/>
              </a:ext>
            </a:extLst>
          </p:cNvPr>
          <p:cNvSpPr txBox="1"/>
          <p:nvPr/>
        </p:nvSpPr>
        <p:spPr>
          <a:xfrm>
            <a:off x="396338" y="365760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일진글로벌</a:t>
            </a:r>
          </a:p>
        </p:txBody>
      </p:sp>
    </p:spTree>
    <p:extLst>
      <p:ext uri="{BB962C8B-B14F-4D97-AF65-F5344CB8AC3E}">
        <p14:creationId xmlns:p14="http://schemas.microsoft.com/office/powerpoint/2010/main" val="348371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462E0-AD81-416C-AC97-7CDD78543ECF}"/>
              </a:ext>
            </a:extLst>
          </p:cNvPr>
          <p:cNvSpPr txBox="1"/>
          <p:nvPr/>
        </p:nvSpPr>
        <p:spPr>
          <a:xfrm>
            <a:off x="1" y="93372"/>
            <a:ext cx="9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DC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05</a:t>
            </a:r>
            <a:endParaRPr lang="ko-KR" altLang="en-US" sz="1400" b="1" dirty="0">
              <a:solidFill>
                <a:srgbClr val="0DC0FF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CE254-9DF1-4332-9527-01653F424806}"/>
              </a:ext>
            </a:extLst>
          </p:cNvPr>
          <p:cNvSpPr txBox="1"/>
          <p:nvPr/>
        </p:nvSpPr>
        <p:spPr>
          <a:xfrm>
            <a:off x="951723" y="93372"/>
            <a:ext cx="11240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1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분석 화면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5A08BEF-881D-4792-8A0C-DC48B5615282}"/>
              </a:ext>
            </a:extLst>
          </p:cNvPr>
          <p:cNvGrpSpPr/>
          <p:nvPr/>
        </p:nvGrpSpPr>
        <p:grpSpPr>
          <a:xfrm>
            <a:off x="334962" y="908051"/>
            <a:ext cx="5689601" cy="433388"/>
            <a:chOff x="334962" y="908051"/>
            <a:chExt cx="5761038" cy="433388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B404D68-B15C-4687-824F-70CBE3E9720B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16E7B4E0-34FD-41CD-9974-6CE94DEF91D6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D333F305-2BF5-491A-8943-596E8822D669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16" name="순서도: 처리 15">
                  <a:extLst>
                    <a:ext uri="{FF2B5EF4-FFF2-40B4-BE49-F238E27FC236}">
                      <a16:creationId xmlns:a16="http://schemas.microsoft.com/office/drawing/2014/main" id="{8DE49E1C-8006-43B1-B3DA-6A3C354EEE43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직각 삼각형 16">
                  <a:extLst>
                    <a:ext uri="{FF2B5EF4-FFF2-40B4-BE49-F238E27FC236}">
                      <a16:creationId xmlns:a16="http://schemas.microsoft.com/office/drawing/2014/main" id="{0612E462-728E-4A7A-AA80-45FC7D9F74D8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84769-9B64-4856-ABA0-6A25D0A07AF6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분석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– R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화면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46EC081-F34C-41D1-8C50-124A47D7C8E6}"/>
              </a:ext>
            </a:extLst>
          </p:cNvPr>
          <p:cNvSpPr txBox="1"/>
          <p:nvPr/>
        </p:nvSpPr>
        <p:spPr>
          <a:xfrm>
            <a:off x="334963" y="5000670"/>
            <a:ext cx="5689600" cy="1520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R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 화면입니다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날짜 내의 모든 데이터를 그룹 수로 묶어 차트를 표시합니다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 (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그룹 수 입력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/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기본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: 1 )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타임체크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자동수집 데이터를 각 항목과 날짜별로 조회할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기준 값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관리한계와 규격한계는 코드관리의 기본값을 가져오지만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임의설정도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조회한 데이터를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Excel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파일로 내보내기가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3B7A56C-CB03-4B7A-BACD-ECBCF61E5F27}"/>
              </a:ext>
            </a:extLst>
          </p:cNvPr>
          <p:cNvGrpSpPr/>
          <p:nvPr/>
        </p:nvGrpSpPr>
        <p:grpSpPr>
          <a:xfrm>
            <a:off x="6174379" y="908051"/>
            <a:ext cx="5689601" cy="433388"/>
            <a:chOff x="334962" y="908051"/>
            <a:chExt cx="5761038" cy="433388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6E61D54B-025B-42ED-A722-E82A4AB968E5}"/>
                </a:ext>
              </a:extLst>
            </p:cNvPr>
            <p:cNvGrpSpPr/>
            <p:nvPr/>
          </p:nvGrpSpPr>
          <p:grpSpPr>
            <a:xfrm>
              <a:off x="334962" y="908051"/>
              <a:ext cx="5761038" cy="433388"/>
              <a:chOff x="334962" y="908051"/>
              <a:chExt cx="5761038" cy="433388"/>
            </a:xfrm>
          </p:grpSpPr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78DF0E4-46EE-4FC6-8FBB-72FF315CA133}"/>
                  </a:ext>
                </a:extLst>
              </p:cNvPr>
              <p:cNvSpPr/>
              <p:nvPr/>
            </p:nvSpPr>
            <p:spPr>
              <a:xfrm>
                <a:off x="334963" y="908051"/>
                <a:ext cx="5761037" cy="433388"/>
              </a:xfrm>
              <a:prstGeom prst="rect">
                <a:avLst/>
              </a:prstGeom>
              <a:solidFill>
                <a:srgbClr val="4583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AB6850F7-C9E7-46C5-A0F4-BAEE66310CAF}"/>
                  </a:ext>
                </a:extLst>
              </p:cNvPr>
              <p:cNvGrpSpPr/>
              <p:nvPr/>
            </p:nvGrpSpPr>
            <p:grpSpPr>
              <a:xfrm>
                <a:off x="334962" y="1038225"/>
                <a:ext cx="5761038" cy="303213"/>
                <a:chOff x="334962" y="1038225"/>
                <a:chExt cx="5761038" cy="303213"/>
              </a:xfrm>
              <a:solidFill>
                <a:srgbClr val="1D70A3"/>
              </a:solidFill>
            </p:grpSpPr>
            <p:sp>
              <p:nvSpPr>
                <p:cNvPr id="26" name="순서도: 처리 25">
                  <a:extLst>
                    <a:ext uri="{FF2B5EF4-FFF2-40B4-BE49-F238E27FC236}">
                      <a16:creationId xmlns:a16="http://schemas.microsoft.com/office/drawing/2014/main" id="{ED8FD608-9D17-4950-A6AC-89512E1D37D5}"/>
                    </a:ext>
                  </a:extLst>
                </p:cNvPr>
                <p:cNvSpPr/>
                <p:nvPr/>
              </p:nvSpPr>
              <p:spPr>
                <a:xfrm>
                  <a:off x="334963" y="1209675"/>
                  <a:ext cx="5761037" cy="131763"/>
                </a:xfrm>
                <a:prstGeom prst="flowChart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직각 삼각형 26">
                  <a:extLst>
                    <a:ext uri="{FF2B5EF4-FFF2-40B4-BE49-F238E27FC236}">
                      <a16:creationId xmlns:a16="http://schemas.microsoft.com/office/drawing/2014/main" id="{EAFFA0DF-A017-44B3-B49E-54299990E5CE}"/>
                    </a:ext>
                  </a:extLst>
                </p:cNvPr>
                <p:cNvSpPr/>
                <p:nvPr/>
              </p:nvSpPr>
              <p:spPr>
                <a:xfrm flipH="1">
                  <a:off x="334962" y="1038225"/>
                  <a:ext cx="5761037" cy="171450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C225E1-0EE3-40E5-B1E6-B44EE5BAF48D}"/>
                </a:ext>
              </a:extLst>
            </p:cNvPr>
            <p:cNvSpPr txBox="1"/>
            <p:nvPr/>
          </p:nvSpPr>
          <p:spPr>
            <a:xfrm>
              <a:off x="334963" y="976630"/>
              <a:ext cx="5761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분석 </a:t>
              </a:r>
              <a:r>
                <a:rPr lang="en-US" altLang="ko-KR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– CPK </a:t>
              </a:r>
              <a:r>
                <a:rPr lang="ko-KR" altLang="en-US" sz="1400" b="1" dirty="0">
                  <a:solidFill>
                    <a:schemeClr val="bg1"/>
                  </a:solidFill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화면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3A94505-6444-42FF-BD1A-7D0B222E747A}"/>
              </a:ext>
            </a:extLst>
          </p:cNvPr>
          <p:cNvSpPr txBox="1"/>
          <p:nvPr/>
        </p:nvSpPr>
        <p:spPr>
          <a:xfrm>
            <a:off x="6174380" y="4997584"/>
            <a:ext cx="5689600" cy="1520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6972" tIns="66972" rIns="66972" bIns="66972" numCol="1" spcCol="381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CPK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화면입니다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날짜 기준으로 데이터를 조회하여 차트를 표시합니다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타임체크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자동수집 데이터를 각 항목과 날짜별로 조회할 수 있습니다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기준 값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관리한계와 규격한계는 코드관리의 기본값을 가져오지만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임의설정도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▶ 조회한 데이터를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Excel 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파일로 내보내기가 가능합니다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NanumSquare_ac Bold" panose="020B0600000101010101" pitchFamily="50" charset="-127"/>
                <a:ea typeface="NanumSquare_ac Bold" panose="020B0600000101010101" pitchFamily="50" charset="-127"/>
              </a:rPr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EAA5574-64FC-4E28-972F-834077E9B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339849"/>
            <a:ext cx="5696541" cy="3710204"/>
          </a:xfrm>
          <a:prstGeom prst="rect">
            <a:avLst/>
          </a:prstGeom>
        </p:spPr>
      </p:pic>
      <p:pic>
        <p:nvPicPr>
          <p:cNvPr id="9" name="그림 8" descr="스크린샷이(가) 표시된 사진&#10;&#10;자동 생성된 설명">
            <a:extLst>
              <a:ext uri="{FF2B5EF4-FFF2-40B4-BE49-F238E27FC236}">
                <a16:creationId xmlns:a16="http://schemas.microsoft.com/office/drawing/2014/main" id="{35CD9C7D-7BFC-446B-B74A-3C8C7674C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339114"/>
            <a:ext cx="5696541" cy="371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49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2F5758A0-3BF3-4D1E-8AC2-02ADE551E8BD}"/>
              </a:ext>
            </a:extLst>
          </p:cNvPr>
          <p:cNvGrpSpPr/>
          <p:nvPr/>
        </p:nvGrpSpPr>
        <p:grpSpPr>
          <a:xfrm>
            <a:off x="9429105" y="827425"/>
            <a:ext cx="2366557" cy="2517613"/>
            <a:chOff x="7490151" y="1486153"/>
            <a:chExt cx="2366557" cy="2517613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B7795E8C-306E-4644-A5BA-B69646397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0152" y="1486153"/>
              <a:ext cx="2366556" cy="2517613"/>
            </a:xfrm>
            <a:prstGeom prst="rect">
              <a:avLst/>
            </a:prstGeom>
          </p:spPr>
        </p:pic>
        <p:sp>
          <p:nvSpPr>
            <p:cNvPr id="4" name="화살표: 왼쪽/오른쪽 3">
              <a:extLst>
                <a:ext uri="{FF2B5EF4-FFF2-40B4-BE49-F238E27FC236}">
                  <a16:creationId xmlns:a16="http://schemas.microsoft.com/office/drawing/2014/main" id="{AAEE83CF-CF3C-41CF-B36E-6A3326D45276}"/>
                </a:ext>
              </a:extLst>
            </p:cNvPr>
            <p:cNvSpPr/>
            <p:nvPr/>
          </p:nvSpPr>
          <p:spPr>
            <a:xfrm rot="5400000">
              <a:off x="7869027" y="2599119"/>
              <a:ext cx="534910" cy="180203"/>
            </a:xfrm>
            <a:prstGeom prst="left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9DC8DA-9454-4F22-9FBF-AC46A5AF7152}"/>
                </a:ext>
              </a:extLst>
            </p:cNvPr>
            <p:cNvSpPr txBox="1"/>
            <p:nvPr/>
          </p:nvSpPr>
          <p:spPr>
            <a:xfrm>
              <a:off x="7490151" y="250455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/>
                <a:t>내경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25393D-45DC-4810-9C35-977813B298A5}"/>
              </a:ext>
            </a:extLst>
          </p:cNvPr>
          <p:cNvGrpSpPr/>
          <p:nvPr/>
        </p:nvGrpSpPr>
        <p:grpSpPr>
          <a:xfrm>
            <a:off x="5188896" y="2105616"/>
            <a:ext cx="723276" cy="617372"/>
            <a:chOff x="765355" y="3244334"/>
            <a:chExt cx="819609" cy="72777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E034DA-3C8C-4B39-A2FE-604FCE7B4757}"/>
                </a:ext>
              </a:extLst>
            </p:cNvPr>
            <p:cNvSpPr txBox="1"/>
            <p:nvPr/>
          </p:nvSpPr>
          <p:spPr>
            <a:xfrm>
              <a:off x="765355" y="3244334"/>
              <a:ext cx="819608" cy="3628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ko-KR" altLang="en-US" sz="1400"/>
                <a:t>기준값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A2829F-8BEC-4064-A164-A76A6DF11B28}"/>
                </a:ext>
              </a:extLst>
            </p:cNvPr>
            <p:cNvSpPr txBox="1"/>
            <p:nvPr/>
          </p:nvSpPr>
          <p:spPr>
            <a:xfrm>
              <a:off x="765355" y="3602779"/>
              <a:ext cx="819609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/>
                <a:t>10</a:t>
              </a:r>
              <a:endParaRPr lang="ko-KR" altLang="en-US" sz="1400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E696D990-5CE4-4B3A-B458-C3A586126985}"/>
              </a:ext>
            </a:extLst>
          </p:cNvPr>
          <p:cNvGrpSpPr/>
          <p:nvPr/>
        </p:nvGrpSpPr>
        <p:grpSpPr>
          <a:xfrm>
            <a:off x="6110064" y="2099523"/>
            <a:ext cx="902812" cy="617372"/>
            <a:chOff x="765354" y="3244334"/>
            <a:chExt cx="1023059" cy="72777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4D1868-1303-48AA-B05E-6CFFF177D479}"/>
                </a:ext>
              </a:extLst>
            </p:cNvPr>
            <p:cNvSpPr txBox="1"/>
            <p:nvPr/>
          </p:nvSpPr>
          <p:spPr>
            <a:xfrm>
              <a:off x="765355" y="3244334"/>
              <a:ext cx="1023058" cy="3628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ko-KR" altLang="en-US" sz="1400"/>
                <a:t>상한스펙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7E1D21-6330-4E17-AEFA-8510A23DF811}"/>
                </a:ext>
              </a:extLst>
            </p:cNvPr>
            <p:cNvSpPr txBox="1"/>
            <p:nvPr/>
          </p:nvSpPr>
          <p:spPr>
            <a:xfrm>
              <a:off x="765354" y="3602779"/>
              <a:ext cx="1023058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/>
                <a:t>10.01</a:t>
              </a:r>
              <a:endParaRPr lang="ko-KR" altLang="en-US" sz="1400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6A17195-A4D6-48AA-8060-6B5CCAEDD47B}"/>
              </a:ext>
            </a:extLst>
          </p:cNvPr>
          <p:cNvGrpSpPr/>
          <p:nvPr/>
        </p:nvGrpSpPr>
        <p:grpSpPr>
          <a:xfrm>
            <a:off x="7210771" y="2103349"/>
            <a:ext cx="902812" cy="617372"/>
            <a:chOff x="765354" y="3244334"/>
            <a:chExt cx="1023059" cy="7277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10123D6-C70D-474C-9BB8-D38306A30946}"/>
                </a:ext>
              </a:extLst>
            </p:cNvPr>
            <p:cNvSpPr txBox="1"/>
            <p:nvPr/>
          </p:nvSpPr>
          <p:spPr>
            <a:xfrm>
              <a:off x="765355" y="3244334"/>
              <a:ext cx="1023058" cy="3628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ko-KR" altLang="en-US" sz="1400"/>
                <a:t>하한스펙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4EF2168-D63B-4D7A-822E-9AAE50A3EBBA}"/>
                </a:ext>
              </a:extLst>
            </p:cNvPr>
            <p:cNvSpPr txBox="1"/>
            <p:nvPr/>
          </p:nvSpPr>
          <p:spPr>
            <a:xfrm>
              <a:off x="765354" y="3602779"/>
              <a:ext cx="1023058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/>
                <a:t>9.99</a:t>
              </a:r>
              <a:endParaRPr lang="ko-KR" altLang="en-US" sz="1400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F20D5A2-3A27-46AD-8780-7FC9A53F21C8}"/>
              </a:ext>
            </a:extLst>
          </p:cNvPr>
          <p:cNvGrpSpPr/>
          <p:nvPr/>
        </p:nvGrpSpPr>
        <p:grpSpPr>
          <a:xfrm>
            <a:off x="5198805" y="2899962"/>
            <a:ext cx="2909916" cy="617372"/>
            <a:chOff x="765354" y="3244334"/>
            <a:chExt cx="3178989" cy="72777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2EBAA6F-29A6-42ED-882A-1629DA2BFB12}"/>
                </a:ext>
              </a:extLst>
            </p:cNvPr>
            <p:cNvSpPr txBox="1"/>
            <p:nvPr/>
          </p:nvSpPr>
          <p:spPr>
            <a:xfrm>
              <a:off x="765355" y="3244334"/>
              <a:ext cx="3178987" cy="3628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400"/>
                <a:t>200</a:t>
              </a:r>
              <a:r>
                <a:rPr lang="ko-KR" altLang="en-US" sz="1400"/>
                <a:t>개 생산 데이터의 합산 값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6B0AB2E-DD8B-4081-8D31-F9E59A5558DA}"/>
                </a:ext>
              </a:extLst>
            </p:cNvPr>
            <p:cNvSpPr txBox="1"/>
            <p:nvPr/>
          </p:nvSpPr>
          <p:spPr>
            <a:xfrm>
              <a:off x="765354" y="3602779"/>
              <a:ext cx="3178989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/>
                <a:t>1999.061</a:t>
              </a:r>
              <a:endParaRPr lang="ko-KR" altLang="en-US" sz="1400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F653B0AC-30C5-455C-870D-49F1E5403A1E}"/>
              </a:ext>
            </a:extLst>
          </p:cNvPr>
          <p:cNvGrpSpPr/>
          <p:nvPr/>
        </p:nvGrpSpPr>
        <p:grpSpPr>
          <a:xfrm>
            <a:off x="5179649" y="3627627"/>
            <a:ext cx="2929071" cy="617372"/>
            <a:chOff x="765353" y="3244334"/>
            <a:chExt cx="3199915" cy="72777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E4AB471-9796-4F36-AB4C-3ADF8C4BD9CC}"/>
                </a:ext>
              </a:extLst>
            </p:cNvPr>
            <p:cNvSpPr txBox="1"/>
            <p:nvPr/>
          </p:nvSpPr>
          <p:spPr>
            <a:xfrm>
              <a:off x="765355" y="3244334"/>
              <a:ext cx="3199913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400"/>
                <a:t>200</a:t>
              </a:r>
              <a:r>
                <a:rPr lang="ko-KR" altLang="en-US" sz="1400"/>
                <a:t>개 생산 데이터의 평균 값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4D58477-EED4-4286-B3DE-8B62262DFE8E}"/>
                </a:ext>
              </a:extLst>
            </p:cNvPr>
            <p:cNvSpPr txBox="1"/>
            <p:nvPr/>
          </p:nvSpPr>
          <p:spPr>
            <a:xfrm>
              <a:off x="765353" y="3602779"/>
              <a:ext cx="3199915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/>
                <a:t>9.995305</a:t>
              </a:r>
              <a:endParaRPr lang="ko-KR" altLang="en-US" sz="1400"/>
            </a:p>
          </p:txBody>
        </p:sp>
      </p:grpSp>
      <p:sp>
        <p:nvSpPr>
          <p:cNvPr id="40" name="화살표: 오른쪽 39">
            <a:extLst>
              <a:ext uri="{FF2B5EF4-FFF2-40B4-BE49-F238E27FC236}">
                <a16:creationId xmlns:a16="http://schemas.microsoft.com/office/drawing/2014/main" id="{485A9C72-797A-4294-9845-953F1F7EFD93}"/>
              </a:ext>
            </a:extLst>
          </p:cNvPr>
          <p:cNvSpPr/>
          <p:nvPr/>
        </p:nvSpPr>
        <p:spPr>
          <a:xfrm>
            <a:off x="8377183" y="3800610"/>
            <a:ext cx="392348" cy="26161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F3C028-4B61-4613-8D6E-46AA69EBE3FC}"/>
              </a:ext>
            </a:extLst>
          </p:cNvPr>
          <p:cNvSpPr txBox="1"/>
          <p:nvPr/>
        </p:nvSpPr>
        <p:spPr>
          <a:xfrm>
            <a:off x="396338" y="365760"/>
            <a:ext cx="3480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데이터 피드백 프로젝트</a:t>
            </a: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40D080F6-CC76-4AC3-B635-E44AFF4E60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301" t="22577" r="30288" b="10872"/>
          <a:stretch/>
        </p:blipFill>
        <p:spPr>
          <a:xfrm>
            <a:off x="1266628" y="981185"/>
            <a:ext cx="3635848" cy="3506056"/>
          </a:xfrm>
          <a:prstGeom prst="rect">
            <a:avLst/>
          </a:prstGeom>
        </p:spPr>
      </p:pic>
      <p:grpSp>
        <p:nvGrpSpPr>
          <p:cNvPr id="51" name="그룹 50">
            <a:extLst>
              <a:ext uri="{FF2B5EF4-FFF2-40B4-BE49-F238E27FC236}">
                <a16:creationId xmlns:a16="http://schemas.microsoft.com/office/drawing/2014/main" id="{354281D8-8C18-4373-BF01-D6A63A9F9773}"/>
              </a:ext>
            </a:extLst>
          </p:cNvPr>
          <p:cNvGrpSpPr/>
          <p:nvPr/>
        </p:nvGrpSpPr>
        <p:grpSpPr>
          <a:xfrm>
            <a:off x="5179649" y="955170"/>
            <a:ext cx="2929071" cy="617372"/>
            <a:chOff x="765353" y="3244334"/>
            <a:chExt cx="3199915" cy="72777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25D7E9B-9090-4DC6-9AB7-D66BAF7546E2}"/>
                </a:ext>
              </a:extLst>
            </p:cNvPr>
            <p:cNvSpPr txBox="1"/>
            <p:nvPr/>
          </p:nvSpPr>
          <p:spPr>
            <a:xfrm>
              <a:off x="765355" y="3244334"/>
              <a:ext cx="3199913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400"/>
                <a:t>가공기의 가공 설정값</a:t>
              </a:r>
              <a:r>
                <a:rPr lang="en-US" altLang="ko-KR" sz="1400"/>
                <a:t>(</a:t>
              </a:r>
              <a:r>
                <a:rPr lang="ko-KR" altLang="en-US" sz="1400"/>
                <a:t>예상</a:t>
              </a:r>
              <a:r>
                <a:rPr lang="en-US" altLang="ko-KR" sz="1400"/>
                <a:t>)</a:t>
              </a:r>
              <a:endParaRPr lang="ko-KR" altLang="en-US" sz="14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753D67E-C6CA-4F02-9D6F-45067140C28E}"/>
                </a:ext>
              </a:extLst>
            </p:cNvPr>
            <p:cNvSpPr txBox="1"/>
            <p:nvPr/>
          </p:nvSpPr>
          <p:spPr>
            <a:xfrm>
              <a:off x="765353" y="3602779"/>
              <a:ext cx="3199915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/>
                <a:t>5</a:t>
              </a:r>
              <a:endParaRPr lang="ko-KR" altLang="en-US" sz="1400"/>
            </a:p>
          </p:txBody>
        </p:sp>
      </p:grpSp>
      <p:sp>
        <p:nvSpPr>
          <p:cNvPr id="55" name="화살표: 오른쪽 54">
            <a:extLst>
              <a:ext uri="{FF2B5EF4-FFF2-40B4-BE49-F238E27FC236}">
                <a16:creationId xmlns:a16="http://schemas.microsoft.com/office/drawing/2014/main" id="{D5367276-74B3-4E24-B803-A6621E38FABA}"/>
              </a:ext>
            </a:extLst>
          </p:cNvPr>
          <p:cNvSpPr/>
          <p:nvPr/>
        </p:nvSpPr>
        <p:spPr>
          <a:xfrm rot="5400000">
            <a:off x="6497122" y="1573901"/>
            <a:ext cx="332436" cy="408869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CC083396-6699-4F10-980B-92393A27516E}"/>
              </a:ext>
            </a:extLst>
          </p:cNvPr>
          <p:cNvGrpSpPr/>
          <p:nvPr/>
        </p:nvGrpSpPr>
        <p:grpSpPr>
          <a:xfrm>
            <a:off x="8995502" y="3627627"/>
            <a:ext cx="2929071" cy="617372"/>
            <a:chOff x="765353" y="3244334"/>
            <a:chExt cx="3199915" cy="72777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B9F5870-F930-4C76-819F-AD384E9547F5}"/>
                </a:ext>
              </a:extLst>
            </p:cNvPr>
            <p:cNvSpPr txBox="1"/>
            <p:nvPr/>
          </p:nvSpPr>
          <p:spPr>
            <a:xfrm>
              <a:off x="765355" y="3244334"/>
              <a:ext cx="3199913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400"/>
                <a:t>분석한 예상 가공 설정값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BEBD57E-12B7-4255-AD9E-172EAB1A78F4}"/>
                </a:ext>
              </a:extLst>
            </p:cNvPr>
            <p:cNvSpPr txBox="1"/>
            <p:nvPr/>
          </p:nvSpPr>
          <p:spPr>
            <a:xfrm>
              <a:off x="765353" y="3602779"/>
              <a:ext cx="3199915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/>
                <a:t>?</a:t>
              </a:r>
              <a:endParaRPr lang="ko-KR" altLang="en-US" sz="140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1EB7A52-2DF5-4BCC-B334-A4AC54A1201B}"/>
              </a:ext>
            </a:extLst>
          </p:cNvPr>
          <p:cNvSpPr txBox="1"/>
          <p:nvPr/>
        </p:nvSpPr>
        <p:spPr>
          <a:xfrm>
            <a:off x="8160233" y="3533822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/>
              <a:t>단순평균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42789D8-802F-48A0-945C-30DB7DFE5022}"/>
              </a:ext>
            </a:extLst>
          </p:cNvPr>
          <p:cNvSpPr txBox="1"/>
          <p:nvPr/>
        </p:nvSpPr>
        <p:spPr>
          <a:xfrm>
            <a:off x="8089700" y="4143503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>
                <a:solidFill>
                  <a:srgbClr val="C00000"/>
                </a:solidFill>
              </a:rPr>
              <a:t>데이터분석</a:t>
            </a: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2C5FC03D-169B-4AD3-8059-3E98C327E664}"/>
              </a:ext>
            </a:extLst>
          </p:cNvPr>
          <p:cNvGrpSpPr/>
          <p:nvPr/>
        </p:nvGrpSpPr>
        <p:grpSpPr>
          <a:xfrm>
            <a:off x="3117199" y="4512591"/>
            <a:ext cx="6888539" cy="2084797"/>
            <a:chOff x="2158726" y="1806525"/>
            <a:chExt cx="6888539" cy="2084797"/>
          </a:xfrm>
        </p:grpSpPr>
        <p:pic>
          <p:nvPicPr>
            <p:cNvPr id="61" name="그림 60">
              <a:extLst>
                <a:ext uri="{FF2B5EF4-FFF2-40B4-BE49-F238E27FC236}">
                  <a16:creationId xmlns:a16="http://schemas.microsoft.com/office/drawing/2014/main" id="{F9F7B859-6A2A-41D8-B7FC-8C0925E88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8726" y="1806525"/>
              <a:ext cx="1869649" cy="1622475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1BE31FF-DEC1-4C93-BD65-F4D52A03BB17}"/>
                </a:ext>
              </a:extLst>
            </p:cNvPr>
            <p:cNvSpPr txBox="1"/>
            <p:nvPr/>
          </p:nvSpPr>
          <p:spPr>
            <a:xfrm>
              <a:off x="2462523" y="3429000"/>
              <a:ext cx="10086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/>
                <a:t>내경 가공기</a:t>
              </a:r>
            </a:p>
          </p:txBody>
        </p:sp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FF1FB1E8-23A4-4A73-976D-574725AF0A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3105" y="2724052"/>
              <a:ext cx="2649209" cy="393282"/>
            </a:xfrm>
            <a:prstGeom prst="rect">
              <a:avLst/>
            </a:prstGeom>
          </p:spPr>
        </p:pic>
        <p:pic>
          <p:nvPicPr>
            <p:cNvPr id="64" name="그림 63">
              <a:extLst>
                <a:ext uri="{FF2B5EF4-FFF2-40B4-BE49-F238E27FC236}">
                  <a16:creationId xmlns:a16="http://schemas.microsoft.com/office/drawing/2014/main" id="{2807B11F-A274-4C43-B9B5-250287959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32314" y="2019103"/>
              <a:ext cx="2514951" cy="1409897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9FFBAB6-ABAB-4D5C-8F0A-80CF3062A7F3}"/>
                </a:ext>
              </a:extLst>
            </p:cNvPr>
            <p:cNvSpPr txBox="1"/>
            <p:nvPr/>
          </p:nvSpPr>
          <p:spPr>
            <a:xfrm>
              <a:off x="7001752" y="3429657"/>
              <a:ext cx="15760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/>
                <a:t>복합측정기</a:t>
              </a:r>
              <a:endParaRPr lang="en-US" altLang="ko-KR" sz="1200"/>
            </a:p>
            <a:p>
              <a:pPr algn="ctr"/>
              <a:r>
                <a:rPr lang="en-US" altLang="ko-KR" sz="1200"/>
                <a:t>(</a:t>
              </a:r>
              <a:r>
                <a:rPr lang="ko-KR" altLang="en-US" sz="1200"/>
                <a:t>내경</a:t>
              </a:r>
              <a:r>
                <a:rPr lang="en-US" altLang="ko-KR" sz="1200"/>
                <a:t>,</a:t>
              </a:r>
              <a:r>
                <a:rPr lang="ko-KR" altLang="en-US" sz="1200"/>
                <a:t>외경</a:t>
              </a:r>
              <a:r>
                <a:rPr lang="en-US" altLang="ko-KR" sz="1200"/>
                <a:t>,</a:t>
              </a:r>
              <a:r>
                <a:rPr lang="ko-KR" altLang="en-US" sz="1200"/>
                <a:t>외관검사</a:t>
              </a:r>
              <a:r>
                <a:rPr lang="en-US" altLang="ko-KR" sz="1200"/>
                <a:t>)</a:t>
              </a:r>
              <a:endParaRPr lang="ko-KR" altLang="en-US" sz="1200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60640076-B6E9-477F-9CC1-23B2585144D7}"/>
                </a:ext>
              </a:extLst>
            </p:cNvPr>
            <p:cNvGrpSpPr/>
            <p:nvPr/>
          </p:nvGrpSpPr>
          <p:grpSpPr>
            <a:xfrm>
              <a:off x="4119138" y="2453799"/>
              <a:ext cx="2177142" cy="363405"/>
              <a:chOff x="2654656" y="3694734"/>
              <a:chExt cx="2177142" cy="363405"/>
            </a:xfrm>
          </p:grpSpPr>
          <p:pic>
            <p:nvPicPr>
              <p:cNvPr id="68" name="그림 67">
                <a:extLst>
                  <a:ext uri="{FF2B5EF4-FFF2-40B4-BE49-F238E27FC236}">
                    <a16:creationId xmlns:a16="http://schemas.microsoft.com/office/drawing/2014/main" id="{A1C04522-E831-40C8-8DD8-7DF017EF6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5400000">
                <a:off x="2666254" y="3683137"/>
                <a:ext cx="363404" cy="386600"/>
              </a:xfrm>
              <a:prstGeom prst="rect">
                <a:avLst/>
              </a:prstGeom>
            </p:spPr>
          </p:pic>
          <p:pic>
            <p:nvPicPr>
              <p:cNvPr id="69" name="그림 68">
                <a:extLst>
                  <a:ext uri="{FF2B5EF4-FFF2-40B4-BE49-F238E27FC236}">
                    <a16:creationId xmlns:a16="http://schemas.microsoft.com/office/drawing/2014/main" id="{A0CC92D0-8A2E-4A97-8F07-B12EECED2D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5400000">
                <a:off x="3113890" y="3683137"/>
                <a:ext cx="363404" cy="386600"/>
              </a:xfrm>
              <a:prstGeom prst="rect">
                <a:avLst/>
              </a:prstGeom>
            </p:spPr>
          </p:pic>
          <p:pic>
            <p:nvPicPr>
              <p:cNvPr id="70" name="그림 69">
                <a:extLst>
                  <a:ext uri="{FF2B5EF4-FFF2-40B4-BE49-F238E27FC236}">
                    <a16:creationId xmlns:a16="http://schemas.microsoft.com/office/drawing/2014/main" id="{D44F18A5-E7E2-446F-A178-BB53F684FE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5400000">
                <a:off x="3561525" y="3683137"/>
                <a:ext cx="363404" cy="386600"/>
              </a:xfrm>
              <a:prstGeom prst="rect">
                <a:avLst/>
              </a:prstGeom>
            </p:spPr>
          </p:pic>
          <p:pic>
            <p:nvPicPr>
              <p:cNvPr id="71" name="그림 70">
                <a:extLst>
                  <a:ext uri="{FF2B5EF4-FFF2-40B4-BE49-F238E27FC236}">
                    <a16:creationId xmlns:a16="http://schemas.microsoft.com/office/drawing/2014/main" id="{A16944E6-4BE2-4434-A3BA-E07F50F935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5400000">
                <a:off x="4009161" y="3683137"/>
                <a:ext cx="363404" cy="386600"/>
              </a:xfrm>
              <a:prstGeom prst="rect">
                <a:avLst/>
              </a:prstGeom>
            </p:spPr>
          </p:pic>
          <p:pic>
            <p:nvPicPr>
              <p:cNvPr id="72" name="그림 71">
                <a:extLst>
                  <a:ext uri="{FF2B5EF4-FFF2-40B4-BE49-F238E27FC236}">
                    <a16:creationId xmlns:a16="http://schemas.microsoft.com/office/drawing/2014/main" id="{0325768B-D276-4649-B436-BFD4510C04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5400000">
                <a:off x="4456796" y="3683136"/>
                <a:ext cx="363404" cy="386600"/>
              </a:xfrm>
              <a:prstGeom prst="rect">
                <a:avLst/>
              </a:prstGeom>
            </p:spPr>
          </p:pic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E218BC7-BC97-4505-923E-2D32452E1866}"/>
                </a:ext>
              </a:extLst>
            </p:cNvPr>
            <p:cNvSpPr txBox="1"/>
            <p:nvPr/>
          </p:nvSpPr>
          <p:spPr>
            <a:xfrm>
              <a:off x="4518449" y="3116415"/>
              <a:ext cx="9557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/>
                <a:t>200</a:t>
              </a:r>
              <a:r>
                <a:rPr lang="ko-KR" altLang="en-US" sz="1200"/>
                <a:t>개 생산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69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B4F4FA-CCB1-432A-95AC-FBB4B6614F8D}"/>
              </a:ext>
            </a:extLst>
          </p:cNvPr>
          <p:cNvSpPr txBox="1"/>
          <p:nvPr/>
        </p:nvSpPr>
        <p:spPr>
          <a:xfrm>
            <a:off x="396338" y="365760"/>
            <a:ext cx="289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통계적 공정관리란</a:t>
            </a:r>
            <a:r>
              <a:rPr lang="en-US" altLang="ko-KR" sz="2400" b="1">
                <a:solidFill>
                  <a:srgbClr val="0070C0"/>
                </a:solidFill>
              </a:rPr>
              <a:t>?</a:t>
            </a:r>
            <a:endParaRPr lang="ko-KR" altLang="en-US" sz="2400" b="1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F9495E-6DE5-49B7-9136-31191FE8D67B}"/>
              </a:ext>
            </a:extLst>
          </p:cNvPr>
          <p:cNvSpPr txBox="1"/>
          <p:nvPr/>
        </p:nvSpPr>
        <p:spPr>
          <a:xfrm rot="21600000">
            <a:off x="1620392" y="1110445"/>
            <a:ext cx="7848781" cy="1728445"/>
          </a:xfrm>
          <a:prstGeom prst="rect">
            <a:avLst/>
          </a:prstGeom>
          <a:solidFill>
            <a:srgbClr val="DEE5EE"/>
          </a:solidFill>
          <a:ln w="28634" cap="flat" cmpd="sng" algn="ctr">
            <a:solidFill>
              <a:srgbClr val="97ACC9"/>
            </a:solidFill>
            <a:prstDash val="solid"/>
            <a:round/>
            <a:headEnd w="med" len="med"/>
            <a:tailEnd w="med" len="med"/>
          </a:ln>
          <a:effectLst>
            <a:outerShdw dist="53756" dir="2700000" algn="tl">
              <a:schemeClr val="bg2"/>
            </a:outerShdw>
          </a:effectLst>
        </p:spPr>
        <p:txBody>
          <a:bodyPr vert="horz" wrap="none" lIns="126000" tIns="126000" rIns="126000" bIns="126000" anchor="ctr">
            <a:noAutofit/>
          </a:bodyPr>
          <a:lstStyle>
            <a:lvl1pPr marL="0" indent="0" algn="l" defTabSz="232257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8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1" i="0" baseline="0">
                <a:solidFill>
                  <a:schemeClr val="tx1"/>
                </a:solidFill>
                <a:latin typeface="+mj-lt"/>
                <a:ea typeface="굴림"/>
              </a:rPr>
              <a:t>SPC</a:t>
            </a: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는 </a:t>
            </a:r>
            <a:r>
              <a:rPr kumimoji="1" lang="ko-KR" altLang="en-US" sz="1200" b="1" i="0" baseline="0">
                <a:solidFill>
                  <a:schemeClr val="tx1"/>
                </a:solidFill>
                <a:latin typeface="+mj-lt"/>
                <a:ea typeface="굴림"/>
              </a:rPr>
              <a:t>통계적 공정관리</a:t>
            </a: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 (Statistical Process Control) 의 약자로써  공정에서 요구되는 품질 목표를 달성하기</a:t>
            </a: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위하여  통계적기법을 사용해서 공정을 효율적으로 관리하는 방법입니다. </a:t>
            </a: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SPC는 단순히 품질관리를 위한 또 하나의 기법이 아니고 품질 프로세스를 분석하여, 불량품을 식별하기 보다는</a:t>
            </a: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불량품 생산과 제품의 산포 원인을 미리 예측하고 끊임없이 공정 개선을 추구하는 현장의 품질향상 관리 기법입</a:t>
            </a: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니다.</a:t>
            </a: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kumimoji="1" lang="ko-KR" altLang="en-US" sz="1200" b="0" i="0" baseline="0">
              <a:solidFill>
                <a:schemeClr val="tx1"/>
              </a:solidFill>
              <a:latin typeface="+mj-lt"/>
              <a:ea typeface="굴림"/>
            </a:endParaRP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1" i="0" baseline="0">
                <a:solidFill>
                  <a:schemeClr val="tx1"/>
                </a:solidFill>
                <a:latin typeface="+mj-lt"/>
                <a:ea typeface="굴림"/>
              </a:rPr>
              <a:t>S </a:t>
            </a: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(Statistical)</a:t>
            </a:r>
            <a:r>
              <a:rPr kumimoji="1" lang="ko-KR" altLang="en-US" sz="1200" b="1" i="0" baseline="0">
                <a:solidFill>
                  <a:schemeClr val="tx1"/>
                </a:solidFill>
                <a:latin typeface="+mj-lt"/>
                <a:ea typeface="굴림"/>
              </a:rPr>
              <a:t> </a:t>
            </a: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 :  통계적인 방법을 사용하여</a:t>
            </a: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1" i="0" baseline="0">
                <a:solidFill>
                  <a:schemeClr val="tx1"/>
                </a:solidFill>
                <a:latin typeface="+mj-lt"/>
                <a:ea typeface="굴림"/>
              </a:rPr>
              <a:t>P </a:t>
            </a: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(Process)    :  주어진 규격과 공정능력을 파악하여</a:t>
            </a:r>
            <a:endParaRPr kumimoji="1" lang="en-US" altLang="ko-KR" sz="1200" b="0" i="0" baseline="0">
              <a:solidFill>
                <a:schemeClr val="tx1"/>
              </a:solidFill>
              <a:latin typeface="+mj-lt"/>
              <a:ea typeface="굴림"/>
            </a:endParaRP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ko-KR" altLang="en-US" sz="1200" b="1" i="0" baseline="0">
                <a:solidFill>
                  <a:schemeClr val="tx1"/>
                </a:solidFill>
                <a:latin typeface="+mj-lt"/>
                <a:ea typeface="굴림"/>
              </a:rPr>
              <a:t>C </a:t>
            </a:r>
            <a:r>
              <a:rPr kumimoji="1" lang="ko-KR" altLang="en-US" sz="1200" b="0" i="0" baseline="0">
                <a:solidFill>
                  <a:schemeClr val="tx1"/>
                </a:solidFill>
                <a:latin typeface="+mj-lt"/>
                <a:ea typeface="굴림"/>
              </a:rPr>
              <a:t>(Control)     :  제조품질을 관리하는 방법</a:t>
            </a:r>
            <a:endParaRPr kumimoji="1" lang="ko-KR" altLang="en-US" sz="1100" b="0" i="0">
              <a:solidFill>
                <a:schemeClr val="tx1"/>
              </a:solidFill>
              <a:latin typeface="+mj-lt"/>
              <a:ea typeface="굴림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E10BDB5-8E47-4B13-9666-EDCA3604C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114" y="3278023"/>
            <a:ext cx="9292046" cy="246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96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7D84D-15FC-4ADF-9249-49F369A9E81C}"/>
              </a:ext>
            </a:extLst>
          </p:cNvPr>
          <p:cNvSpPr txBox="1"/>
          <p:nvPr/>
        </p:nvSpPr>
        <p:spPr>
          <a:xfrm>
            <a:off x="396338" y="365760"/>
            <a:ext cx="2448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계량화의 중요성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376EE3D-1A55-4DE3-92C0-B2E944E13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19" y="987878"/>
            <a:ext cx="4902927" cy="12695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9EF13B-7FE5-406C-9454-93CDBE95F8C3}"/>
              </a:ext>
            </a:extLst>
          </p:cNvPr>
          <p:cNvSpPr txBox="1"/>
          <p:nvPr/>
        </p:nvSpPr>
        <p:spPr>
          <a:xfrm>
            <a:off x="396338" y="2499084"/>
            <a:ext cx="4006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데이터의 수집 및 정리 방법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D25C03A-4049-4BA1-9F4A-5DC2A70A0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72" y="2960749"/>
            <a:ext cx="7663544" cy="332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4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077D3E0-7ECC-4022-BF7B-D0C5C4F71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77" y="572093"/>
            <a:ext cx="10511246" cy="54744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6BC5EF-18CF-46AE-A881-530A0B46B410}"/>
              </a:ext>
            </a:extLst>
          </p:cNvPr>
          <p:cNvSpPr txBox="1"/>
          <p:nvPr/>
        </p:nvSpPr>
        <p:spPr>
          <a:xfrm>
            <a:off x="579218" y="434797"/>
            <a:ext cx="189827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>
                <a:solidFill>
                  <a:srgbClr val="0070C0"/>
                </a:solidFill>
              </a:rPr>
              <a:t>Data</a:t>
            </a:r>
            <a:r>
              <a:rPr lang="ko-KR" altLang="en-US" sz="2400" b="1">
                <a:solidFill>
                  <a:srgbClr val="0070C0"/>
                </a:solidFill>
              </a:rPr>
              <a:t>의 종류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96E23B6-D720-471F-8F8D-66A474CDB5CD}"/>
              </a:ext>
            </a:extLst>
          </p:cNvPr>
          <p:cNvSpPr/>
          <p:nvPr/>
        </p:nvSpPr>
        <p:spPr>
          <a:xfrm>
            <a:off x="1175657" y="811418"/>
            <a:ext cx="3074126" cy="973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2955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519323-3AFD-4CD8-A378-B746B7CB2E8B}"/>
              </a:ext>
            </a:extLst>
          </p:cNvPr>
          <p:cNvSpPr txBox="1"/>
          <p:nvPr/>
        </p:nvSpPr>
        <p:spPr>
          <a:xfrm>
            <a:off x="579218" y="434797"/>
            <a:ext cx="317266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기술통계량 용어 설명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8093628-A751-42AD-9A0E-FE7F29B1FCAE}"/>
              </a:ext>
            </a:extLst>
          </p:cNvPr>
          <p:cNvGrpSpPr/>
          <p:nvPr/>
        </p:nvGrpSpPr>
        <p:grpSpPr>
          <a:xfrm>
            <a:off x="787873" y="1727901"/>
            <a:ext cx="10616254" cy="4664190"/>
            <a:chOff x="787873" y="1727901"/>
            <a:chExt cx="10616254" cy="466419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C54F91F-5985-4237-B609-8E831D6B81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72" t="20096" r="52857" b="11841"/>
            <a:stretch/>
          </p:blipFill>
          <p:spPr>
            <a:xfrm>
              <a:off x="787873" y="1727901"/>
              <a:ext cx="10616254" cy="466419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0BD4D98-011A-473E-B486-7A0BBCBA5FB6}"/>
                </a:ext>
              </a:extLst>
            </p:cNvPr>
            <p:cNvSpPr txBox="1"/>
            <p:nvPr/>
          </p:nvSpPr>
          <p:spPr>
            <a:xfrm>
              <a:off x="8342811" y="4120959"/>
              <a:ext cx="204575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400" b="1">
                  <a:solidFill>
                    <a:srgbClr val="D2986A"/>
                  </a:solidFill>
                </a:rPr>
                <a:t>최대값</a:t>
              </a:r>
              <a:r>
                <a:rPr lang="en-US" altLang="ko-KR" sz="1400" b="1">
                  <a:solidFill>
                    <a:srgbClr val="D2986A"/>
                  </a:solidFill>
                </a:rPr>
                <a:t>, </a:t>
              </a:r>
              <a:r>
                <a:rPr lang="ko-KR" altLang="en-US" sz="1400" b="1">
                  <a:solidFill>
                    <a:srgbClr val="D2986A"/>
                  </a:solidFill>
                </a:rPr>
                <a:t>최소값</a:t>
              </a:r>
              <a:r>
                <a:rPr lang="en-US" altLang="ko-KR" sz="1400" b="1">
                  <a:solidFill>
                    <a:srgbClr val="D2986A"/>
                  </a:solidFill>
                </a:rPr>
                <a:t>, </a:t>
              </a:r>
              <a:r>
                <a:rPr lang="ko-KR" altLang="en-US" sz="1400" b="1">
                  <a:solidFill>
                    <a:srgbClr val="D2986A"/>
                  </a:solidFill>
                </a:rPr>
                <a:t>중앙값</a:t>
              </a:r>
              <a:r>
                <a:rPr lang="en-US" altLang="ko-KR" sz="1400" b="1">
                  <a:solidFill>
                    <a:srgbClr val="D2986A"/>
                  </a:solidFill>
                </a:rPr>
                <a:t>,</a:t>
              </a:r>
              <a:endParaRPr lang="ko-KR" altLang="en-US" sz="1400" b="1">
                <a:solidFill>
                  <a:srgbClr val="D2986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604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7A7CC8E-DE26-46E3-97A2-59DD60DA09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2" t="14485" r="4715"/>
          <a:stretch/>
        </p:blipFill>
        <p:spPr>
          <a:xfrm>
            <a:off x="1663336" y="1724296"/>
            <a:ext cx="8447315" cy="42153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EFA833-AF1D-4D54-AE12-A6EECA2F2577}"/>
              </a:ext>
            </a:extLst>
          </p:cNvPr>
          <p:cNvSpPr txBox="1"/>
          <p:nvPr/>
        </p:nvSpPr>
        <p:spPr>
          <a:xfrm>
            <a:off x="579218" y="434797"/>
            <a:ext cx="183255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관리도 개요</a:t>
            </a:r>
          </a:p>
        </p:txBody>
      </p:sp>
    </p:spTree>
    <p:extLst>
      <p:ext uri="{BB962C8B-B14F-4D97-AF65-F5344CB8AC3E}">
        <p14:creationId xmlns:p14="http://schemas.microsoft.com/office/powerpoint/2010/main" val="888025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9FBEB35-5074-47A3-A316-EDAB36325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77"/>
          <a:stretch/>
        </p:blipFill>
        <p:spPr>
          <a:xfrm>
            <a:off x="1223554" y="1863634"/>
            <a:ext cx="9744891" cy="4515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015C6F-C5A6-4985-B593-3F11EF05C722}"/>
              </a:ext>
            </a:extLst>
          </p:cNvPr>
          <p:cNvSpPr txBox="1"/>
          <p:nvPr/>
        </p:nvSpPr>
        <p:spPr>
          <a:xfrm>
            <a:off x="579218" y="434797"/>
            <a:ext cx="183255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70C0"/>
                </a:solidFill>
              </a:rPr>
              <a:t>품질의 변동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17428E8-725D-4C4B-BCD4-FDBA7DB88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179" y="230693"/>
            <a:ext cx="1719603" cy="150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57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808</Words>
  <Application>Microsoft Office PowerPoint</Application>
  <PresentationFormat>와이드스크린</PresentationFormat>
  <Paragraphs>189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9" baseType="lpstr">
      <vt:lpstr>HY견고딕</vt:lpstr>
      <vt:lpstr>NanumSquare_ac Bold</vt:lpstr>
      <vt:lpstr>굴림</vt:lpstr>
      <vt:lpstr>나눔스퀘어</vt:lpstr>
      <vt:lpstr>나눔스퀘어라운드 Bold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홍 중세</dc:creator>
  <cp:lastModifiedBy>홍 중세</cp:lastModifiedBy>
  <cp:revision>4</cp:revision>
  <dcterms:created xsi:type="dcterms:W3CDTF">2021-08-31T22:58:52Z</dcterms:created>
  <dcterms:modified xsi:type="dcterms:W3CDTF">2021-09-04T00:31:22Z</dcterms:modified>
</cp:coreProperties>
</file>