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8" r:id="rId3"/>
    <p:sldId id="301" r:id="rId4"/>
    <p:sldId id="302" r:id="rId5"/>
    <p:sldId id="303" r:id="rId6"/>
    <p:sldId id="304" r:id="rId7"/>
    <p:sldId id="308" r:id="rId8"/>
    <p:sldId id="310" r:id="rId9"/>
    <p:sldId id="311" r:id="rId10"/>
    <p:sldId id="312" r:id="rId11"/>
    <p:sldId id="306" r:id="rId12"/>
    <p:sldId id="307" r:id="rId13"/>
    <p:sldId id="314" r:id="rId14"/>
    <p:sldId id="297" r:id="rId15"/>
    <p:sldId id="305" r:id="rId16"/>
    <p:sldId id="313" r:id="rId17"/>
    <p:sldId id="295" r:id="rId18"/>
    <p:sldId id="296" r:id="rId19"/>
    <p:sldId id="299" r:id="rId20"/>
    <p:sldId id="309" r:id="rId21"/>
    <p:sldId id="300" r:id="rId22"/>
    <p:sldId id="294" r:id="rId23"/>
    <p:sldId id="298" r:id="rId24"/>
    <p:sldId id="28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31">
          <p15:clr>
            <a:srgbClr val="A4A3A4"/>
          </p15:clr>
        </p15:guide>
        <p15:guide id="4" orient="horz" pos="1454">
          <p15:clr>
            <a:srgbClr val="A4A3A4"/>
          </p15:clr>
        </p15:guide>
        <p15:guide id="5" orient="horz" pos="1298">
          <p15:clr>
            <a:srgbClr val="A4A3A4"/>
          </p15:clr>
        </p15:guide>
        <p15:guide id="6" pos="1519">
          <p15:clr>
            <a:srgbClr val="A4A3A4"/>
          </p15:clr>
        </p15:guide>
        <p15:guide id="7" pos="27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3399"/>
    <a:srgbClr val="0033CC"/>
    <a:srgbClr val="0000FF"/>
    <a:srgbClr val="CCCC00"/>
    <a:srgbClr val="FF00FF"/>
    <a:srgbClr val="FFCCFF"/>
    <a:srgbClr val="FF3300"/>
    <a:srgbClr val="FFFF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660"/>
  </p:normalViewPr>
  <p:slideViewPr>
    <p:cSldViewPr>
      <p:cViewPr varScale="1">
        <p:scale>
          <a:sx n="112" d="100"/>
          <a:sy n="112" d="100"/>
        </p:scale>
        <p:origin x="504" y="62"/>
      </p:cViewPr>
      <p:guideLst>
        <p:guide orient="horz" pos="2160"/>
        <p:guide pos="2880"/>
        <p:guide orient="horz" pos="2131"/>
        <p:guide orient="horz" pos="1454"/>
        <p:guide orient="horz" pos="1298"/>
        <p:guide pos="1519"/>
        <p:guide pos="27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A60EE-FCE7-4F3E-85D9-7504E3C5E15C}" type="datetimeFigureOut">
              <a:rPr lang="ko-KR" altLang="en-US" smtClean="0"/>
              <a:t>2021-07-16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75191-322F-4C0B-A3F0-B9FE4E7E83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86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848600" cy="115212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48880"/>
            <a:ext cx="7848600" cy="136815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1772816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5696" y="6556200"/>
            <a:ext cx="5472608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PRODUCTION OPERATIONS MANAGEMENT AND PRACTICE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256584"/>
          </a:xfrm>
          <a:prstGeom prst="rect">
            <a:avLst/>
          </a:prstGeom>
        </p:spPr>
        <p:txBody>
          <a:bodyPr/>
          <a:lstStyle>
            <a:lvl1pPr marL="342000" indent="-342000">
              <a:spcBef>
                <a:spcPts val="288"/>
              </a:spcBef>
              <a:spcAft>
                <a:spcPts val="400"/>
              </a:spcAft>
              <a:buSzPct val="75000"/>
              <a:buFont typeface="Wingdings" panose="05000000000000000000" pitchFamily="2" charset="2"/>
              <a:buChar char="l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600" indent="-284400">
              <a:spcBef>
                <a:spcPts val="240"/>
              </a:spcBef>
              <a:spcAft>
                <a:spcPts val="400"/>
              </a:spcAft>
              <a:buSzPct val="100000"/>
              <a:buFont typeface="맑은 고딕" panose="020B0503020000020004" pitchFamily="50" charset="-127"/>
              <a:buChar char="–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4800" indent="-230400">
              <a:spcBef>
                <a:spcPts val="12"/>
              </a:spcBef>
              <a:spcAft>
                <a:spcPts val="400"/>
              </a:spcAft>
              <a:buSzPct val="70000"/>
              <a:buFont typeface="Wingdings" panose="05000000000000000000" pitchFamily="2" charset="2"/>
              <a:buChar char="u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822960" indent="0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051560" indent="0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1704" y="6556200"/>
            <a:ext cx="1066800" cy="32918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Rectangle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6556200"/>
            <a:ext cx="5976664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/>
              <a:t>PRODUCTION OPERATIONS MANAGEMENT AND PRACTICE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43FDD0B-E298-4AE7-91B0-D5134D71E7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624"/>
            <a:ext cx="1258879" cy="36576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6"/>
          <p:cNvSpPr/>
          <p:nvPr userDrawn="1"/>
        </p:nvSpPr>
        <p:spPr>
          <a:xfrm>
            <a:off x="1988" y="6525344"/>
            <a:ext cx="9144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1704" y="6556200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5696" y="6556200"/>
            <a:ext cx="5472608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www.uhsystems.co.kr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89E1E8-E320-42EB-A1B2-D1EA0DC5EB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0"/>
            <a:ext cx="1258879" cy="365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kern="1200" spc="-100" baseline="0">
          <a:solidFill>
            <a:schemeClr val="bg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systems.co.k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sRIbhJxfXWCZIidaGpwv5w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848600" cy="661913"/>
          </a:xfrm>
        </p:spPr>
        <p:txBody>
          <a:bodyPr/>
          <a:lstStyle/>
          <a:p>
            <a:r>
              <a:rPr lang="ko-KR" altLang="en-US" sz="2000" b="1" dirty="0" err="1">
                <a:solidFill>
                  <a:srgbClr val="C00000"/>
                </a:solidFill>
              </a:rPr>
              <a:t>스마트스마트</a:t>
            </a:r>
            <a:r>
              <a:rPr lang="ko-KR" altLang="en-US" sz="2000" b="1" dirty="0">
                <a:solidFill>
                  <a:srgbClr val="C00000"/>
                </a:solidFill>
              </a:rPr>
              <a:t> 골프장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5800" y="2204864"/>
            <a:ext cx="7848600" cy="2160240"/>
          </a:xfrm>
        </p:spPr>
        <p:txBody>
          <a:bodyPr>
            <a:normAutofit/>
          </a:bodyPr>
          <a:lstStyle/>
          <a:p>
            <a:r>
              <a:rPr lang="ko-KR" altLang="en-US" sz="4400" b="1" dirty="0"/>
              <a:t>생활의 안전과 정보화를 위한 </a:t>
            </a:r>
            <a:r>
              <a:rPr lang="ko-KR" altLang="en-US" sz="6000" b="1" dirty="0"/>
              <a:t>스마트골프장</a:t>
            </a:r>
            <a:endParaRPr lang="en-US" altLang="ko-KR" sz="5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294967295"/>
          </p:nvPr>
        </p:nvSpPr>
        <p:spPr>
          <a:xfrm>
            <a:off x="8041704" y="6528816"/>
            <a:ext cx="1066800" cy="329184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E76CBF9-D07F-4406-AF25-C6AC83D92697}"/>
              </a:ext>
            </a:extLst>
          </p:cNvPr>
          <p:cNvSpPr/>
          <p:nvPr/>
        </p:nvSpPr>
        <p:spPr>
          <a:xfrm>
            <a:off x="988309" y="5064720"/>
            <a:ext cx="7243582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 err="1">
                <a:solidFill>
                  <a:srgbClr val="000000"/>
                </a:solidFill>
                <a:latin typeface="?"/>
              </a:rPr>
              <a:t>유에이치에스</a:t>
            </a:r>
            <a:r>
              <a:rPr lang="en-US" altLang="ko-KR" sz="2400" b="1" dirty="0">
                <a:solidFill>
                  <a:srgbClr val="000000"/>
                </a:solidFill>
                <a:latin typeface="?"/>
              </a:rPr>
              <a:t>(</a:t>
            </a:r>
            <a:r>
              <a:rPr lang="ko-KR" altLang="en-US" sz="2400" b="1" dirty="0">
                <a:solidFill>
                  <a:srgbClr val="000000"/>
                </a:solidFill>
                <a:latin typeface="?"/>
              </a:rPr>
              <a:t>주</a:t>
            </a:r>
            <a:r>
              <a:rPr lang="en-US" altLang="ko-KR" sz="2400" b="1" dirty="0">
                <a:solidFill>
                  <a:srgbClr val="000000"/>
                </a:solidFill>
                <a:latin typeface="?"/>
              </a:rPr>
              <a:t>)</a:t>
            </a:r>
          </a:p>
          <a:p>
            <a:pPr algn="ctr"/>
            <a:endParaRPr lang="en-US" altLang="ko-KR" sz="1400" b="1" dirty="0">
              <a:solidFill>
                <a:srgbClr val="000000"/>
              </a:solidFill>
              <a:latin typeface="?"/>
            </a:endParaRPr>
          </a:p>
          <a:p>
            <a:pPr algn="ctr"/>
            <a:r>
              <a:rPr lang="ko-KR" altLang="en-US" sz="1100" dirty="0">
                <a:solidFill>
                  <a:srgbClr val="002060"/>
                </a:solidFill>
                <a:latin typeface="?"/>
              </a:rPr>
              <a:t>부산시 사하구 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낙동대로</a:t>
            </a:r>
            <a:r>
              <a:rPr lang="ko-KR" altLang="en-US" sz="1100" dirty="0">
                <a:solidFill>
                  <a:srgbClr val="002060"/>
                </a:solidFill>
                <a:latin typeface="?"/>
              </a:rPr>
              <a:t> 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550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번길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37 S14-412 (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하단동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, </a:t>
            </a:r>
            <a:r>
              <a:rPr lang="ko-KR" altLang="en-US" sz="1100" dirty="0">
                <a:solidFill>
                  <a:srgbClr val="002060"/>
                </a:solidFill>
                <a:latin typeface="?"/>
              </a:rPr>
              <a:t>동아대학교 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산학연연구단지조성사업단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)</a:t>
            </a:r>
          </a:p>
          <a:p>
            <a:pPr algn="ctr"/>
            <a:r>
              <a:rPr lang="en-US" altLang="ko-KR" sz="1100" dirty="0">
                <a:solidFill>
                  <a:srgbClr val="002060"/>
                </a:solidFill>
                <a:latin typeface="?"/>
              </a:rPr>
              <a:t>37. Bus NO. 550, </a:t>
            </a:r>
            <a:r>
              <a:rPr lang="en-US" altLang="ko-KR" sz="1100" dirty="0" err="1">
                <a:solidFill>
                  <a:srgbClr val="002060"/>
                </a:solidFill>
                <a:latin typeface="?"/>
              </a:rPr>
              <a:t>Nakdong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-dong, </a:t>
            </a:r>
            <a:r>
              <a:rPr lang="en-US" altLang="ko-KR" sz="1100" dirty="0" err="1">
                <a:solidFill>
                  <a:srgbClr val="002060"/>
                </a:solidFill>
                <a:latin typeface="?"/>
              </a:rPr>
              <a:t>Saha-gu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, Busan, S14-412(Ha-Dandong, Dong-A University)</a:t>
            </a:r>
          </a:p>
          <a:p>
            <a:pPr algn="ctr"/>
            <a:endParaRPr lang="en-US" altLang="ko-KR" sz="1050" dirty="0">
              <a:solidFill>
                <a:srgbClr val="002060"/>
              </a:solidFill>
              <a:latin typeface="?"/>
            </a:endParaRPr>
          </a:p>
          <a:p>
            <a:pPr algn="ctr"/>
            <a:r>
              <a:rPr lang="en-US" altLang="ko-KR" sz="1400" b="1" dirty="0">
                <a:solidFill>
                  <a:srgbClr val="002060"/>
                </a:solidFill>
                <a:latin typeface="?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http://www.uhsystems.co.kr</a:t>
            </a:r>
            <a:endParaRPr lang="en-US" altLang="ko-KR" sz="1400" b="1" dirty="0">
              <a:solidFill>
                <a:srgbClr val="002060"/>
              </a:solidFill>
              <a:latin typeface="?"/>
            </a:endParaRPr>
          </a:p>
          <a:p>
            <a:pPr algn="ctr"/>
            <a:endParaRPr lang="en-US" altLang="ko-KR" sz="1400" b="1" dirty="0">
              <a:solidFill>
                <a:srgbClr val="002060"/>
              </a:solidFill>
              <a:latin typeface="?"/>
            </a:endParaRP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?"/>
              </a:rPr>
              <a:t>Tel. 070-4258-4511      HP. 010-4050-3569	E-mail. youngkisanele@hanmail.net</a:t>
            </a:r>
          </a:p>
        </p:txBody>
      </p:sp>
    </p:spTree>
    <p:extLst>
      <p:ext uri="{BB962C8B-B14F-4D97-AF65-F5344CB8AC3E}">
        <p14:creationId xmlns:p14="http://schemas.microsoft.com/office/powerpoint/2010/main" val="285863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스크린 골프</a:t>
            </a:r>
            <a:r>
              <a:rPr lang="en-US" altLang="ko-KR" dirty="0"/>
              <a:t>(</a:t>
            </a:r>
            <a:r>
              <a:rPr lang="ko-KR" altLang="en-US" dirty="0" err="1"/>
              <a:t>나베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1131AF7-63A3-4853-8EDE-C5C0F8D52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" y="1150333"/>
            <a:ext cx="9098507" cy="5117911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A7F76F5-B6D4-41B0-A6EC-79138BAB8B3F}"/>
              </a:ext>
            </a:extLst>
          </p:cNvPr>
          <p:cNvSpPr/>
          <p:nvPr/>
        </p:nvSpPr>
        <p:spPr>
          <a:xfrm>
            <a:off x="107504" y="2348880"/>
            <a:ext cx="2592288" cy="1728192"/>
          </a:xfrm>
          <a:prstGeom prst="round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박영일 </a:t>
            </a:r>
            <a:r>
              <a:rPr lang="ko-KR" altLang="en-US" sz="20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대표아님</a:t>
            </a: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~~</a:t>
            </a:r>
            <a:endParaRPr lang="ko-KR" altLang="en-US" sz="2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EE6DCCC-279F-4847-8327-CA62E8BABBE6}"/>
              </a:ext>
            </a:extLst>
          </p:cNvPr>
          <p:cNvSpPr/>
          <p:nvPr/>
        </p:nvSpPr>
        <p:spPr>
          <a:xfrm>
            <a:off x="4716016" y="3068960"/>
            <a:ext cx="36004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C844082-3264-41D4-981D-C62A78F2C45C}"/>
              </a:ext>
            </a:extLst>
          </p:cNvPr>
          <p:cNvSpPr/>
          <p:nvPr/>
        </p:nvSpPr>
        <p:spPr>
          <a:xfrm>
            <a:off x="6084168" y="3054954"/>
            <a:ext cx="504056" cy="3020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754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스크린 골프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B2A8C36-33DF-480E-9EF1-5BAEAFFE18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53242" y="-784482"/>
            <a:ext cx="5002019" cy="91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5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아날로그 골프장</a:t>
            </a:r>
          </a:p>
        </p:txBody>
      </p:sp>
      <p:pic>
        <p:nvPicPr>
          <p:cNvPr id="2" name="골프연습장">
            <a:hlinkClick r:id="" action="ppaction://media"/>
            <a:extLst>
              <a:ext uri="{FF2B5EF4-FFF2-40B4-BE49-F238E27FC236}">
                <a16:creationId xmlns:a16="http://schemas.microsoft.com/office/drawing/2014/main" id="{649AA047-EC1A-4A02-A5D0-3079F5A34B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1455653" y="2152859"/>
            <a:ext cx="6016669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3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아날로그 골프장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8E80E8C-2AE6-4728-9FBE-0E6E4DA39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143500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95A9A51-B220-4C67-9EF5-E53CCE558F26}"/>
              </a:ext>
            </a:extLst>
          </p:cNvPr>
          <p:cNvSpPr/>
          <p:nvPr/>
        </p:nvSpPr>
        <p:spPr>
          <a:xfrm>
            <a:off x="2915816" y="1768105"/>
            <a:ext cx="5184576" cy="2020935"/>
          </a:xfrm>
          <a:prstGeom prst="roundRect">
            <a:avLst/>
          </a:prstGeom>
          <a:solidFill>
            <a:srgbClr val="66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현실은 너무 어려워</a:t>
            </a:r>
            <a:r>
              <a:rPr lang="en-US" altLang="ko-KR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~~</a:t>
            </a:r>
          </a:p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만년 </a:t>
            </a:r>
            <a:r>
              <a:rPr lang="en-US" altLang="ko-KR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r>
              <a:rPr lang="ko-KR" altLang="en-US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돌</a:t>
            </a:r>
            <a:r>
              <a:rPr lang="en-US" altLang="ko-KR" sz="28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~~</a:t>
            </a:r>
            <a:endParaRPr lang="ko-KR" altLang="en-US" sz="28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981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스크린 골프</a:t>
            </a:r>
            <a:r>
              <a:rPr lang="en-US" altLang="ko-KR" dirty="0"/>
              <a:t>(NEW</a:t>
            </a:r>
            <a:r>
              <a:rPr lang="ko-KR" altLang="en-US" dirty="0"/>
              <a:t> </a:t>
            </a:r>
            <a:r>
              <a:rPr lang="en-US" altLang="ko-KR" dirty="0"/>
              <a:t>RECORD,</a:t>
            </a:r>
            <a:r>
              <a:rPr lang="ko-KR" altLang="en-US" dirty="0" err="1"/>
              <a:t>나베</a:t>
            </a:r>
            <a:r>
              <a:rPr lang="en-US" altLang="ko-KR" dirty="0"/>
              <a:t>,</a:t>
            </a:r>
            <a:r>
              <a:rPr lang="ko-KR" altLang="en-US" dirty="0"/>
              <a:t>최고스코어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070E294-F4E6-4060-964A-8B1DA0410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96" y="987412"/>
            <a:ext cx="9144000" cy="53460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132A6A-BB15-4CD7-9BBF-AC858AE3EFD2}"/>
              </a:ext>
            </a:extLst>
          </p:cNvPr>
          <p:cNvSpPr txBox="1"/>
          <p:nvPr/>
        </p:nvSpPr>
        <p:spPr>
          <a:xfrm>
            <a:off x="1678188" y="6290276"/>
            <a:ext cx="5990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0" i="0" u="sng" dirty="0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출처 </a:t>
            </a:r>
            <a:r>
              <a:rPr lang="en-US" altLang="ko-KR" b="0" i="0" u="sng" dirty="0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ko-KR" altLang="en-US" b="0" i="0" u="sng" dirty="0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스크린골퍼 </a:t>
            </a:r>
            <a:r>
              <a:rPr lang="en-US" altLang="ko-KR" b="0" i="0" u="sng" dirty="0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ko-KR" altLang="en-US" b="0" i="0" u="sng" dirty="0" err="1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한백</a:t>
            </a:r>
            <a:r>
              <a:rPr lang="en-US" altLang="ko-KR" b="0" i="0" u="sng" dirty="0">
                <a:effectLst/>
                <a:latin typeface="Roboto" panose="020B06040202020202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n-US" altLang="ko-KR" b="0" i="0" u="sng" dirty="0">
                <a:effectLst/>
                <a:latin typeface="Roboto" panose="020B0604020202020204" pitchFamily="2" charset="0"/>
              </a:rPr>
              <a:t> </a:t>
            </a:r>
            <a:r>
              <a:rPr kumimoji="0" lang="ko-KR" altLang="ko-KR" sz="1800" b="0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2020. 2. 3.</a:t>
            </a:r>
            <a:endParaRPr lang="ko-KR" altLang="en-US" u="sng" dirty="0"/>
          </a:p>
        </p:txBody>
      </p:sp>
    </p:spTree>
    <p:extLst>
      <p:ext uri="{BB962C8B-B14F-4D97-AF65-F5344CB8AC3E}">
        <p14:creationId xmlns:p14="http://schemas.microsoft.com/office/powerpoint/2010/main" val="2824767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A1FE9B0B-081F-4EE2-86B4-455B4C6AD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696" y="1628800"/>
            <a:ext cx="5904656" cy="39604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chemeClr val="tx2"/>
                </a:solidFill>
              </a:rPr>
              <a:t>스마트골프장</a:t>
            </a:r>
            <a:endParaRPr lang="en-US" altLang="ko-KR" sz="28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1) </a:t>
            </a:r>
            <a:r>
              <a:rPr lang="ko-KR" altLang="en-US" sz="2800" dirty="0">
                <a:solidFill>
                  <a:schemeClr val="tx2"/>
                </a:solidFill>
              </a:rPr>
              <a:t>스마트 깃대</a:t>
            </a:r>
            <a:endParaRPr lang="en-US" altLang="ko-KR" sz="28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2) </a:t>
            </a:r>
            <a:r>
              <a:rPr lang="ko-KR" altLang="en-US" sz="2800" dirty="0">
                <a:solidFill>
                  <a:schemeClr val="tx2"/>
                </a:solidFill>
              </a:rPr>
              <a:t>스마트 퍼터</a:t>
            </a:r>
            <a:endParaRPr lang="en-US" altLang="ko-KR" sz="2800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3) </a:t>
            </a:r>
            <a:r>
              <a:rPr lang="ko-KR" altLang="en-US" sz="2800" dirty="0">
                <a:solidFill>
                  <a:schemeClr val="tx2"/>
                </a:solidFill>
              </a:rPr>
              <a:t>시스템 솔루션</a:t>
            </a:r>
            <a:endParaRPr lang="en-US" altLang="ko-K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97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깃 대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F20B6A-490C-4C6C-B95F-B46EB73AA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43" y="3557446"/>
            <a:ext cx="4474561" cy="298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A1FE9B0B-081F-4EE2-86B4-455B4C6AD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3" y="908720"/>
            <a:ext cx="9001000" cy="28803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 깃대</a:t>
            </a: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 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LED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등 몸체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옵션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3M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라인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, 5M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라인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표시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싯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부분의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GPS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센서 및 통신 센서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풍향센서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레이더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싯의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몸체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아렛부분에서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DC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전원 충전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스피커 음성서비스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(Ex : “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사장님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아까비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“,”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나이스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샷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“, “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이홀은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다음생에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“)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베터리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(2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차 러닝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데이터 전송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방수단계 높이 제작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레이저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포이터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입력위치 포지션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티잉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그라운드에서 홀컵까지 정확한 거리 서비스</a:t>
            </a:r>
            <a:endParaRPr lang="ko-KR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67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홀 컵</a:t>
            </a:r>
          </a:p>
        </p:txBody>
      </p:sp>
      <p:pic>
        <p:nvPicPr>
          <p:cNvPr id="2050" name="Picture 2" descr="골프 &amp;gt; 파크용품 &amp;gt; 파크홀컵/파크골프공">
            <a:extLst>
              <a:ext uri="{FF2B5EF4-FFF2-40B4-BE49-F238E27FC236}">
                <a16:creationId xmlns:a16="http://schemas.microsoft.com/office/drawing/2014/main" id="{A4719C0B-B905-4DB1-B07D-C91ACB6BA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6" y="2975570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C용 200파이 홀커터 - 옥션">
            <a:extLst>
              <a:ext uri="{FF2B5EF4-FFF2-40B4-BE49-F238E27FC236}">
                <a16:creationId xmlns:a16="http://schemas.microsoft.com/office/drawing/2014/main" id="{FB51BCAD-5659-4B10-A4F8-87FB245D6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040" y="2780928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내용 개체 틀 1">
            <a:extLst>
              <a:ext uri="{FF2B5EF4-FFF2-40B4-BE49-F238E27FC236}">
                <a16:creationId xmlns:a16="http://schemas.microsoft.com/office/drawing/2014/main" id="{35826CC6-145C-4416-AE2C-4EA9CA5FF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3" y="908720"/>
            <a:ext cx="9001000" cy="19323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 </a:t>
            </a:r>
            <a:r>
              <a:rPr lang="ko-KR" altLang="en-US" sz="1800" dirty="0" err="1">
                <a:solidFill>
                  <a:schemeClr val="tx2"/>
                </a:solidFill>
              </a:rPr>
              <a:t>홀컵</a:t>
            </a: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배터리 몸체 및 베터리 잔량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 (LED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표시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, 1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차 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Main ) 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GPS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센서 및 통신 센서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자동 볼 업 전동장치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감지 및 업 시킴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데이터 전송</a:t>
            </a:r>
            <a:endParaRPr lang="ko-KR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576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카 </a:t>
            </a:r>
            <a:r>
              <a:rPr lang="ko-KR" altLang="en-US" dirty="0" err="1"/>
              <a:t>트</a:t>
            </a:r>
            <a:endParaRPr lang="ko-KR" altLang="en-US" dirty="0"/>
          </a:p>
        </p:txBody>
      </p:sp>
      <p:pic>
        <p:nvPicPr>
          <p:cNvPr id="3076" name="Picture 4" descr="히타치 골프카와 리튬배터리전문 기업 KPC &amp;#39;드림 골프카&amp;#39;를 만들다 - 레저신문">
            <a:extLst>
              <a:ext uri="{FF2B5EF4-FFF2-40B4-BE49-F238E27FC236}">
                <a16:creationId xmlns:a16="http://schemas.microsoft.com/office/drawing/2014/main" id="{67596AB9-E79D-42EE-A3CB-C9C2E2940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2"/>
            <a:ext cx="4876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DFB6049C-CDB7-4610-881D-B7BFDA3D9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3" y="908721"/>
            <a:ext cx="9001000" cy="12961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 카 </a:t>
            </a:r>
            <a:r>
              <a:rPr lang="ko-KR" altLang="en-US" sz="1800" dirty="0" err="1">
                <a:solidFill>
                  <a:schemeClr val="tx2"/>
                </a:solidFill>
              </a:rPr>
              <a:t>트</a:t>
            </a: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각홀의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데이터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메인서버에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전송</a:t>
            </a:r>
            <a:endParaRPr lang="ko-KR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78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퍼 터 </a:t>
            </a:r>
            <a:r>
              <a:rPr lang="en-US" altLang="ko-KR" dirty="0"/>
              <a:t>AI</a:t>
            </a:r>
            <a:endParaRPr lang="ko-KR" altLang="en-US" dirty="0"/>
          </a:p>
        </p:txBody>
      </p:sp>
      <p:pic>
        <p:nvPicPr>
          <p:cNvPr id="4100" name="Picture 4" descr="프로처럼 그린 읽는 법 - 스포티비골프다이제스트">
            <a:extLst>
              <a:ext uri="{FF2B5EF4-FFF2-40B4-BE49-F238E27FC236}">
                <a16:creationId xmlns:a16="http://schemas.microsoft.com/office/drawing/2014/main" id="{2C29D710-57EE-4002-A6FC-15CB940D9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19867"/>
            <a:ext cx="6091814" cy="28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그린리더(GreenReader) - Google Play 앱">
            <a:extLst>
              <a:ext uri="{FF2B5EF4-FFF2-40B4-BE49-F238E27FC236}">
                <a16:creationId xmlns:a16="http://schemas.microsoft.com/office/drawing/2014/main" id="{04EBA9DC-1FE6-42B8-A4C2-87B89408E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866621"/>
            <a:ext cx="6091814" cy="259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C23E2530-2A69-4362-91A0-8B53D46CD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70" y="919867"/>
            <a:ext cx="3142413" cy="30963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 퍼터 </a:t>
            </a:r>
            <a:r>
              <a:rPr lang="en-US" altLang="ko-KR" sz="1800" dirty="0">
                <a:solidFill>
                  <a:schemeClr val="tx2"/>
                </a:solidFill>
              </a:rPr>
              <a:t>AI</a:t>
            </a: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깃대에서 카메라 촬영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AI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알고리즘 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퍼터 위치 및 방향 데이터 알려줌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IMU, GPS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센서로 데이터 측정</a:t>
            </a:r>
            <a:endParaRPr lang="ko-KR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67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43508" y="978726"/>
            <a:ext cx="8856984" cy="2304256"/>
          </a:xfrm>
        </p:spPr>
        <p:txBody>
          <a:bodyPr/>
          <a:lstStyle/>
          <a:p>
            <a:pPr algn="l" fontAlgn="base"/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골프는 최대 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14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개의 골프 클럽 및 골프공과 함께 골프 코스에서 경기를 하는 게임이다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</a:p>
          <a:p>
            <a:pPr algn="l" fontAlgn="base"/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골프는 최소한의 스트로크를 이용해 </a:t>
            </a:r>
            <a:r>
              <a:rPr lang="ko-KR" altLang="en-US" sz="1600" b="0" i="0" dirty="0" err="1">
                <a:solidFill>
                  <a:srgbClr val="000000"/>
                </a:solidFill>
                <a:effectLst/>
                <a:latin typeface="Nanum Gothic"/>
              </a:rPr>
              <a:t>홀컵에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 골프공을 넣는 것이 목적이며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,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스트로크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(stroke)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라는 것은 공을 치기 위해 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(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퍼팅을 포함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) </a:t>
            </a:r>
            <a:r>
              <a:rPr lang="ko-KR" altLang="en-US" sz="1600" b="0" i="0" dirty="0">
                <a:solidFill>
                  <a:srgbClr val="000000"/>
                </a:solidFill>
                <a:effectLst/>
                <a:latin typeface="Nanum Gothic"/>
              </a:rPr>
              <a:t>골퍼가 취하는 스윙 개수를 말한다</a:t>
            </a:r>
            <a:r>
              <a:rPr lang="en-US" altLang="ko-KR" sz="1600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</a:p>
          <a:p>
            <a:pPr algn="l" fontAlgn="base"/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아래 그림은 흔히 볼 수 있는 골프 홀이다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 </a:t>
            </a:r>
            <a:r>
              <a:rPr lang="ko-KR" altLang="en-US" sz="1600" b="0" dirty="0" err="1">
                <a:solidFill>
                  <a:srgbClr val="000000"/>
                </a:solidFill>
                <a:latin typeface="Nanum Gothic"/>
              </a:rPr>
              <a:t>티잉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 그라운드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(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또는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Tee Box)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에서 첫 샷으로 시작해서 그린 위에 있는 </a:t>
            </a:r>
            <a:r>
              <a:rPr lang="ko-KR" altLang="en-US" sz="1600" b="0" dirty="0" err="1">
                <a:solidFill>
                  <a:srgbClr val="000000"/>
                </a:solidFill>
                <a:latin typeface="Nanum Gothic"/>
              </a:rPr>
              <a:t>홀컵에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 최소한의 스트로크로 공을 넣는 것이다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물론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,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그것을 어렵게 만드는 러프 및 벙커 등을 피하는 것이 유리하다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</a:t>
            </a:r>
            <a:endParaRPr lang="en-US" altLang="ko-KR" sz="1600" b="0" i="0" dirty="0">
              <a:solidFill>
                <a:srgbClr val="000000"/>
              </a:solidFill>
              <a:effectLst/>
              <a:latin typeface="Nanum Gothic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개 요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7CD6292-74FA-409A-B465-87E727E0A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11" y="2852936"/>
            <a:ext cx="6041873" cy="368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758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퍼 터 </a:t>
            </a:r>
            <a:r>
              <a:rPr lang="en-US" altLang="ko-KR" dirty="0"/>
              <a:t>AI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9771E10-57E4-4825-B2CB-FE3097D38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908720"/>
            <a:ext cx="7848872" cy="554276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211B59-C26F-4282-97B5-D8F31BA8C187}"/>
              </a:ext>
            </a:extLst>
          </p:cNvPr>
          <p:cNvSpPr/>
          <p:nvPr/>
        </p:nvSpPr>
        <p:spPr>
          <a:xfrm>
            <a:off x="7380312" y="1484784"/>
            <a:ext cx="216024" cy="14401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0C6E150-940A-4E5B-86DF-71AA91EBB817}"/>
              </a:ext>
            </a:extLst>
          </p:cNvPr>
          <p:cNvSpPr/>
          <p:nvPr/>
        </p:nvSpPr>
        <p:spPr>
          <a:xfrm>
            <a:off x="5895564" y="1537900"/>
            <a:ext cx="1659508" cy="4419348"/>
          </a:xfrm>
          <a:custGeom>
            <a:avLst/>
            <a:gdLst>
              <a:gd name="connsiteX0" fmla="*/ 532532 w 1659508"/>
              <a:gd name="connsiteY0" fmla="*/ 4419348 h 4419348"/>
              <a:gd name="connsiteX1" fmla="*/ 269 w 1659508"/>
              <a:gd name="connsiteY1" fmla="*/ 1833097 h 4419348"/>
              <a:gd name="connsiteX2" fmla="*/ 477940 w 1659508"/>
              <a:gd name="connsiteY2" fmla="*/ 577503 h 4419348"/>
              <a:gd name="connsiteX3" fmla="*/ 1583409 w 1659508"/>
              <a:gd name="connsiteY3" fmla="*/ 38416 h 4419348"/>
              <a:gd name="connsiteX4" fmla="*/ 1474227 w 1659508"/>
              <a:gd name="connsiteY4" fmla="*/ 86184 h 441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08" h="4419348">
                <a:moveTo>
                  <a:pt x="532532" y="4419348"/>
                </a:moveTo>
                <a:cubicBezTo>
                  <a:pt x="270950" y="3446376"/>
                  <a:pt x="9368" y="2473404"/>
                  <a:pt x="269" y="1833097"/>
                </a:cubicBezTo>
                <a:cubicBezTo>
                  <a:pt x="-8830" y="1192789"/>
                  <a:pt x="214083" y="876616"/>
                  <a:pt x="477940" y="577503"/>
                </a:cubicBezTo>
                <a:cubicBezTo>
                  <a:pt x="741797" y="278390"/>
                  <a:pt x="1417361" y="120302"/>
                  <a:pt x="1583409" y="38416"/>
                </a:cubicBezTo>
                <a:cubicBezTo>
                  <a:pt x="1749457" y="-43470"/>
                  <a:pt x="1611842" y="21357"/>
                  <a:pt x="1474227" y="86184"/>
                </a:cubicBez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631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골프 시스템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521D39E2-C23F-418A-AAC3-1E80CB5D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70" y="919867"/>
            <a:ext cx="7747998" cy="30963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 서버 및 프로그램</a:t>
            </a: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데이터 측정 모니터링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현재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관리홀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모니터링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공의 위치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서비스 공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및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카트위치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모니터링 </a:t>
            </a:r>
            <a:endParaRPr lang="en-US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그린의 실시간 데이터 및 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홀컵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위치 데이터 서비스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 err="1">
                <a:solidFill>
                  <a:schemeClr val="tx2"/>
                </a:solidFill>
                <a:latin typeface="Arial" panose="020B0604020202020204" pitchFamily="34" charset="0"/>
              </a:rPr>
              <a:t>골프존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, AK,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조이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</a:p>
          <a:p>
            <a:pPr lv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그린정보 어플리케이션 개발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퍼터 정보 소스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컵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 송부</a:t>
            </a:r>
            <a:r>
              <a:rPr lang="en-US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endParaRPr lang="ko-KR" altLang="ko-KR" sz="16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40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깃 대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7EACB30-FCB5-4C0B-9AD4-216B56598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" y="1052736"/>
            <a:ext cx="5669974" cy="536369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34257AD-2C8C-4A27-884B-7DBE3F193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488" y="908720"/>
            <a:ext cx="3862368" cy="217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62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깃 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0AD511-650F-4948-A3FE-E11A76A46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17888"/>
            <a:ext cx="726757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43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46676"/>
            <a:ext cx="8229600" cy="862044"/>
          </a:xfrm>
        </p:spPr>
        <p:txBody>
          <a:bodyPr>
            <a:normAutofit/>
          </a:bodyPr>
          <a:lstStyle/>
          <a:p>
            <a:pPr algn="ctr"/>
            <a:r>
              <a:rPr lang="en-US" altLang="ko-KR" sz="4400" dirty="0"/>
              <a:t>THANK YOU</a:t>
            </a:r>
            <a:endParaRPr lang="ko-KR" alt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E9C91-35F0-498D-A465-9C7DC3FAF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8" y="1412776"/>
            <a:ext cx="8542423" cy="463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B0EA971E-EBD1-4442-B318-64C82D3D9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447" y="1988840"/>
            <a:ext cx="8075240" cy="367240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산업혁명의 선두기업 </a:t>
            </a: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UHS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</a:t>
            </a:r>
            <a:endParaRPr lang="en-US" altLang="ko-KR" sz="32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SMART Solutions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구축을 지원합니다</a:t>
            </a: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ko-KR" sz="32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105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43508" y="978726"/>
            <a:ext cx="8856984" cy="2304256"/>
          </a:xfrm>
        </p:spPr>
        <p:txBody>
          <a:bodyPr/>
          <a:lstStyle/>
          <a:p>
            <a:pPr algn="l" fontAlgn="base"/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골프 코스는 전반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9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홀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(out course)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코스와 후반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9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홀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(in course)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코스로 총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18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개 홀로 구성되었다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홀들은 주로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Par 3, Par 4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그리고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Par 5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홀로 구성되었으며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,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모든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Par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스코어는 합계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72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타가 기본이다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 </a:t>
            </a:r>
          </a:p>
          <a:p>
            <a:pPr algn="l" fontAlgn="base"/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"Par"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이라는 단어는 특정 홀에 지정된 스트로크에 맞게 공을 홀에 넣었다는 것을 의미한다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즉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,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그 홀의 스코어와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'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비겼다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'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라는 것이다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따라서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,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골프 코스의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18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개 홀을 모드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"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파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" 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한다면 최종 스코어는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72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타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(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또는 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even par)</a:t>
            </a:r>
            <a:r>
              <a:rPr lang="ko-KR" altLang="en-US" sz="1600" b="0" dirty="0">
                <a:solidFill>
                  <a:srgbClr val="000000"/>
                </a:solidFill>
                <a:latin typeface="Nanum Gothic"/>
              </a:rPr>
              <a:t>로 매우 훌륭한 점수다</a:t>
            </a:r>
            <a:r>
              <a:rPr lang="en-US" altLang="ko-KR" sz="1600" b="0" dirty="0">
                <a:solidFill>
                  <a:srgbClr val="000000"/>
                </a:solidFill>
                <a:latin typeface="Nanum Gothic"/>
              </a:rPr>
              <a:t>.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개 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E601B9-15A2-4F90-818D-AE508B54B6E5}"/>
              </a:ext>
            </a:extLst>
          </p:cNvPr>
          <p:cNvSpPr txBox="1"/>
          <p:nvPr/>
        </p:nvSpPr>
        <p:spPr>
          <a:xfrm>
            <a:off x="467544" y="5733256"/>
            <a:ext cx="8208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파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anum Gothic"/>
              </a:rPr>
              <a:t>3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홀은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anum Gothic"/>
              </a:rPr>
              <a:t>Short Hole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이라고도 불리며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anum 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한 번에 그린에 올려서 투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Nanum Gothic"/>
              </a:rPr>
              <a:t>퍼트한다면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anum Gothic"/>
              </a:rPr>
              <a:t>Par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anum Gothic"/>
              </a:rPr>
              <a:t>스코어를 기록하게 된다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  <a:endParaRPr lang="ko-KR" alt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40BEA11-531C-451E-A031-49C12E383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10" y="2996952"/>
            <a:ext cx="68580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07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개 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E601B9-15A2-4F90-818D-AE508B54B6E5}"/>
              </a:ext>
            </a:extLst>
          </p:cNvPr>
          <p:cNvSpPr txBox="1"/>
          <p:nvPr/>
        </p:nvSpPr>
        <p:spPr>
          <a:xfrm>
            <a:off x="179512" y="3343913"/>
            <a:ext cx="86709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ko-KR" altLang="en-US" dirty="0">
                <a:solidFill>
                  <a:srgbClr val="000000"/>
                </a:solidFill>
                <a:latin typeface="Nanum Gothic"/>
              </a:rPr>
              <a:t>파 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4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는 거리가 약간 더 긴 홀로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두 번의 샷과 두 번의 퍼트로 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Par 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스코어가 기본이다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.</a:t>
            </a:r>
          </a:p>
          <a:p>
            <a:pPr algn="l" fontAlgn="base"/>
            <a:r>
              <a:rPr lang="en-US" altLang="ko-KR" dirty="0">
                <a:solidFill>
                  <a:srgbClr val="000000"/>
                </a:solidFill>
                <a:latin typeface="Nanum Gothic"/>
              </a:rPr>
              <a:t>Long Hole 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파 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5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는 장타자들 외에 보통 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3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번의 샷으로 그린에 올려서 두 번의 퍼트로 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Par</a:t>
            </a:r>
            <a:r>
              <a:rPr lang="ko-KR" altLang="en-US" dirty="0">
                <a:solidFill>
                  <a:srgbClr val="000000"/>
                </a:solidFill>
                <a:latin typeface="Nanum Gothic"/>
              </a:rPr>
              <a:t>를 기록한다</a:t>
            </a:r>
            <a:r>
              <a:rPr lang="en-US" altLang="ko-KR" dirty="0">
                <a:solidFill>
                  <a:srgbClr val="000000"/>
                </a:solidFill>
                <a:latin typeface="Nanum Gothic"/>
              </a:rPr>
              <a:t>.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ECB7CD17-6353-4A45-B874-B479BB625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04" y="890364"/>
            <a:ext cx="68580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27AB562-A444-4706-8A33-58D95DCEC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04" y="4263342"/>
            <a:ext cx="68580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1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용 어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7864C938-13C1-4C6D-887D-0CABA9494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978726"/>
            <a:ext cx="8856984" cy="2304256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PAR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파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특정 홀에 지정된 스트로크 숫자와 같게 홀 아웃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(hole out)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하는 스코어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BIRDIE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버디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홀의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한 타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(-1)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덜 사용해서 홀 아웃 하는 스코어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예를 들어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,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파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4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3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스트로크로만 홀 아웃하는 것이다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EAGLE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이글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 홀의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두 타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(-2)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덜 사용해서 홀 아웃 하는 스코어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예를 들어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,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파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5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3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스트로크로 홀 아웃하거나 파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에서 한 번에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홀인원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!)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 아웃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ALBATROSS (</a:t>
            </a:r>
            <a:r>
              <a:rPr lang="ko-KR" altLang="en-US" sz="1200" b="1" i="0" dirty="0" err="1">
                <a:solidFill>
                  <a:srgbClr val="000000"/>
                </a:solidFill>
                <a:effectLst/>
                <a:latin typeface="inherit"/>
              </a:rPr>
              <a:t>앨버트로스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또는 더블 이글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홀의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타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(-3)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덜 사용해서 홀 아웃 하는 스코어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예를 들어 파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5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번만으로 홀 아웃하거나 파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4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홀인원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 </a:t>
            </a:r>
            <a:r>
              <a:rPr lang="ko-KR" altLang="en-US" sz="1200" b="0" i="0" dirty="0" err="1">
                <a:solidFill>
                  <a:srgbClr val="000000"/>
                </a:solidFill>
                <a:effectLst/>
                <a:latin typeface="inherit"/>
              </a:rPr>
              <a:t>앨버트로스는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 골프에서 매우 드문 경우이다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/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 </a:t>
            </a:r>
          </a:p>
          <a:p>
            <a:pPr algn="l" fontAlgn="base"/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반면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,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낮은 점수를 선호하는 골프에서는 아래와 같은 스코어를 피하고자 한다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</a:p>
          <a:p>
            <a:pPr algn="l" fontAlgn="base"/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 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BOGEY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보기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(+1)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더 기록한 점수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DOUBLE BOGEY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더블 보기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(+2)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더 기록한 점수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TRIPLE BOGEY (</a:t>
            </a:r>
            <a:r>
              <a:rPr lang="ko-KR" altLang="en-US" sz="1200" b="1" i="0" dirty="0" err="1">
                <a:solidFill>
                  <a:srgbClr val="000000"/>
                </a:solidFill>
                <a:effectLst/>
                <a:latin typeface="inherit"/>
              </a:rPr>
              <a:t>트리플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 보기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(+3)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더 기록한 점수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QUADRUPLE BOGEY (</a:t>
            </a:r>
            <a:r>
              <a:rPr lang="ko-KR" altLang="en-US" sz="1200" b="1" i="0" dirty="0" err="1">
                <a:solidFill>
                  <a:srgbClr val="000000"/>
                </a:solidFill>
                <a:effectLst/>
                <a:latin typeface="inherit"/>
              </a:rPr>
              <a:t>쿼드러플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 보기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(+4)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더 기록한 점수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DOUBLE PAR (</a:t>
            </a:r>
            <a:r>
              <a:rPr lang="ko-KR" altLang="en-US" sz="1200" b="1" i="0" dirty="0">
                <a:solidFill>
                  <a:srgbClr val="000000"/>
                </a:solidFill>
                <a:effectLst/>
                <a:latin typeface="inherit"/>
              </a:rPr>
              <a:t>더블 파</a:t>
            </a:r>
            <a:r>
              <a:rPr lang="en-US" altLang="ko-KR" sz="1200" b="1" i="0" dirty="0">
                <a:solidFill>
                  <a:srgbClr val="000000"/>
                </a:solidFill>
                <a:effectLst/>
                <a:latin typeface="inherit"/>
              </a:rPr>
              <a:t>): 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Par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스코어보다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배 점수를 나타내는 용어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예를 들어 파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6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점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,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파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4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홀에서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8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inherit"/>
              </a:rPr>
              <a:t>점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inherit"/>
              </a:rPr>
              <a:t>.</a:t>
            </a:r>
          </a:p>
          <a:p>
            <a:pPr algn="l" fontAlgn="base"/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 </a:t>
            </a:r>
          </a:p>
          <a:p>
            <a:pPr algn="l" fontAlgn="base"/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아마추어 친선 게임에서는 주로 </a:t>
            </a:r>
            <a:r>
              <a:rPr lang="ko-KR" altLang="en-US" sz="1200" b="0" i="0" dirty="0" err="1">
                <a:solidFill>
                  <a:srgbClr val="000000"/>
                </a:solidFill>
                <a:effectLst/>
                <a:latin typeface="Nanum Gothic"/>
              </a:rPr>
              <a:t>더블파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 스코어 이상 기록하지 않지만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,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프로들의 경기에는 스트로크의 한계가 없으며 그 이상은 숫자로 표시된다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(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예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: +6, +8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Nanum Gothic"/>
              </a:rPr>
              <a:t>등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Nanum Gothic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9691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용 어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456E5C2-B38C-4F61-9BA1-5C192B5F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632848" cy="391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1B48D3-9755-44C6-A7ED-9C3DF1A9873F}"/>
              </a:ext>
            </a:extLst>
          </p:cNvPr>
          <p:cNvSpPr txBox="1"/>
          <p:nvPr/>
        </p:nvSpPr>
        <p:spPr>
          <a:xfrm>
            <a:off x="460130" y="5108587"/>
            <a:ext cx="84249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위는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2018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년 </a:t>
            </a:r>
            <a:r>
              <a:rPr lang="ko-KR" altLang="en-US" sz="1400" b="0" i="0" dirty="0" err="1">
                <a:solidFill>
                  <a:srgbClr val="000000"/>
                </a:solidFill>
                <a:effectLst/>
                <a:latin typeface="Nanum Gothic"/>
              </a:rPr>
              <a:t>페블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 비치 </a:t>
            </a:r>
            <a:r>
              <a:rPr lang="ko-KR" altLang="en-US" sz="1400" b="0" i="0" dirty="0" err="1">
                <a:solidFill>
                  <a:srgbClr val="000000"/>
                </a:solidFill>
                <a:effectLst/>
                <a:latin typeface="Nanum Gothic"/>
              </a:rPr>
              <a:t>프로암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 토너먼트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1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라운드에서 놀라운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62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타 스코어를 기록한 필 미켈슨 선수의 스코어 카드다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</a:p>
          <a:p>
            <a:pPr algn="l" fontAlgn="base"/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 </a:t>
            </a:r>
          </a:p>
          <a:p>
            <a:pPr algn="l" fontAlgn="base"/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자세히 보면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, 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개의 이글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(-4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타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), 7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개의 버디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(-7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타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),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단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1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개의 보기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(+1),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그리고 나머지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8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개는 파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(+0)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로 기록했다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. 18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홀 이븐 파 점수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72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에서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-10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타를 줄인 셈이니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, 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총 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62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타라는 엄청난 점수를 기록한 셈이다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Nanum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30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용 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B48D3-9755-44C6-A7ED-9C3DF1A9873F}"/>
              </a:ext>
            </a:extLst>
          </p:cNvPr>
          <p:cNvSpPr txBox="1"/>
          <p:nvPr/>
        </p:nvSpPr>
        <p:spPr>
          <a:xfrm>
            <a:off x="1691680" y="6165304"/>
            <a:ext cx="6155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ko-KR" altLang="en-US" sz="1400" b="0" i="0" dirty="0">
                <a:solidFill>
                  <a:srgbClr val="32353B"/>
                </a:solidFill>
                <a:effectLst/>
                <a:latin typeface="Noto Sans Medium"/>
              </a:rPr>
              <a:t>세계 최초의 공식 골프 대회</a:t>
            </a:r>
            <a:r>
              <a:rPr lang="en-US" altLang="ko-KR" sz="1400" b="0" i="0" dirty="0">
                <a:solidFill>
                  <a:srgbClr val="32353B"/>
                </a:solidFill>
                <a:effectLst/>
                <a:latin typeface="Noto Sans Medium"/>
              </a:rPr>
              <a:t>' </a:t>
            </a:r>
            <a:r>
              <a:rPr lang="ko-KR" altLang="en-US" sz="1400" b="0" i="0" dirty="0">
                <a:solidFill>
                  <a:srgbClr val="32353B"/>
                </a:solidFill>
                <a:effectLst/>
                <a:latin typeface="Noto Sans Medium"/>
              </a:rPr>
              <a:t>제</a:t>
            </a:r>
            <a:r>
              <a:rPr lang="en-US" altLang="ko-KR" sz="1400" b="0" i="0" dirty="0">
                <a:solidFill>
                  <a:srgbClr val="32353B"/>
                </a:solidFill>
                <a:effectLst/>
                <a:latin typeface="Noto Sans Medium"/>
              </a:rPr>
              <a:t>149</a:t>
            </a:r>
            <a:r>
              <a:rPr lang="ko-KR" altLang="en-US" sz="1400" b="0" i="0" dirty="0">
                <a:solidFill>
                  <a:srgbClr val="32353B"/>
                </a:solidFill>
                <a:effectLst/>
                <a:latin typeface="Noto Sans Medium"/>
              </a:rPr>
              <a:t>회 디 오픈 챔피언십</a:t>
            </a:r>
            <a:r>
              <a:rPr lang="en-US" altLang="ko-KR" sz="1400" b="0" i="0" dirty="0">
                <a:solidFill>
                  <a:srgbClr val="32353B"/>
                </a:solidFill>
                <a:effectLst/>
                <a:latin typeface="Noto Sans Medium"/>
              </a:rPr>
              <a:t>, </a:t>
            </a:r>
            <a:r>
              <a:rPr lang="ko-KR" altLang="en-US" sz="1400" b="0" i="0" dirty="0">
                <a:solidFill>
                  <a:srgbClr val="32353B"/>
                </a:solidFill>
                <a:effectLst/>
                <a:latin typeface="Noto Sans Medium"/>
              </a:rPr>
              <a:t>대회 개요 및 소개</a:t>
            </a:r>
            <a:endParaRPr lang="en-US" altLang="ko-KR" sz="1400" b="0" i="0" dirty="0">
              <a:solidFill>
                <a:srgbClr val="000000"/>
              </a:solidFill>
              <a:effectLst/>
              <a:latin typeface="Nanum Gothic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6B7DDF8-279B-439E-BCE8-97D614F06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88896"/>
            <a:ext cx="7920880" cy="51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5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용 어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22F754C-8A78-4FB6-8918-821F525C8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80655"/>
            <a:ext cx="8229600" cy="552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7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골 </a:t>
            </a:r>
            <a:r>
              <a:rPr lang="ko-KR" altLang="en-US" dirty="0" err="1"/>
              <a:t>프</a:t>
            </a:r>
            <a:r>
              <a:rPr lang="ko-KR" altLang="en-US" dirty="0"/>
              <a:t> 장 용 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B48D3-9755-44C6-A7ED-9C3DF1A9873F}"/>
              </a:ext>
            </a:extLst>
          </p:cNvPr>
          <p:cNvSpPr txBox="1"/>
          <p:nvPr/>
        </p:nvSpPr>
        <p:spPr>
          <a:xfrm>
            <a:off x="179512" y="862843"/>
            <a:ext cx="6155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최근 </a:t>
            </a:r>
            <a:r>
              <a:rPr lang="ko-KR" altLang="en-US" sz="1400" b="0" i="0" dirty="0" err="1">
                <a:solidFill>
                  <a:srgbClr val="000000"/>
                </a:solidFill>
                <a:effectLst/>
                <a:latin typeface="Nanum Gothic"/>
              </a:rPr>
              <a:t>년도별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Nanum Gothic"/>
              </a:rPr>
              <a:t> 우승</a:t>
            </a:r>
            <a:endParaRPr lang="en-US" altLang="ko-KR" sz="1400" b="0" i="0" dirty="0">
              <a:solidFill>
                <a:srgbClr val="000000"/>
              </a:solidFill>
              <a:effectLst/>
              <a:latin typeface="Nanum Gothic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BC1F720-2C10-4874-AF26-926ADCBC2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8928992" cy="51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70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투명도">
  <a:themeElements>
    <a:clrScheme name="파랑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투명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wrap="none" rtlCol="0" anchor="ctr"/>
      <a:lstStyle>
        <a:defPPr algn="ctr">
          <a:defRPr sz="1400" b="1" dirty="0" smtClean="0">
            <a:solidFill>
              <a:schemeClr val="tx1"/>
            </a:solidFill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5772</TotalTime>
  <Words>1051</Words>
  <Application>Microsoft Office PowerPoint</Application>
  <PresentationFormat>화면 슬라이드 쇼(4:3)</PresentationFormat>
  <Paragraphs>123</Paragraphs>
  <Slides>24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4" baseType="lpstr">
      <vt:lpstr>?</vt:lpstr>
      <vt:lpstr>HY헤드라인M</vt:lpstr>
      <vt:lpstr>inherit</vt:lpstr>
      <vt:lpstr>Nanum Gothic</vt:lpstr>
      <vt:lpstr>Noto Sans Medium</vt:lpstr>
      <vt:lpstr>맑은 고딕</vt:lpstr>
      <vt:lpstr>Arial</vt:lpstr>
      <vt:lpstr>Roboto</vt:lpstr>
      <vt:lpstr>Wingdings</vt:lpstr>
      <vt:lpstr>투명도</vt:lpstr>
      <vt:lpstr>스마트스마트 골프장</vt:lpstr>
      <vt:lpstr>스 마 트 골 프 장 개 요</vt:lpstr>
      <vt:lpstr>스 마 트 골 프 장 개 요</vt:lpstr>
      <vt:lpstr>스 마 트 골 프 장 개 요</vt:lpstr>
      <vt:lpstr>스 마 트 골 프 장 용 어</vt:lpstr>
      <vt:lpstr>스 마 트 골 프 장 용 어</vt:lpstr>
      <vt:lpstr>스 마 트 골 프 장 용 어</vt:lpstr>
      <vt:lpstr>스 마 트 골 프 장 용 어</vt:lpstr>
      <vt:lpstr>스 마 트 골 프 장 용 어</vt:lpstr>
      <vt:lpstr>스크린 골프(나베)</vt:lpstr>
      <vt:lpstr>스크린 골프</vt:lpstr>
      <vt:lpstr>아날로그 골프장</vt:lpstr>
      <vt:lpstr>아날로그 골프장</vt:lpstr>
      <vt:lpstr>스크린 골프(NEW RECORD,나베,최고스코어)</vt:lpstr>
      <vt:lpstr>스 마 트 골 프 장</vt:lpstr>
      <vt:lpstr>스 마 트 깃 대</vt:lpstr>
      <vt:lpstr>스 마 트 홀 컵</vt:lpstr>
      <vt:lpstr>스 마 트 카 트</vt:lpstr>
      <vt:lpstr>스 마 트 퍼 터 AI</vt:lpstr>
      <vt:lpstr>스 마 트 퍼 터 AI</vt:lpstr>
      <vt:lpstr>스 마 트 골프 시스템</vt:lpstr>
      <vt:lpstr>스 마 트 깃 대</vt:lpstr>
      <vt:lpstr>스 마 트 깃 대</vt:lpstr>
      <vt:lpstr>THANK YOU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00 주차</dc:title>
  <dc:creator>Microsoft Corporation</dc:creator>
  <cp:lastModifiedBy> </cp:lastModifiedBy>
  <cp:revision>838</cp:revision>
  <dcterms:created xsi:type="dcterms:W3CDTF">2006-10-05T04:04:58Z</dcterms:created>
  <dcterms:modified xsi:type="dcterms:W3CDTF">2021-07-16T10:51:32Z</dcterms:modified>
</cp:coreProperties>
</file>