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9" r:id="rId4"/>
    <p:sldId id="257" r:id="rId5"/>
    <p:sldId id="258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A6B47D-688C-4295-8349-D9DB03313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D925674-EBE1-46A1-A968-73FCFA41C6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BC32B6B-8DBF-42EF-9960-3116CDD10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630F2C-F74A-4140-862E-A1BB86D32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6B47FA-5263-4FB1-BD7C-64458690C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4576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C28C6C-6A38-4852-BB69-AD15E534C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EE8AEA2-535B-4850-A20E-FFE149347B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8C1201-C49E-49AC-BC18-D30546F4C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A71FDC-C54D-4935-A83E-727FA2BBB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ED75981-7303-4202-A3BD-0D60F5D1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8927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C7F51E1-3252-42E6-A676-D7C0A592FC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FB7F9E6-13E3-406C-979C-7F15B71A8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58E803-4828-4173-95A6-7F338E35C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5C407C3-B38F-4F07-BF45-9DC130572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0007AFE-6401-46E8-B5EB-3110A188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017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BA3BA9-F4C8-49BE-BC39-45571E2DA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6E6E1F0-CD5B-4A57-AC80-070CAD6AD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32011E-2A0A-4681-9D12-0C28C424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25B173-C5F6-4F02-B6C6-A5A9D3F0A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27DDED4-99E6-4677-B451-C4C9F0212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28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2E89B9-BFF0-4BFC-A50C-ACAE7349C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9E5D95A-5454-4C66-B7DA-7B86DB835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64FFEE-5CC8-4A6D-9C94-CF1B1EE43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5599D76-C7FD-44DB-B638-E0FA2D9F3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587766-983C-4BC7-9EE4-8517C72A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7009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30221B-4122-440A-A92A-EF21E7480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0B3F6CC-27AA-4FBF-9758-2A9F8A7800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28E5181-DD39-4720-8ACB-B368A1996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DCFE1AE-34F5-43A5-8654-32D10BD80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37F1D90-014E-4226-AB64-42C14ED8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8FCA9C-0CC1-4B72-92FC-26E579359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996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D8A2CF-C80E-49FE-A70D-AC1EFD325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6D31EE-7277-49A4-95AB-F1FC31C25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A696E1E-A3DE-4270-83E0-389E20862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243FEDE-7A03-4FA7-9861-93E152D46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F955BF6-4B96-4F37-842A-251282AE8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9F8C7F3-F983-433E-B35A-C381B646F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73B8F33-6E27-4E4C-9F7B-A9A3D0D41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F43FB6D-94FD-476B-9ACF-FAAF350F4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4845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E20736-929C-4F65-85FA-EEF1B9A4D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5C243B0-5527-4DEE-A975-FD71214C7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61432B0-F33B-41E3-8387-7900F9FBE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3E4F8A0-43EE-4500-8AA3-CC9ADB933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421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955B030-39B8-4E5B-9CAF-BB7BFA6C1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B8A32B6-3502-4033-B7A2-D0A293589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993E45B-6681-44F8-85D0-E22F0726F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1004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6ACDF0-EB60-4233-8590-7DA14CCEC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C055E5A-4626-467E-B6AE-CBD7B7D41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20615BD-8F06-4870-A700-A3B4CFAFB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5E3EFA7-7D5F-4C93-9BC8-FF68A5E06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AB8164C-7B80-46F0-B3F7-360DB5596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11A151C-FD5A-4FB3-A030-FF72FE430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381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CBA2C4-2B1B-4998-91CE-F8F0F1BF5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59F56B1-A63F-4944-983D-4A833FD92E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0F2AB2C-B7CE-4DB7-AD48-9121E7020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FBB6EC6-5CC0-4405-B122-877A72F5E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5137CAA-DF45-4D91-8718-81469A24B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BBAB0E3-BF5C-4BB5-9584-16ECC9180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606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81358D2-03B0-42B3-9426-FF5995899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C3ADD2-7B92-457A-9604-64AB7FA30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4EB8B8A-0825-4DB2-A18C-96E14FF6F6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5C2C5-34DE-47F4-BA7B-C21AD628C3E0}" type="datetimeFigureOut">
              <a:rPr lang="ko-KR" altLang="en-US" smtClean="0"/>
              <a:t>2019-05-27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8F98E6D-E3A0-430B-AE86-2020396A6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2877CD-3B2B-4F3C-879A-627E2BA70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DA38D-3A7B-4291-A6B3-BBBDA08F19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457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urcc.org/yuv9/" TargetMode="External"/><Relationship Id="rId2" Type="http://schemas.openxmlformats.org/officeDocument/2006/relationships/hyperlink" Target="http://www.fourcc.org/hdyc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fourcc.org/pixel-format/yuv-yuv9/" TargetMode="External"/><Relationship Id="rId4" Type="http://schemas.openxmlformats.org/officeDocument/2006/relationships/hyperlink" Target="http://www.fourcc.org/pixel-format/yuv-uyvy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F05C07-781B-4CF9-B34B-8B2B7F46DE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RAW</a:t>
            </a:r>
            <a:r>
              <a:rPr lang="ko-KR" altLang="en-US" dirty="0"/>
              <a:t> </a:t>
            </a:r>
            <a:r>
              <a:rPr lang="en-US" altLang="ko-KR" dirty="0"/>
              <a:t>Format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95A08B4-D83D-41A8-A22D-18825D2D5E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3232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DCA4961-FBEC-44C4-B03B-8247C7DD9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147" y="225778"/>
            <a:ext cx="3839647" cy="640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35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3C9870C-C24C-4534-B06D-EB8EEB6CC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255" y="415529"/>
            <a:ext cx="5913967" cy="626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04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DBEE436-8B2E-43E1-87BD-F9D6B7329517}"/>
              </a:ext>
            </a:extLst>
          </p:cNvPr>
          <p:cNvSpPr/>
          <p:nvPr/>
        </p:nvSpPr>
        <p:spPr>
          <a:xfrm>
            <a:off x="186267" y="243512"/>
            <a:ext cx="1181946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RGB 픽셀 형식</a:t>
            </a:r>
          </a:p>
          <a:p>
            <a:endParaRPr lang="ko-KR" altLang="en-US" sz="1200" dirty="0"/>
          </a:p>
          <a:p>
            <a:r>
              <a:rPr lang="ko-KR" altLang="en-US" sz="1200" dirty="0"/>
              <a:t>이 형식은 아래에 정의되어 있습니다. 레이블 / </a:t>
            </a:r>
            <a:r>
              <a:rPr lang="ko-KR" altLang="en-US" sz="1200" dirty="0" err="1"/>
              <a:t>FOURCC를</a:t>
            </a:r>
            <a:r>
              <a:rPr lang="ko-KR" altLang="en-US" sz="1200" dirty="0"/>
              <a:t> 클릭하여 정의를 가져옵니다.</a:t>
            </a:r>
          </a:p>
          <a:p>
            <a:endParaRPr lang="ko-KR" altLang="en-US" sz="1200" dirty="0"/>
          </a:p>
          <a:p>
            <a:r>
              <a:rPr lang="ko-KR" altLang="en-US" sz="1200" dirty="0"/>
              <a:t>중요한 추가 정보는 "</a:t>
            </a:r>
            <a:r>
              <a:rPr lang="ko-KR" altLang="en-US" sz="1200" dirty="0" err="1"/>
              <a:t>Bitmap</a:t>
            </a:r>
            <a:r>
              <a:rPr lang="ko-KR" altLang="en-US" sz="1200" dirty="0"/>
              <a:t> </a:t>
            </a:r>
            <a:r>
              <a:rPr lang="ko-KR" altLang="en-US" sz="1200" dirty="0" err="1"/>
              <a:t>Orientation</a:t>
            </a:r>
            <a:r>
              <a:rPr lang="ko-KR" altLang="en-US" sz="1200" dirty="0"/>
              <a:t> and </a:t>
            </a:r>
            <a:r>
              <a:rPr lang="ko-KR" altLang="en-US" sz="1200" dirty="0" err="1"/>
              <a:t>biHeight"를</a:t>
            </a:r>
            <a:r>
              <a:rPr lang="ko-KR" altLang="en-US" sz="1200" dirty="0"/>
              <a:t> 참조하십시오. 또한 </a:t>
            </a:r>
            <a:r>
              <a:rPr lang="ko-KR" altLang="en-US" sz="1200" dirty="0" err="1"/>
              <a:t>RGB에서</a:t>
            </a:r>
            <a:r>
              <a:rPr lang="ko-KR" altLang="en-US" sz="1200" dirty="0"/>
              <a:t> </a:t>
            </a:r>
            <a:r>
              <a:rPr lang="ko-KR" altLang="en-US" sz="1200" dirty="0" err="1"/>
              <a:t>YCrCb로</a:t>
            </a:r>
            <a:r>
              <a:rPr lang="ko-KR" altLang="en-US" sz="1200" dirty="0"/>
              <a:t> 변환하는 데 </a:t>
            </a:r>
            <a:r>
              <a:rPr lang="ko-KR" altLang="en-US" sz="1200" dirty="0" err="1"/>
              <a:t>관심이있는</a:t>
            </a:r>
            <a:r>
              <a:rPr lang="ko-KR" altLang="en-US" sz="1200" dirty="0"/>
              <a:t> 경우이 페이지가 도움이 될 수 있습니다.</a:t>
            </a:r>
          </a:p>
          <a:p>
            <a:endParaRPr lang="ko-KR" altLang="en-US" sz="1200" dirty="0"/>
          </a:p>
          <a:p>
            <a:r>
              <a:rPr lang="ko-KR" altLang="en-US" sz="1200" dirty="0"/>
              <a:t>FOURCC 레이블 (16 진수) 픽셀 당 설명</a:t>
            </a:r>
          </a:p>
          <a:p>
            <a:r>
              <a:rPr lang="ko-KR" altLang="en-US" sz="1200" dirty="0"/>
              <a:t>BI_BITFIELDS </a:t>
            </a:r>
            <a:r>
              <a:rPr lang="en-US" altLang="ko-KR" sz="1200" dirty="0"/>
              <a:t>	</a:t>
            </a:r>
            <a:r>
              <a:rPr lang="ko-KR" altLang="en-US" sz="1200" dirty="0"/>
              <a:t>0x00000003 16,24,32 픽셀 내에서 임의의 샘플을 </a:t>
            </a:r>
            <a:r>
              <a:rPr lang="ko-KR" altLang="en-US" sz="1200" dirty="0" err="1"/>
              <a:t>패킹하는</a:t>
            </a:r>
            <a:r>
              <a:rPr lang="ko-KR" altLang="en-US" sz="1200" dirty="0"/>
              <a:t> 원시 RGB. </a:t>
            </a:r>
            <a:r>
              <a:rPr lang="ko-KR" altLang="en-US" sz="1200" dirty="0" err="1"/>
              <a:t>R</a:t>
            </a:r>
            <a:r>
              <a:rPr lang="ko-KR" altLang="en-US" sz="1200" dirty="0"/>
              <a:t>, </a:t>
            </a:r>
            <a:r>
              <a:rPr lang="ko-KR" altLang="en-US" sz="1200" dirty="0" err="1"/>
              <a:t>G</a:t>
            </a:r>
            <a:r>
              <a:rPr lang="ko-KR" altLang="en-US" sz="1200" dirty="0"/>
              <a:t> 및 </a:t>
            </a:r>
            <a:r>
              <a:rPr lang="ko-KR" altLang="en-US" sz="1200" dirty="0" err="1"/>
              <a:t>B</a:t>
            </a:r>
            <a:r>
              <a:rPr lang="ko-KR" altLang="en-US" sz="1200" dirty="0"/>
              <a:t> 구성 요소의 패킹 및 정밀도는 각각의 비트 마스크에 의해 결정됩니다.</a:t>
            </a:r>
          </a:p>
          <a:p>
            <a:r>
              <a:rPr lang="ko-KR" altLang="en-US" sz="1200" dirty="0"/>
              <a:t>BI_RGB 0x00000000 1,4,8,16,24,32 기본 Windows 비트 맵 형식입니다. 1, 4 및 8 </a:t>
            </a:r>
            <a:r>
              <a:rPr lang="ko-KR" altLang="en-US" sz="1200" dirty="0" err="1"/>
              <a:t>bpp</a:t>
            </a:r>
            <a:r>
              <a:rPr lang="ko-KR" altLang="en-US" sz="1200" dirty="0"/>
              <a:t> 버전이 팔레 타이 </a:t>
            </a:r>
            <a:r>
              <a:rPr lang="ko-KR" altLang="en-US" sz="1200" dirty="0" err="1"/>
              <a:t>징됩니다</a:t>
            </a:r>
            <a:r>
              <a:rPr lang="ko-KR" altLang="en-US" sz="1200" dirty="0"/>
              <a:t>. 16, 24 및 32bpp에는 원시 RGB 샘플이 포함되어 있습니다.</a:t>
            </a:r>
          </a:p>
          <a:p>
            <a:r>
              <a:rPr lang="ko-KR" altLang="en-US" sz="1200" dirty="0"/>
              <a:t>BI_RLE4 0x00000002 4 길이 인코딩 된 4bpp RGB 이미지.</a:t>
            </a:r>
          </a:p>
          <a:p>
            <a:r>
              <a:rPr lang="ko-KR" altLang="en-US" sz="1200" dirty="0"/>
              <a:t>BI_RLE8 0x00000001 8 길이 인코딩 된 8bpp RGB 이미지.</a:t>
            </a:r>
          </a:p>
          <a:p>
            <a:r>
              <a:rPr lang="en-US" altLang="ko-KR" sz="1200" dirty="0"/>
              <a:t>RAW</a:t>
            </a:r>
            <a:r>
              <a:rPr lang="ko-KR" altLang="en-US" sz="1200" dirty="0"/>
              <a:t> 0x32776173? 분명히 "원시, 압축되지 않은 RGB 비트 </a:t>
            </a:r>
            <a:r>
              <a:rPr lang="ko-KR" altLang="en-US" sz="1200" dirty="0" err="1"/>
              <a:t>맵"하지만</a:t>
            </a:r>
            <a:r>
              <a:rPr lang="ko-KR" altLang="en-US" sz="1200" dirty="0"/>
              <a:t> 나는 픽셀 당 얼마나 많은 비트 (머리글에서 </a:t>
            </a:r>
            <a:r>
              <a:rPr lang="ko-KR" altLang="en-US" sz="1200" dirty="0" err="1"/>
              <a:t>bpp</a:t>
            </a:r>
            <a:r>
              <a:rPr lang="ko-KR" altLang="en-US" sz="1200" dirty="0"/>
              <a:t> 필드를 사용합니까?)</a:t>
            </a:r>
            <a:r>
              <a:rPr lang="ko-KR" altLang="en-US" sz="1200" dirty="0" err="1"/>
              <a:t>를</a:t>
            </a:r>
            <a:r>
              <a:rPr lang="ko-KR" altLang="en-US" sz="1200" dirty="0"/>
              <a:t> 모릅니다.</a:t>
            </a:r>
          </a:p>
          <a:p>
            <a:r>
              <a:rPr lang="ko-KR" altLang="en-US" sz="1200" dirty="0"/>
              <a:t>RGB  (BI_RGB) 0x32424752 1,4,8,16,24,32 </a:t>
            </a:r>
            <a:r>
              <a:rPr lang="ko-KR" altLang="en-US" sz="1200" dirty="0" err="1"/>
              <a:t>BI_RGB의</a:t>
            </a:r>
            <a:r>
              <a:rPr lang="ko-KR" altLang="en-US" sz="1200" dirty="0"/>
              <a:t> 별칭</a:t>
            </a:r>
          </a:p>
          <a:p>
            <a:r>
              <a:rPr lang="ko-KR" altLang="en-US" sz="1200" dirty="0"/>
              <a:t>RGBA 0x41424752 16,32 </a:t>
            </a:r>
            <a:r>
              <a:rPr lang="ko-KR" altLang="en-US" sz="1200" dirty="0" err="1"/>
              <a:t>Raw</a:t>
            </a:r>
            <a:r>
              <a:rPr lang="ko-KR" altLang="en-US" sz="1200" dirty="0"/>
              <a:t> RGB </a:t>
            </a:r>
            <a:r>
              <a:rPr lang="ko-KR" altLang="en-US" sz="1200" dirty="0" err="1"/>
              <a:t>with</a:t>
            </a:r>
            <a:r>
              <a:rPr lang="ko-KR" altLang="en-US" sz="1200" dirty="0"/>
              <a:t> </a:t>
            </a:r>
            <a:r>
              <a:rPr lang="ko-KR" altLang="en-US" sz="1200" dirty="0" err="1"/>
              <a:t>alpha</a:t>
            </a:r>
            <a:r>
              <a:rPr lang="ko-KR" altLang="en-US" sz="1200" dirty="0"/>
              <a:t>. 샘플 정밀도 및 패킹은 </a:t>
            </a:r>
            <a:r>
              <a:rPr lang="ko-KR" altLang="en-US" sz="1200" dirty="0" err="1"/>
              <a:t>BI_BITFIELDS와</a:t>
            </a:r>
            <a:r>
              <a:rPr lang="ko-KR" altLang="en-US" sz="1200" dirty="0"/>
              <a:t> 마찬가지로 각 구성 요소의 비트 마스크를 사용하여 임의로 결정됩니다.</a:t>
            </a:r>
          </a:p>
          <a:p>
            <a:r>
              <a:rPr lang="ko-KR" altLang="en-US" sz="1200" dirty="0"/>
              <a:t>RGBT 0x54424752 16,32 투명도 </a:t>
            </a:r>
            <a:r>
              <a:rPr lang="ko-KR" altLang="en-US" sz="1200" dirty="0" err="1"/>
              <a:t>필드가있는</a:t>
            </a:r>
            <a:r>
              <a:rPr lang="ko-KR" altLang="en-US" sz="1200" dirty="0"/>
              <a:t> </a:t>
            </a:r>
            <a:r>
              <a:rPr lang="ko-KR" altLang="en-US" sz="1200" dirty="0" err="1"/>
              <a:t>Raw</a:t>
            </a:r>
            <a:r>
              <a:rPr lang="ko-KR" altLang="en-US" sz="1200" dirty="0"/>
              <a:t> </a:t>
            </a:r>
            <a:r>
              <a:rPr lang="ko-KR" altLang="en-US" sz="1200" dirty="0" err="1"/>
              <a:t>RGB입니다</a:t>
            </a:r>
            <a:r>
              <a:rPr lang="ko-KR" altLang="en-US" sz="1200" dirty="0"/>
              <a:t>. 레이아웃은 </a:t>
            </a:r>
            <a:r>
              <a:rPr lang="ko-KR" altLang="en-US" sz="1200" dirty="0" err="1"/>
              <a:t>BI_RGB의</a:t>
            </a:r>
            <a:r>
              <a:rPr lang="ko-KR" altLang="en-US" sz="1200" dirty="0"/>
              <a:t> 경우 픽셀 당 16 비트 및 32 비트이지만 각 픽셀의 </a:t>
            </a:r>
            <a:r>
              <a:rPr lang="ko-KR" altLang="en-US" sz="1200" dirty="0" err="1"/>
              <a:t>msb는</a:t>
            </a:r>
            <a:r>
              <a:rPr lang="ko-KR" altLang="en-US" sz="1200" dirty="0"/>
              <a:t> 픽셀이 투명한지 여부를 나타냅니다.</a:t>
            </a:r>
          </a:p>
          <a:p>
            <a:r>
              <a:rPr lang="ko-KR" altLang="en-US" sz="1200" dirty="0"/>
              <a:t>RLE(BI_RLE4) 0x34454C52 4 BI_RLE4의 별칭</a:t>
            </a:r>
          </a:p>
          <a:p>
            <a:r>
              <a:rPr lang="ko-KR" altLang="en-US" sz="1200" dirty="0"/>
              <a:t>RLE8(BI_RLE8) 0x38454C52 8 BI_RLE8의 별칭</a:t>
            </a:r>
          </a:p>
          <a:p>
            <a:r>
              <a:rPr lang="ko-KR" altLang="en-US" sz="1200" dirty="0" err="1"/>
              <a:t>바이엘</a:t>
            </a:r>
            <a:r>
              <a:rPr lang="ko-KR" altLang="en-US" sz="1200" dirty="0"/>
              <a:t> 데이터 형식</a:t>
            </a:r>
          </a:p>
          <a:p>
            <a:endParaRPr lang="ko-KR" altLang="en-US" sz="1200" dirty="0"/>
          </a:p>
          <a:p>
            <a:r>
              <a:rPr lang="ko-KR" altLang="en-US" sz="1200" dirty="0"/>
              <a:t>최근에는 "</a:t>
            </a:r>
            <a:r>
              <a:rPr lang="ko-KR" altLang="en-US" sz="1200" dirty="0" err="1"/>
              <a:t>Bayer"데이터</a:t>
            </a:r>
            <a:r>
              <a:rPr lang="ko-KR" altLang="en-US" sz="1200" dirty="0"/>
              <a:t> 형식 모음이 등록되었습니다. 이들은 각 픽셀 위치에서 단 하나의 컬러 샘플만으로 이미지를 인코딩하며 이미지가 컬러 필터 배열을 통해 캡쳐 된 디지털 이미지를 수집하는 데 자주 사용됩니다. 이 형식이 사용 된 필터 배열의 레이아웃을 정의하는 방법은 분명하지 않지만, 원래 Kodak에서 개발 한 일반적으로 사용되는 </a:t>
            </a:r>
            <a:r>
              <a:rPr lang="ko-KR" altLang="en-US" sz="1200" dirty="0" err="1"/>
              <a:t>Bayer</a:t>
            </a:r>
            <a:r>
              <a:rPr lang="ko-KR" altLang="en-US" sz="1200" dirty="0"/>
              <a:t> 패턴과 관련이 있다고 가정하는 것이 적절할 수 </a:t>
            </a:r>
            <a:r>
              <a:rPr lang="ko-KR" altLang="en-US" sz="1200" dirty="0" err="1"/>
              <a:t>있습니다.이</a:t>
            </a:r>
            <a:r>
              <a:rPr lang="ko-KR" altLang="en-US" sz="1200" dirty="0"/>
              <a:t> 패턴은 녹색 샘플을 포함하는 2x2 블록의 이미지를 빌드합니다. 왼쪽 상단과 오른쪽 하단 위치, 오른쪽 상단은 빨간색, 왼쪽 하단은 파란색입니다.</a:t>
            </a:r>
          </a:p>
          <a:p>
            <a:endParaRPr lang="ko-KR" altLang="en-US" sz="1200" dirty="0"/>
          </a:p>
          <a:p>
            <a:r>
              <a:rPr lang="ko-KR" altLang="en-US" sz="1200" dirty="0" err="1"/>
              <a:t>Silicon</a:t>
            </a:r>
            <a:r>
              <a:rPr lang="ko-KR" altLang="en-US" sz="1200" dirty="0"/>
              <a:t> </a:t>
            </a:r>
            <a:r>
              <a:rPr lang="ko-KR" altLang="en-US" sz="1200" dirty="0" err="1"/>
              <a:t>Imaging의</a:t>
            </a:r>
            <a:r>
              <a:rPr lang="ko-KR" altLang="en-US" sz="1200" dirty="0"/>
              <a:t> 웹 사이트에서 자세한 설명을 볼 수 있습니다.</a:t>
            </a:r>
          </a:p>
          <a:p>
            <a:endParaRPr lang="ko-KR" altLang="en-US" sz="1200" dirty="0"/>
          </a:p>
          <a:p>
            <a:r>
              <a:rPr lang="ko-KR" altLang="en-US" sz="1200" dirty="0"/>
              <a:t>FOURCC 레이블 (16 진수) 픽셀 당 설명</a:t>
            </a:r>
          </a:p>
          <a:p>
            <a:r>
              <a:rPr lang="ko-KR" altLang="en-US" sz="1200" dirty="0"/>
              <a:t>BA81 0x 8 샘플 당 8 비트의 </a:t>
            </a:r>
            <a:r>
              <a:rPr lang="ko-KR" altLang="en-US" sz="1200" dirty="0" err="1"/>
              <a:t>Raw</a:t>
            </a:r>
            <a:r>
              <a:rPr lang="ko-KR" altLang="en-US" sz="1200" dirty="0"/>
              <a:t> </a:t>
            </a:r>
            <a:r>
              <a:rPr lang="ko-KR" altLang="en-US" sz="1200" dirty="0" err="1"/>
              <a:t>Bayer</a:t>
            </a:r>
            <a:r>
              <a:rPr lang="ko-KR" altLang="en-US" sz="1200" dirty="0"/>
              <a:t> 데이터</a:t>
            </a:r>
          </a:p>
          <a:p>
            <a:r>
              <a:rPr lang="ko-KR" altLang="en-US" sz="1200" dirty="0"/>
              <a:t>BYR1 0x 8 샘플 당 8 비트의 원시 바이어스 데이터. BA81의 사본 일 수 있습니까?</a:t>
            </a:r>
          </a:p>
          <a:p>
            <a:r>
              <a:rPr lang="ko-KR" altLang="en-US" sz="1200" dirty="0"/>
              <a:t>BYR2 0x 16 16 비트 워드에 저장된 12 비트 정밀도 샘플을 가진 </a:t>
            </a:r>
            <a:r>
              <a:rPr lang="ko-KR" altLang="en-US" sz="1200" dirty="0" err="1"/>
              <a:t>Raw</a:t>
            </a:r>
            <a:r>
              <a:rPr lang="ko-KR" altLang="en-US" sz="1200" dirty="0"/>
              <a:t> </a:t>
            </a:r>
            <a:r>
              <a:rPr lang="ko-KR" altLang="en-US" sz="1200" dirty="0" err="1"/>
              <a:t>Bayer</a:t>
            </a:r>
            <a:r>
              <a:rPr lang="ko-KR" altLang="en-US" sz="1200" dirty="0"/>
              <a:t> 데이터.</a:t>
            </a:r>
          </a:p>
        </p:txBody>
      </p:sp>
    </p:spTree>
    <p:extLst>
      <p:ext uri="{BB962C8B-B14F-4D97-AF65-F5344CB8AC3E}">
        <p14:creationId xmlns:p14="http://schemas.microsoft.com/office/powerpoint/2010/main" val="1727556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5EF8463E-4E15-4214-9FBD-D12E3E305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117821"/>
              </p:ext>
            </p:extLst>
          </p:nvPr>
        </p:nvGraphicFramePr>
        <p:xfrm>
          <a:off x="666045" y="651933"/>
          <a:ext cx="7247468" cy="1810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3734">
                  <a:extLst>
                    <a:ext uri="{9D8B030D-6E8A-4147-A177-3AD203B41FA5}">
                      <a16:colId xmlns:a16="http://schemas.microsoft.com/office/drawing/2014/main" val="3321061639"/>
                    </a:ext>
                  </a:extLst>
                </a:gridCol>
                <a:gridCol w="3623734">
                  <a:extLst>
                    <a:ext uri="{9D8B030D-6E8A-4147-A177-3AD203B41FA5}">
                      <a16:colId xmlns:a16="http://schemas.microsoft.com/office/drawing/2014/main" val="2435563523"/>
                    </a:ext>
                  </a:extLst>
                </a:gridCol>
              </a:tblGrid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Video Codecs by FOURCC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Format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148847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HDYC</a:t>
                      </a:r>
                      <a:r>
                        <a:rPr lang="en-US" altLang="ko-KR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: Raw YUV 4:2:2</a:t>
                      </a:r>
                      <a:endParaRPr lang="en-US" altLang="ko-K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217387"/>
                  </a:ext>
                </a:extLst>
              </a:tr>
              <a:tr h="10318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YUV9</a:t>
                      </a:r>
                      <a:r>
                        <a:rPr lang="en-US" altLang="ko-KR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: YUV9 Raw Format</a:t>
                      </a:r>
                      <a:endParaRPr lang="en-US" altLang="ko-K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709329"/>
                  </a:ext>
                </a:extLst>
              </a:tr>
            </a:tbl>
          </a:graphicData>
        </a:graphic>
      </p:graphicFrame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346961DA-062E-4321-829B-2CB525B641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055914"/>
              </p:ext>
            </p:extLst>
          </p:nvPr>
        </p:nvGraphicFramePr>
        <p:xfrm>
          <a:off x="666044" y="2762955"/>
          <a:ext cx="11198577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445">
                  <a:extLst>
                    <a:ext uri="{9D8B030D-6E8A-4147-A177-3AD203B41FA5}">
                      <a16:colId xmlns:a16="http://schemas.microsoft.com/office/drawing/2014/main" val="3321061639"/>
                    </a:ext>
                  </a:extLst>
                </a:gridCol>
                <a:gridCol w="1636889">
                  <a:extLst>
                    <a:ext uri="{9D8B030D-6E8A-4147-A177-3AD203B41FA5}">
                      <a16:colId xmlns:a16="http://schemas.microsoft.com/office/drawing/2014/main" val="2435563523"/>
                    </a:ext>
                  </a:extLst>
                </a:gridCol>
                <a:gridCol w="1095022">
                  <a:extLst>
                    <a:ext uri="{9D8B030D-6E8A-4147-A177-3AD203B41FA5}">
                      <a16:colId xmlns:a16="http://schemas.microsoft.com/office/drawing/2014/main" val="2433783280"/>
                    </a:ext>
                  </a:extLst>
                </a:gridCol>
                <a:gridCol w="7394221">
                  <a:extLst>
                    <a:ext uri="{9D8B030D-6E8A-4147-A177-3AD203B41FA5}">
                      <a16:colId xmlns:a16="http://schemas.microsoft.com/office/drawing/2014/main" val="2633789086"/>
                    </a:ext>
                  </a:extLst>
                </a:gridCol>
              </a:tblGrid>
              <a:tr h="20637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Label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FOURCC in Hex</a:t>
                      </a:r>
                      <a:endParaRPr lang="en-US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Bits per pixel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Description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34148847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IRAW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0x57615349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Intel uncompressed YUV. I have no information on this format - can you help?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97217387"/>
                  </a:ext>
                </a:extLst>
              </a:tr>
              <a:tr h="1093329">
                <a:tc>
                  <a:txBody>
                    <a:bodyPr/>
                    <a:lstStyle/>
                    <a:p>
                      <a:pPr algn="ctr"/>
                      <a:r>
                        <a:rPr lang="en-US" u="none" strike="noStrike" dirty="0">
                          <a:effectLst/>
                          <a:hlinkClick r:id="rId4"/>
                        </a:rPr>
                        <a:t>HDYC</a:t>
                      </a:r>
                      <a:br>
                        <a:rPr lang="en-US" u="none" strike="noStrike" dirty="0">
                          <a:effectLst/>
                          <a:hlinkClick r:id="rId4"/>
                        </a:rPr>
                      </a:br>
                      <a:r>
                        <a:rPr lang="en-US" u="none" strike="noStrike" dirty="0">
                          <a:effectLst/>
                          <a:hlinkClick r:id="rId4"/>
                        </a:rPr>
                        <a:t>(UYVY)</a:t>
                      </a:r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0x43594448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/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YUV 4:2:2 (Y sample at every pixel, U and V sampled at every second pixel horizontally on each line). A </a:t>
                      </a:r>
                      <a:r>
                        <a:rPr lang="en-US" dirty="0" err="1"/>
                        <a:t>macropixel</a:t>
                      </a:r>
                      <a:r>
                        <a:rPr lang="en-US" dirty="0"/>
                        <a:t> contains 2 pixels in 1 u_int32. This is a </a:t>
                      </a:r>
                      <a:r>
                        <a:rPr lang="en-US" dirty="0" err="1"/>
                        <a:t>suplicate</a:t>
                      </a:r>
                      <a:r>
                        <a:rPr lang="en-US" dirty="0"/>
                        <a:t> of UYVY except that the color components use the BT709 color space (as used in HD video).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709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u="none" strike="noStrike" dirty="0">
                          <a:effectLst/>
                          <a:hlinkClick r:id="rId5"/>
                        </a:rPr>
                        <a:t>YUV9</a:t>
                      </a: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0x39565559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/>
                        <a:t>9?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Registered by Intel., this is the format used internally by </a:t>
                      </a:r>
                      <a:r>
                        <a:rPr lang="en-US" dirty="0" err="1"/>
                        <a:t>Indeo</a:t>
                      </a:r>
                      <a:r>
                        <a:rPr lang="en-US" dirty="0"/>
                        <a:t> video code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00050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8652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52252FC-9B19-4CEB-8962-9217399D2844}"/>
              </a:ext>
            </a:extLst>
          </p:cNvPr>
          <p:cNvSpPr/>
          <p:nvPr/>
        </p:nvSpPr>
        <p:spPr>
          <a:xfrm>
            <a:off x="519291" y="489174"/>
            <a:ext cx="108599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YUV 픽셀 형식</a:t>
            </a:r>
          </a:p>
          <a:p>
            <a:endParaRPr lang="ko-KR" altLang="en-US" dirty="0"/>
          </a:p>
          <a:p>
            <a:r>
              <a:rPr lang="ko-KR" altLang="en-US" dirty="0"/>
              <a:t>YUV 형식은 </a:t>
            </a:r>
            <a:r>
              <a:rPr lang="ko-KR" altLang="en-US" dirty="0" err="1"/>
              <a:t>Y</a:t>
            </a:r>
            <a:r>
              <a:rPr lang="ko-KR" altLang="en-US" dirty="0"/>
              <a:t>, </a:t>
            </a:r>
            <a:r>
              <a:rPr lang="ko-KR" altLang="en-US" dirty="0" err="1"/>
              <a:t>U</a:t>
            </a:r>
            <a:r>
              <a:rPr lang="ko-KR" altLang="en-US" dirty="0"/>
              <a:t> (</a:t>
            </a:r>
            <a:r>
              <a:rPr lang="ko-KR" altLang="en-US" dirty="0" err="1"/>
              <a:t>Cb</a:t>
            </a:r>
            <a:r>
              <a:rPr lang="ko-KR" altLang="en-US" dirty="0"/>
              <a:t>) 및 </a:t>
            </a:r>
            <a:r>
              <a:rPr lang="ko-KR" altLang="en-US" dirty="0" err="1"/>
              <a:t>V</a:t>
            </a:r>
            <a:r>
              <a:rPr lang="ko-KR" altLang="en-US" dirty="0"/>
              <a:t> (</a:t>
            </a:r>
            <a:r>
              <a:rPr lang="ko-KR" altLang="en-US" dirty="0" err="1"/>
              <a:t>Cr</a:t>
            </a:r>
            <a:r>
              <a:rPr lang="ko-KR" altLang="en-US" dirty="0"/>
              <a:t>) 샘플이 단일 배열에 저장되는 매크로 픽셀과 함께 압축 된 형식과 각 구성 요소가 별도의 배열로 저장되는 평면 형식의 두 가지 그룹으로 나뉩니다 , 최종 이미지는 세 개의 분리 된 평면의 융합입니다.</a:t>
            </a:r>
          </a:p>
          <a:p>
            <a:endParaRPr lang="ko-KR" altLang="en-US" dirty="0"/>
          </a:p>
          <a:p>
            <a:r>
              <a:rPr lang="ko-KR" altLang="en-US" dirty="0"/>
              <a:t>아래 그림에서 각 </a:t>
            </a:r>
            <a:r>
              <a:rPr lang="ko-KR" altLang="en-US" dirty="0" err="1"/>
              <a:t>Y</a:t>
            </a:r>
            <a:r>
              <a:rPr lang="ko-KR" altLang="en-US" dirty="0"/>
              <a:t>, </a:t>
            </a:r>
            <a:r>
              <a:rPr lang="ko-KR" altLang="en-US" dirty="0" err="1"/>
              <a:t>U</a:t>
            </a:r>
            <a:r>
              <a:rPr lang="ko-KR" altLang="en-US" dirty="0"/>
              <a:t> 또는 </a:t>
            </a:r>
            <a:r>
              <a:rPr lang="ko-KR" altLang="en-US" dirty="0" err="1"/>
              <a:t>V</a:t>
            </a:r>
            <a:r>
              <a:rPr lang="ko-KR" altLang="en-US" dirty="0"/>
              <a:t> 샘플에 붙어있는 숫자 접미사는 이미지 라인의 샘플링 위치를 나타냅니다. 예를 들어, V0는 가장 왼쪽의 </a:t>
            </a:r>
            <a:r>
              <a:rPr lang="ko-KR" altLang="en-US" dirty="0" err="1"/>
              <a:t>V</a:t>
            </a:r>
            <a:r>
              <a:rPr lang="ko-KR" altLang="en-US" dirty="0"/>
              <a:t> 샘플을 나타내고 </a:t>
            </a:r>
            <a:r>
              <a:rPr lang="ko-KR" altLang="en-US" dirty="0" err="1"/>
              <a:t>Yn은</a:t>
            </a:r>
            <a:r>
              <a:rPr lang="ko-KR" altLang="en-US" dirty="0"/>
              <a:t> (</a:t>
            </a:r>
            <a:r>
              <a:rPr lang="ko-KR" altLang="en-US" dirty="0" err="1"/>
              <a:t>n</a:t>
            </a:r>
            <a:r>
              <a:rPr lang="ko-KR" altLang="en-US" dirty="0"/>
              <a:t> + 1) 번째 픽셀에서 왼쪽으로.</a:t>
            </a:r>
          </a:p>
          <a:p>
            <a:endParaRPr lang="ko-KR" altLang="en-US" dirty="0"/>
          </a:p>
          <a:p>
            <a:r>
              <a:rPr lang="ko-KR" altLang="en-US" dirty="0"/>
              <a:t>수평 및 수직 방향의 서브 샘플링 간격은 어떤 설명을 </a:t>
            </a:r>
            <a:r>
              <a:rPr lang="ko-KR" altLang="en-US" dirty="0" err="1"/>
              <a:t>할만한</a:t>
            </a:r>
            <a:r>
              <a:rPr lang="ko-KR" altLang="en-US" dirty="0"/>
              <a:t> </a:t>
            </a:r>
            <a:r>
              <a:rPr lang="ko-KR" altLang="en-US" dirty="0" err="1"/>
              <a:t>가치가있다</a:t>
            </a:r>
            <a:r>
              <a:rPr lang="ko-KR" altLang="en-US" dirty="0"/>
              <a:t>. 수평 서브 샘플링 간격은 해당 구성 요소의 샘플을 한 라인에서 얼마나 자주 취하는지를 나타내고 수직 간격은 샘플을 취하는 라인을 설명합니다. 예를 들어, UYVY 형식은 </a:t>
            </a:r>
            <a:r>
              <a:rPr lang="ko-KR" altLang="en-US" dirty="0" err="1"/>
              <a:t>U</a:t>
            </a:r>
            <a:r>
              <a:rPr lang="ko-KR" altLang="en-US" dirty="0"/>
              <a:t> 및 </a:t>
            </a:r>
            <a:r>
              <a:rPr lang="ko-KR" altLang="en-US" dirty="0" err="1"/>
              <a:t>V</a:t>
            </a:r>
            <a:r>
              <a:rPr lang="ko-KR" altLang="en-US" dirty="0"/>
              <a:t> 구성 요소 모두에 대해 수평 서브 샘플링 기간이 2이므로 </a:t>
            </a:r>
            <a:r>
              <a:rPr lang="ko-KR" altLang="en-US" dirty="0" err="1"/>
              <a:t>U</a:t>
            </a:r>
            <a:r>
              <a:rPr lang="ko-KR" altLang="en-US" dirty="0"/>
              <a:t> 및 </a:t>
            </a:r>
            <a:r>
              <a:rPr lang="ko-KR" altLang="en-US" dirty="0" err="1"/>
              <a:t>V</a:t>
            </a:r>
            <a:r>
              <a:rPr lang="ko-KR" altLang="en-US" dirty="0"/>
              <a:t> 샘플이 한 라인의 두 번째 픽셀마다 취해 짐을 나타냅니다. 수직 서브 샘플링 기간은 1이며 </a:t>
            </a:r>
            <a:r>
              <a:rPr lang="ko-KR" altLang="en-US" dirty="0" err="1"/>
              <a:t>U</a:t>
            </a:r>
            <a:r>
              <a:rPr lang="ko-KR" altLang="en-US" dirty="0"/>
              <a:t> 및 </a:t>
            </a:r>
            <a:r>
              <a:rPr lang="ko-KR" altLang="en-US" dirty="0" err="1"/>
              <a:t>V</a:t>
            </a:r>
            <a:r>
              <a:rPr lang="ko-KR" altLang="en-US" dirty="0"/>
              <a:t> 샘플이 이미지의 각 라인에서 취해진다는 것을 나타냅니다.</a:t>
            </a:r>
          </a:p>
          <a:p>
            <a:endParaRPr lang="ko-KR" altLang="en-US" dirty="0"/>
          </a:p>
          <a:p>
            <a:r>
              <a:rPr lang="ko-KR" altLang="en-US" dirty="0"/>
              <a:t>그러나 YVU9의 경우 수직 서브 샘플링 간격은 4입니다. 이는 원본 이미지의 네 번째 줄마다 </a:t>
            </a:r>
            <a:r>
              <a:rPr lang="ko-KR" altLang="en-US" dirty="0" err="1"/>
              <a:t>U</a:t>
            </a:r>
            <a:r>
              <a:rPr lang="ko-KR" altLang="en-US" dirty="0"/>
              <a:t> 및 </a:t>
            </a:r>
            <a:r>
              <a:rPr lang="ko-KR" altLang="en-US" dirty="0" err="1"/>
              <a:t>V</a:t>
            </a:r>
            <a:r>
              <a:rPr lang="ko-KR" altLang="en-US" dirty="0"/>
              <a:t> 샘플 만 찍음을 나타냅니다. 수평 샘플링주기가 또한 4이기 때문에, 단일 </a:t>
            </a:r>
            <a:r>
              <a:rPr lang="ko-KR" altLang="en-US" dirty="0" err="1"/>
              <a:t>U</a:t>
            </a:r>
            <a:r>
              <a:rPr lang="ko-KR" altLang="en-US" dirty="0"/>
              <a:t> 및 단일 </a:t>
            </a:r>
            <a:r>
              <a:rPr lang="ko-KR" altLang="en-US" dirty="0" err="1"/>
              <a:t>V</a:t>
            </a:r>
            <a:r>
              <a:rPr lang="ko-KR" altLang="en-US" dirty="0"/>
              <a:t> 샘플은 16 이미지 픽셀의 각 정사각형 블록에 대해 취해진 다.</a:t>
            </a:r>
          </a:p>
          <a:p>
            <a:endParaRPr lang="ko-KR" altLang="en-US" dirty="0"/>
          </a:p>
          <a:p>
            <a:r>
              <a:rPr lang="ko-KR" altLang="en-US" dirty="0"/>
              <a:t>또한 </a:t>
            </a:r>
            <a:r>
              <a:rPr lang="ko-KR" altLang="en-US" dirty="0" err="1"/>
              <a:t>YCrCb에서</a:t>
            </a:r>
            <a:r>
              <a:rPr lang="ko-KR" altLang="en-US" dirty="0"/>
              <a:t> RGB 로의 변환에 관심이 </a:t>
            </a:r>
            <a:r>
              <a:rPr lang="ko-KR" altLang="en-US" dirty="0" err="1"/>
              <a:t>있다면이</a:t>
            </a:r>
            <a:r>
              <a:rPr lang="ko-KR" altLang="en-US" dirty="0"/>
              <a:t> 페이지가 도움이 될 것입니다.</a:t>
            </a:r>
          </a:p>
        </p:txBody>
      </p:sp>
    </p:spTree>
    <p:extLst>
      <p:ext uri="{BB962C8B-B14F-4D97-AF65-F5344CB8AC3E}">
        <p14:creationId xmlns:p14="http://schemas.microsoft.com/office/powerpoint/2010/main" val="2888997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5FA2426-13B7-4795-8034-FAE6A997F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361243"/>
            <a:ext cx="10139087" cy="53434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4CA131-90A7-4746-A1C7-2F92A251C5E5}"/>
              </a:ext>
            </a:extLst>
          </p:cNvPr>
          <p:cNvSpPr txBox="1"/>
          <p:nvPr/>
        </p:nvSpPr>
        <p:spPr>
          <a:xfrm>
            <a:off x="903111" y="5926667"/>
            <a:ext cx="6075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Q1: gray file Input image width &amp; height?</a:t>
            </a:r>
            <a:endParaRPr lang="ko-KR" alt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F9F7FF-5EEE-4296-ADBC-4F62D56B40A3}"/>
              </a:ext>
            </a:extLst>
          </p:cNvPr>
          <p:cNvSpPr txBox="1"/>
          <p:nvPr/>
        </p:nvSpPr>
        <p:spPr>
          <a:xfrm>
            <a:off x="903110" y="6379446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Q2: image size?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5931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1EA7BFA-E654-4C29-A105-DD380431A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709" y="383822"/>
            <a:ext cx="9690602" cy="539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5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DA7192E-80C4-40A2-A717-25ECED84DF75}"/>
              </a:ext>
            </a:extLst>
          </p:cNvPr>
          <p:cNvSpPr/>
          <p:nvPr/>
        </p:nvSpPr>
        <p:spPr>
          <a:xfrm>
            <a:off x="361245" y="238963"/>
            <a:ext cx="112550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i="0" dirty="0" err="1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FileFriend</a:t>
            </a:r>
            <a:r>
              <a:rPr lang="en-US" altLang="ko-KR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 - A file manipulation and encryption utility</a:t>
            </a:r>
          </a:p>
          <a:p>
            <a:r>
              <a:rPr lang="en-US" altLang="ko-KR" b="0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 Features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Split a large file into smaller subfiles, or join subfiles to reconstruct the original file.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Encrypt or decrypt files and directories.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Hide files in a JPEG file, or extract files hidden in a JPEG file.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Hide text in a JPEG file, or extract text hidden in a JPEG file.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Compare two files to see whether their file content are identical or different.</a:t>
            </a:r>
          </a:p>
          <a:p>
            <a:r>
              <a:rPr lang="en-US" altLang="ko-KR" b="0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 Free download for Windows (Version 1.6.1, Last update: 11/03/2018)</a:t>
            </a:r>
          </a:p>
        </p:txBody>
      </p:sp>
    </p:spTree>
    <p:extLst>
      <p:ext uri="{BB962C8B-B14F-4D97-AF65-F5344CB8AC3E}">
        <p14:creationId xmlns:p14="http://schemas.microsoft.com/office/powerpoint/2010/main" val="1715786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15832CF-C975-4A92-B387-62601F496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44" y="575734"/>
            <a:ext cx="11083092" cy="610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18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429</Words>
  <Application>Microsoft Office PowerPoint</Application>
  <PresentationFormat>와이드스크린</PresentationFormat>
  <Paragraphs>69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Malgun Gothic</vt:lpstr>
      <vt:lpstr>Malgun Gothic</vt:lpstr>
      <vt:lpstr>Arial</vt:lpstr>
      <vt:lpstr>Office 테마</vt:lpstr>
      <vt:lpstr>RAW Format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RAW Format</dc:title>
  <dc:creator>young</dc:creator>
  <cp:lastModifiedBy> </cp:lastModifiedBy>
  <cp:revision>5</cp:revision>
  <dcterms:created xsi:type="dcterms:W3CDTF">2019-05-27T08:57:29Z</dcterms:created>
  <dcterms:modified xsi:type="dcterms:W3CDTF">2019-05-27T09:29:47Z</dcterms:modified>
</cp:coreProperties>
</file>