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6858000" cy="51435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9FD7"/>
    <a:srgbClr val="32A1D9"/>
    <a:srgbClr val="006583"/>
    <a:srgbClr val="736D71"/>
    <a:srgbClr val="B3A197"/>
    <a:srgbClr val="01A6BC"/>
    <a:srgbClr val="CBCBCB"/>
    <a:srgbClr val="BABABA"/>
    <a:srgbClr val="E8E4D9"/>
    <a:srgbClr val="7CBA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03" autoAdjust="0"/>
    <p:restoredTop sz="93132" autoAdjust="0"/>
  </p:normalViewPr>
  <p:slideViewPr>
    <p:cSldViewPr>
      <p:cViewPr varScale="1">
        <p:scale>
          <a:sx n="150" d="100"/>
          <a:sy n="150" d="100"/>
        </p:scale>
        <p:origin x="3342" y="120"/>
      </p:cViewPr>
      <p:guideLst>
        <p:guide orient="horz" pos="1620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87" d="100"/>
          <a:sy n="87" d="100"/>
        </p:scale>
        <p:origin x="3840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9688C6-5A19-4B42-9575-D847E9CBE7C7}" type="datetimeFigureOut">
              <a:rPr lang="ko-KR" altLang="en-US" smtClean="0"/>
              <a:t>2021-05-21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13348B-4077-49D5-AE8F-7F5DE348FBB1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15995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13348B-4077-49D5-AE8F-7F5DE348FBB1}" type="slidenum">
              <a:rPr lang="ko-KR" altLang="en-US" smtClean="0"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46644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hasCustomPrompt="1"/>
          </p:nvPr>
        </p:nvSpPr>
        <p:spPr>
          <a:xfrm>
            <a:off x="514350" y="1504950"/>
            <a:ext cx="5829300" cy="594066"/>
          </a:xfrm>
        </p:spPr>
        <p:txBody>
          <a:bodyPr/>
          <a:lstStyle>
            <a:lvl1pPr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altLang="ko-KR" dirty="0"/>
              <a:t>THIS IS TITLE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1085850" y="2242202"/>
            <a:ext cx="4800600" cy="381000"/>
          </a:xfrm>
        </p:spPr>
        <p:txBody>
          <a:bodyPr>
            <a:normAutofit/>
          </a:bodyPr>
          <a:lstStyle>
            <a:lvl1pPr marL="0" indent="0" algn="ctr">
              <a:buNone/>
              <a:defRPr sz="1350" i="0" baseline="0">
                <a:ln>
                  <a:solidFill>
                    <a:schemeClr val="tx1">
                      <a:lumMod val="50000"/>
                      <a:lumOff val="50000"/>
                      <a:alpha val="1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dirty="0"/>
              <a:t>Overview of the presentation / presenter name</a:t>
            </a:r>
            <a:endParaRPr lang="ko-KR" altLang="en-US" dirty="0"/>
          </a:p>
        </p:txBody>
      </p:sp>
      <p:pic>
        <p:nvPicPr>
          <p:cNvPr id="9" name="Picture 2" descr="H:\project lab\7. logo BSC Lab\logo pnu\pnulogo-fix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33350"/>
            <a:ext cx="744140" cy="29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바닥글 개체 틀 4"/>
          <p:cNvSpPr txBox="1">
            <a:spLocks/>
          </p:cNvSpPr>
          <p:nvPr userDrawn="1"/>
        </p:nvSpPr>
        <p:spPr>
          <a:xfrm>
            <a:off x="2802861" y="4857751"/>
            <a:ext cx="1252278" cy="188119"/>
          </a:xfrm>
          <a:prstGeom prst="rect">
            <a:avLst/>
          </a:prstGeom>
        </p:spPr>
        <p:txBody>
          <a:bodyPr vert="horz" lIns="27000" tIns="27000" rIns="27000" bIns="27000" rtlCol="0" anchor="ctr"/>
          <a:lstStyle>
            <a:defPPr>
              <a:defRPr lang="ko-KR"/>
            </a:defPPr>
            <a:lvl1pPr marL="0" algn="ctr" defTabSz="914400" rtl="0" eaLnBrk="1" latinLnBrk="1" hangingPunct="1">
              <a:defRPr sz="1100" i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825" i="0" dirty="0">
                <a:latin typeface="Calibri Light" panose="020F0302020204030204" pitchFamily="34" charset="0"/>
                <a:cs typeface="Calibri Light" panose="020F0302020204030204" pitchFamily="34" charset="0"/>
              </a:rPr>
              <a:t>http://baelab.pusan.ac.kr</a:t>
            </a:r>
            <a:endParaRPr lang="ko-KR" altLang="en-US" sz="825" i="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8" name="그림 1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082536"/>
            <a:ext cx="6858000" cy="6096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252" y="133236"/>
            <a:ext cx="590550" cy="295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342900" y="438150"/>
            <a:ext cx="6172200" cy="324036"/>
          </a:xfrm>
        </p:spPr>
        <p:txBody>
          <a:bodyPr>
            <a:noAutofit/>
          </a:bodyPr>
          <a:lstStyle>
            <a:lvl1pPr algn="l">
              <a:defRPr sz="21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altLang="ko-KR" dirty="0"/>
              <a:t>Put Your Title Here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42900" y="895351"/>
            <a:ext cx="6172200" cy="3699273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defRPr>
            </a:lvl1pPr>
            <a:lvl2pPr>
              <a:defRPr sz="105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defRPr>
            </a:lvl2pPr>
            <a:lvl3pPr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defRPr>
            </a:lvl3pPr>
            <a:lvl4pPr>
              <a:defRPr sz="825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defRPr>
            </a:lvl4pPr>
            <a:lvl5pPr>
              <a:defRPr sz="825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defRPr>
            </a:lvl5pPr>
          </a:lstStyle>
          <a:p>
            <a:pPr lvl="0"/>
            <a:r>
              <a:rPr lang="en-US" altLang="ko-KR" dirty="0"/>
              <a:t>This is Content</a:t>
            </a:r>
            <a:endParaRPr lang="ko-KR" altLang="en-US" dirty="0"/>
          </a:p>
          <a:p>
            <a:pPr lvl="1"/>
            <a:r>
              <a:rPr lang="en-US" altLang="ko-KR" dirty="0" err="1"/>
              <a:t>Subcontent</a:t>
            </a:r>
            <a:r>
              <a:rPr lang="en-US" altLang="ko-KR" dirty="0"/>
              <a:t> 1</a:t>
            </a:r>
            <a:endParaRPr lang="ko-KR" altLang="en-US" dirty="0"/>
          </a:p>
          <a:p>
            <a:pPr lvl="2"/>
            <a:r>
              <a:rPr lang="en-US" altLang="ko-KR" dirty="0" err="1"/>
              <a:t>Subcontent</a:t>
            </a:r>
            <a:r>
              <a:rPr lang="en-US" altLang="ko-KR" dirty="0"/>
              <a:t> 2</a:t>
            </a:r>
            <a:endParaRPr lang="ko-KR" altLang="en-US" dirty="0"/>
          </a:p>
          <a:p>
            <a:pPr lvl="3"/>
            <a:r>
              <a:rPr lang="en-US" altLang="ko-KR" dirty="0" err="1"/>
              <a:t>Subcontent</a:t>
            </a:r>
            <a:r>
              <a:rPr lang="en-US" altLang="ko-KR" dirty="0"/>
              <a:t> 3</a:t>
            </a:r>
            <a:endParaRPr lang="ko-KR" altLang="en-US" dirty="0"/>
          </a:p>
          <a:p>
            <a:pPr lvl="4"/>
            <a:r>
              <a:rPr lang="en-US" altLang="ko-KR" dirty="0" err="1"/>
              <a:t>Subcontent</a:t>
            </a:r>
            <a:r>
              <a:rPr lang="en-US" altLang="ko-KR" dirty="0"/>
              <a:t> 4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 dirty="0"/>
          </a:p>
        </p:txBody>
      </p:sp>
      <p:pic>
        <p:nvPicPr>
          <p:cNvPr id="26" name="Picture 2" descr="H:\project lab\7. logo BSC Lab\logo pnu\pnulogo-fix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47" y="4727367"/>
            <a:ext cx="725453" cy="26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바닥글 개체 틀 4"/>
          <p:cNvSpPr txBox="1">
            <a:spLocks/>
          </p:cNvSpPr>
          <p:nvPr userDrawn="1"/>
        </p:nvSpPr>
        <p:spPr>
          <a:xfrm>
            <a:off x="2294930" y="4739035"/>
            <a:ext cx="21717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ko-KR"/>
            </a:defPPr>
            <a:lvl1pPr marL="0" algn="ctr" defTabSz="914400" rtl="0" eaLnBrk="1" latinLnBrk="1" hangingPunct="1">
              <a:defRPr sz="1100" i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788" i="0" dirty="0">
                <a:latin typeface="Cambria" panose="02040503050406030204" pitchFamily="18" charset="0"/>
              </a:rPr>
              <a:t>http://baelab.pusan.ac.kr</a:t>
            </a:r>
            <a:endParaRPr lang="ko-KR" altLang="en-US" sz="788" i="0" dirty="0">
              <a:latin typeface="Cambria" panose="02040503050406030204" pitchFamily="18" charset="0"/>
            </a:endParaRPr>
          </a:p>
        </p:txBody>
      </p:sp>
      <p:sp>
        <p:nvSpPr>
          <p:cNvPr id="34" name="직사각형 33"/>
          <p:cNvSpPr/>
          <p:nvPr userDrawn="1"/>
        </p:nvSpPr>
        <p:spPr>
          <a:xfrm>
            <a:off x="-596" y="434082"/>
            <a:ext cx="370284" cy="339824"/>
          </a:xfrm>
          <a:prstGeom prst="rect">
            <a:avLst/>
          </a:prstGeom>
          <a:solidFill>
            <a:srgbClr val="7CBA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082536"/>
            <a:ext cx="6858000" cy="60965"/>
          </a:xfrm>
          <a:prstGeom prst="rect">
            <a:avLst/>
          </a:prstGeom>
        </p:spPr>
      </p:pic>
      <p:cxnSp>
        <p:nvCxnSpPr>
          <p:cNvPr id="27" name="직선 연결선 26"/>
          <p:cNvCxnSpPr/>
          <p:nvPr userDrawn="1"/>
        </p:nvCxnSpPr>
        <p:spPr>
          <a:xfrm>
            <a:off x="369688" y="819150"/>
            <a:ext cx="6145412" cy="0"/>
          </a:xfrm>
          <a:prstGeom prst="line">
            <a:avLst/>
          </a:prstGeom>
          <a:ln w="12700" cmpd="sng">
            <a:solidFill>
              <a:schemeClr val="bg1">
                <a:lumMod val="75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그림 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39086" y="4731252"/>
            <a:ext cx="689714" cy="24158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342900" y="438150"/>
            <a:ext cx="6172200" cy="324036"/>
          </a:xfrm>
        </p:spPr>
        <p:txBody>
          <a:bodyPr>
            <a:noAutofit/>
          </a:bodyPr>
          <a:lstStyle>
            <a:lvl1pPr algn="l">
              <a:defRPr sz="21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altLang="ko-KR" dirty="0"/>
              <a:t>Put Your Title Here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42900" y="895351"/>
            <a:ext cx="6172200" cy="3699273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defRPr>
            </a:lvl1pPr>
            <a:lvl2pPr>
              <a:defRPr sz="105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defRPr>
            </a:lvl2pPr>
            <a:lvl3pPr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defRPr>
            </a:lvl3pPr>
            <a:lvl4pPr>
              <a:defRPr sz="825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defRPr>
            </a:lvl4pPr>
            <a:lvl5pPr>
              <a:defRPr sz="825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defRPr>
            </a:lvl5pPr>
          </a:lstStyle>
          <a:p>
            <a:pPr lvl="0"/>
            <a:r>
              <a:rPr lang="en-US" altLang="ko-KR" dirty="0"/>
              <a:t>This is Content</a:t>
            </a:r>
            <a:endParaRPr lang="ko-KR" altLang="en-US" dirty="0"/>
          </a:p>
          <a:p>
            <a:pPr lvl="1"/>
            <a:r>
              <a:rPr lang="en-US" altLang="ko-KR" dirty="0" err="1"/>
              <a:t>Subcontent</a:t>
            </a:r>
            <a:r>
              <a:rPr lang="en-US" altLang="ko-KR" dirty="0"/>
              <a:t> 1</a:t>
            </a:r>
            <a:endParaRPr lang="ko-KR" altLang="en-US" dirty="0"/>
          </a:p>
          <a:p>
            <a:pPr lvl="2"/>
            <a:r>
              <a:rPr lang="en-US" altLang="ko-KR" dirty="0" err="1"/>
              <a:t>Subcontent</a:t>
            </a:r>
            <a:r>
              <a:rPr lang="en-US" altLang="ko-KR" dirty="0"/>
              <a:t> 2</a:t>
            </a:r>
            <a:endParaRPr lang="ko-KR" altLang="en-US" dirty="0"/>
          </a:p>
          <a:p>
            <a:pPr lvl="3"/>
            <a:r>
              <a:rPr lang="en-US" altLang="ko-KR" dirty="0" err="1"/>
              <a:t>Subcontent</a:t>
            </a:r>
            <a:r>
              <a:rPr lang="en-US" altLang="ko-KR" dirty="0"/>
              <a:t> 3</a:t>
            </a:r>
            <a:endParaRPr lang="ko-KR" altLang="en-US" dirty="0"/>
          </a:p>
          <a:p>
            <a:pPr lvl="4"/>
            <a:r>
              <a:rPr lang="en-US" altLang="ko-KR" dirty="0" err="1"/>
              <a:t>Subcontent</a:t>
            </a:r>
            <a:r>
              <a:rPr lang="en-US" altLang="ko-KR" dirty="0"/>
              <a:t> 4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33" name="바닥글 개체 틀 4"/>
          <p:cNvSpPr txBox="1">
            <a:spLocks/>
          </p:cNvSpPr>
          <p:nvPr userDrawn="1"/>
        </p:nvSpPr>
        <p:spPr>
          <a:xfrm>
            <a:off x="2294930" y="4739035"/>
            <a:ext cx="21717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ko-KR"/>
            </a:defPPr>
            <a:lvl1pPr marL="0" algn="ctr" defTabSz="914400" rtl="0" eaLnBrk="1" latinLnBrk="1" hangingPunct="1">
              <a:defRPr sz="1100" i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788" i="0" dirty="0">
                <a:latin typeface="Cambria" panose="02040503050406030204" pitchFamily="18" charset="0"/>
              </a:rPr>
              <a:t>http://baelab.pusan.ac.kr</a:t>
            </a:r>
            <a:endParaRPr lang="ko-KR" altLang="en-US" sz="788" i="0" dirty="0">
              <a:latin typeface="Cambria" panose="02040503050406030204" pitchFamily="18" charset="0"/>
            </a:endParaRPr>
          </a:p>
        </p:txBody>
      </p:sp>
      <p:sp>
        <p:nvSpPr>
          <p:cNvPr id="34" name="직사각형 33"/>
          <p:cNvSpPr/>
          <p:nvPr userDrawn="1"/>
        </p:nvSpPr>
        <p:spPr>
          <a:xfrm>
            <a:off x="-596" y="434082"/>
            <a:ext cx="370284" cy="339824"/>
          </a:xfrm>
          <a:prstGeom prst="rect">
            <a:avLst/>
          </a:prstGeom>
          <a:solidFill>
            <a:srgbClr val="01A6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082536"/>
            <a:ext cx="6858000" cy="60965"/>
          </a:xfrm>
          <a:prstGeom prst="rect">
            <a:avLst/>
          </a:prstGeom>
        </p:spPr>
      </p:pic>
      <p:cxnSp>
        <p:nvCxnSpPr>
          <p:cNvPr id="27" name="직선 연결선 26"/>
          <p:cNvCxnSpPr/>
          <p:nvPr userDrawn="1"/>
        </p:nvCxnSpPr>
        <p:spPr>
          <a:xfrm>
            <a:off x="369688" y="819150"/>
            <a:ext cx="6145412" cy="0"/>
          </a:xfrm>
          <a:prstGeom prst="line">
            <a:avLst/>
          </a:prstGeom>
          <a:ln w="12700" cmpd="sng">
            <a:solidFill>
              <a:schemeClr val="bg1">
                <a:lumMod val="75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H:\project lab\7. logo BSC Lab\logo pnu\pnulogo-fix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47" y="4727367"/>
            <a:ext cx="725453" cy="26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그림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39086" y="4731252"/>
            <a:ext cx="689714" cy="24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205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342900" y="438150"/>
            <a:ext cx="6172200" cy="324036"/>
          </a:xfrm>
        </p:spPr>
        <p:txBody>
          <a:bodyPr>
            <a:noAutofit/>
          </a:bodyPr>
          <a:lstStyle>
            <a:lvl1pPr algn="l">
              <a:defRPr sz="21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altLang="ko-KR" dirty="0"/>
              <a:t>Put Your Title Here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42900" y="895351"/>
            <a:ext cx="6172200" cy="3699273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defRPr>
            </a:lvl1pPr>
            <a:lvl2pPr>
              <a:defRPr sz="105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defRPr>
            </a:lvl2pPr>
            <a:lvl3pPr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defRPr>
            </a:lvl3pPr>
            <a:lvl4pPr>
              <a:defRPr sz="825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defRPr>
            </a:lvl4pPr>
            <a:lvl5pPr>
              <a:defRPr sz="825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defRPr>
            </a:lvl5pPr>
          </a:lstStyle>
          <a:p>
            <a:pPr lvl="0"/>
            <a:r>
              <a:rPr lang="en-US" altLang="ko-KR" dirty="0"/>
              <a:t>This is Content</a:t>
            </a:r>
            <a:endParaRPr lang="ko-KR" altLang="en-US" dirty="0"/>
          </a:p>
          <a:p>
            <a:pPr lvl="1"/>
            <a:r>
              <a:rPr lang="en-US" altLang="ko-KR" dirty="0" err="1"/>
              <a:t>Subcontent</a:t>
            </a:r>
            <a:r>
              <a:rPr lang="en-US" altLang="ko-KR" dirty="0"/>
              <a:t> 1</a:t>
            </a:r>
            <a:endParaRPr lang="ko-KR" altLang="en-US" dirty="0"/>
          </a:p>
          <a:p>
            <a:pPr lvl="2"/>
            <a:r>
              <a:rPr lang="en-US" altLang="ko-KR" dirty="0" err="1"/>
              <a:t>Subcontent</a:t>
            </a:r>
            <a:r>
              <a:rPr lang="en-US" altLang="ko-KR" dirty="0"/>
              <a:t> 2</a:t>
            </a:r>
            <a:endParaRPr lang="ko-KR" altLang="en-US" dirty="0"/>
          </a:p>
          <a:p>
            <a:pPr lvl="3"/>
            <a:r>
              <a:rPr lang="en-US" altLang="ko-KR" dirty="0" err="1"/>
              <a:t>Subcontent</a:t>
            </a:r>
            <a:r>
              <a:rPr lang="en-US" altLang="ko-KR" dirty="0"/>
              <a:t> 3</a:t>
            </a:r>
            <a:endParaRPr lang="ko-KR" altLang="en-US" dirty="0"/>
          </a:p>
          <a:p>
            <a:pPr lvl="4"/>
            <a:r>
              <a:rPr lang="en-US" altLang="ko-KR" dirty="0" err="1"/>
              <a:t>Subcontent</a:t>
            </a:r>
            <a:r>
              <a:rPr lang="en-US" altLang="ko-KR" dirty="0"/>
              <a:t> 4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33" name="바닥글 개체 틀 4"/>
          <p:cNvSpPr txBox="1">
            <a:spLocks/>
          </p:cNvSpPr>
          <p:nvPr userDrawn="1"/>
        </p:nvSpPr>
        <p:spPr>
          <a:xfrm>
            <a:off x="2294930" y="4739035"/>
            <a:ext cx="21717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ko-KR"/>
            </a:defPPr>
            <a:lvl1pPr marL="0" algn="ctr" defTabSz="914400" rtl="0" eaLnBrk="1" latinLnBrk="1" hangingPunct="1">
              <a:defRPr sz="1100" i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788" i="0" dirty="0">
                <a:latin typeface="Cambria" panose="02040503050406030204" pitchFamily="18" charset="0"/>
              </a:rPr>
              <a:t>http://baelab.pusan.ac.kr</a:t>
            </a:r>
            <a:endParaRPr lang="ko-KR" altLang="en-US" sz="788" i="0" dirty="0">
              <a:latin typeface="Cambria" panose="02040503050406030204" pitchFamily="18" charset="0"/>
            </a:endParaRPr>
          </a:p>
        </p:txBody>
      </p:sp>
      <p:sp>
        <p:nvSpPr>
          <p:cNvPr id="34" name="직사각형 33"/>
          <p:cNvSpPr/>
          <p:nvPr userDrawn="1"/>
        </p:nvSpPr>
        <p:spPr>
          <a:xfrm>
            <a:off x="-596" y="434082"/>
            <a:ext cx="370284" cy="339824"/>
          </a:xfrm>
          <a:prstGeom prst="rect">
            <a:avLst/>
          </a:prstGeom>
          <a:solidFill>
            <a:srgbClr val="0065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082536"/>
            <a:ext cx="6858000" cy="60965"/>
          </a:xfrm>
          <a:prstGeom prst="rect">
            <a:avLst/>
          </a:prstGeom>
        </p:spPr>
      </p:pic>
      <p:cxnSp>
        <p:nvCxnSpPr>
          <p:cNvPr id="28" name="직선 연결선 27"/>
          <p:cNvCxnSpPr/>
          <p:nvPr userDrawn="1"/>
        </p:nvCxnSpPr>
        <p:spPr>
          <a:xfrm>
            <a:off x="369688" y="819150"/>
            <a:ext cx="6145412" cy="0"/>
          </a:xfrm>
          <a:prstGeom prst="line">
            <a:avLst/>
          </a:prstGeom>
          <a:ln w="12700" cmpd="sng">
            <a:solidFill>
              <a:schemeClr val="bg1">
                <a:lumMod val="75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H:\project lab\7. logo BSC Lab\logo pnu\pnulogo-fix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47" y="4727367"/>
            <a:ext cx="725453" cy="26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그림 15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39086" y="4731252"/>
            <a:ext cx="689714" cy="24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77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342900" y="438150"/>
            <a:ext cx="6172200" cy="324036"/>
          </a:xfrm>
        </p:spPr>
        <p:txBody>
          <a:bodyPr>
            <a:noAutofit/>
          </a:bodyPr>
          <a:lstStyle>
            <a:lvl1pPr algn="l">
              <a:defRPr sz="21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altLang="ko-KR" dirty="0"/>
              <a:t>Put Your Title Here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42900" y="895351"/>
            <a:ext cx="6172200" cy="3699273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defRPr>
            </a:lvl1pPr>
            <a:lvl2pPr>
              <a:defRPr sz="105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defRPr>
            </a:lvl2pPr>
            <a:lvl3pPr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defRPr>
            </a:lvl3pPr>
            <a:lvl4pPr>
              <a:defRPr sz="825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defRPr>
            </a:lvl4pPr>
            <a:lvl5pPr>
              <a:defRPr sz="825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defRPr>
            </a:lvl5pPr>
          </a:lstStyle>
          <a:p>
            <a:pPr lvl="0"/>
            <a:r>
              <a:rPr lang="en-US" altLang="ko-KR" dirty="0"/>
              <a:t>This is Content</a:t>
            </a:r>
            <a:endParaRPr lang="ko-KR" altLang="en-US" dirty="0"/>
          </a:p>
          <a:p>
            <a:pPr lvl="1"/>
            <a:r>
              <a:rPr lang="en-US" altLang="ko-KR" dirty="0" err="1"/>
              <a:t>Subcontent</a:t>
            </a:r>
            <a:r>
              <a:rPr lang="en-US" altLang="ko-KR" dirty="0"/>
              <a:t> 1</a:t>
            </a:r>
            <a:endParaRPr lang="ko-KR" altLang="en-US" dirty="0"/>
          </a:p>
          <a:p>
            <a:pPr lvl="2"/>
            <a:r>
              <a:rPr lang="en-US" altLang="ko-KR" dirty="0" err="1"/>
              <a:t>Subcontent</a:t>
            </a:r>
            <a:r>
              <a:rPr lang="en-US" altLang="ko-KR" dirty="0"/>
              <a:t> 2</a:t>
            </a:r>
            <a:endParaRPr lang="ko-KR" altLang="en-US" dirty="0"/>
          </a:p>
          <a:p>
            <a:pPr lvl="3"/>
            <a:r>
              <a:rPr lang="en-US" altLang="ko-KR" dirty="0" err="1"/>
              <a:t>Subcontent</a:t>
            </a:r>
            <a:r>
              <a:rPr lang="en-US" altLang="ko-KR" dirty="0"/>
              <a:t> 3</a:t>
            </a:r>
            <a:endParaRPr lang="ko-KR" altLang="en-US" dirty="0"/>
          </a:p>
          <a:p>
            <a:pPr lvl="4"/>
            <a:r>
              <a:rPr lang="en-US" altLang="ko-KR" dirty="0" err="1"/>
              <a:t>Subcontent</a:t>
            </a:r>
            <a:r>
              <a:rPr lang="en-US" altLang="ko-KR" dirty="0"/>
              <a:t> 4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33" name="바닥글 개체 틀 4"/>
          <p:cNvSpPr txBox="1">
            <a:spLocks/>
          </p:cNvSpPr>
          <p:nvPr userDrawn="1"/>
        </p:nvSpPr>
        <p:spPr>
          <a:xfrm>
            <a:off x="2294930" y="4739035"/>
            <a:ext cx="21717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ko-KR"/>
            </a:defPPr>
            <a:lvl1pPr marL="0" algn="ctr" defTabSz="914400" rtl="0" eaLnBrk="1" latinLnBrk="1" hangingPunct="1">
              <a:defRPr sz="1100" i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788" i="0" dirty="0">
                <a:latin typeface="Cambria" panose="02040503050406030204" pitchFamily="18" charset="0"/>
              </a:rPr>
              <a:t>http://baelab.pusan.ac.kr</a:t>
            </a:r>
            <a:endParaRPr lang="ko-KR" altLang="en-US" sz="788" i="0" dirty="0">
              <a:latin typeface="Cambria" panose="02040503050406030204" pitchFamily="18" charset="0"/>
            </a:endParaRPr>
          </a:p>
        </p:txBody>
      </p:sp>
      <p:sp>
        <p:nvSpPr>
          <p:cNvPr id="34" name="직사각형 33"/>
          <p:cNvSpPr/>
          <p:nvPr userDrawn="1"/>
        </p:nvSpPr>
        <p:spPr>
          <a:xfrm>
            <a:off x="-596" y="434082"/>
            <a:ext cx="370284" cy="339824"/>
          </a:xfrm>
          <a:prstGeom prst="rect">
            <a:avLst/>
          </a:prstGeom>
          <a:solidFill>
            <a:srgbClr val="E8E4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082536"/>
            <a:ext cx="6858000" cy="60965"/>
          </a:xfrm>
          <a:prstGeom prst="rect">
            <a:avLst/>
          </a:prstGeom>
        </p:spPr>
      </p:pic>
      <p:cxnSp>
        <p:nvCxnSpPr>
          <p:cNvPr id="28" name="직선 연결선 27"/>
          <p:cNvCxnSpPr/>
          <p:nvPr userDrawn="1"/>
        </p:nvCxnSpPr>
        <p:spPr>
          <a:xfrm>
            <a:off x="369688" y="819150"/>
            <a:ext cx="6145412" cy="0"/>
          </a:xfrm>
          <a:prstGeom prst="line">
            <a:avLst/>
          </a:prstGeom>
          <a:ln w="12700" cmpd="sng">
            <a:solidFill>
              <a:schemeClr val="bg1">
                <a:lumMod val="75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H:\project lab\7. logo BSC Lab\logo pnu\pnulogo-fix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47" y="4727367"/>
            <a:ext cx="725453" cy="26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그림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39086" y="4731252"/>
            <a:ext cx="689714" cy="24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845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342900" y="438150"/>
            <a:ext cx="6172200" cy="324036"/>
          </a:xfrm>
        </p:spPr>
        <p:txBody>
          <a:bodyPr>
            <a:noAutofit/>
          </a:bodyPr>
          <a:lstStyle>
            <a:lvl1pPr algn="l">
              <a:defRPr sz="21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altLang="ko-KR" dirty="0"/>
              <a:t>Put Your Title Here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42900" y="895351"/>
            <a:ext cx="6172200" cy="3699273"/>
          </a:xfrm>
        </p:spPr>
        <p:txBody>
          <a:bodyPr>
            <a:normAutofit/>
          </a:bodyPr>
          <a:lstStyle>
            <a:lvl1pPr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defRPr>
            </a:lvl1pPr>
            <a:lvl2pPr>
              <a:defRPr sz="1050" baseline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defRPr>
            </a:lvl2pPr>
            <a:lvl3pPr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defRPr>
            </a:lvl3pPr>
            <a:lvl4pPr>
              <a:defRPr sz="825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defRPr>
            </a:lvl4pPr>
            <a:lvl5pPr>
              <a:defRPr sz="825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defRPr>
            </a:lvl5pPr>
          </a:lstStyle>
          <a:p>
            <a:pPr lvl="0"/>
            <a:r>
              <a:rPr lang="en-US" altLang="ko-KR" dirty="0"/>
              <a:t>This is Content</a:t>
            </a:r>
            <a:endParaRPr lang="ko-KR" altLang="en-US" dirty="0"/>
          </a:p>
          <a:p>
            <a:pPr lvl="1"/>
            <a:r>
              <a:rPr lang="en-US" altLang="ko-KR" dirty="0" err="1"/>
              <a:t>Subcontent</a:t>
            </a:r>
            <a:r>
              <a:rPr lang="en-US" altLang="ko-KR" dirty="0"/>
              <a:t> 1</a:t>
            </a:r>
            <a:endParaRPr lang="ko-KR" altLang="en-US" dirty="0"/>
          </a:p>
          <a:p>
            <a:pPr lvl="2"/>
            <a:r>
              <a:rPr lang="en-US" altLang="ko-KR" dirty="0" err="1"/>
              <a:t>Subcontent</a:t>
            </a:r>
            <a:r>
              <a:rPr lang="en-US" altLang="ko-KR" dirty="0"/>
              <a:t> 2</a:t>
            </a:r>
            <a:endParaRPr lang="ko-KR" altLang="en-US" dirty="0"/>
          </a:p>
          <a:p>
            <a:pPr lvl="3"/>
            <a:r>
              <a:rPr lang="en-US" altLang="ko-KR" dirty="0" err="1"/>
              <a:t>Subcontent</a:t>
            </a:r>
            <a:r>
              <a:rPr lang="en-US" altLang="ko-KR" dirty="0"/>
              <a:t> 3</a:t>
            </a:r>
            <a:endParaRPr lang="ko-KR" altLang="en-US" dirty="0"/>
          </a:p>
          <a:p>
            <a:pPr lvl="4"/>
            <a:r>
              <a:rPr lang="en-US" altLang="ko-KR" dirty="0" err="1"/>
              <a:t>Subcontent</a:t>
            </a:r>
            <a:r>
              <a:rPr lang="en-US" altLang="ko-KR" dirty="0"/>
              <a:t> 4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 dirty="0"/>
          </a:p>
        </p:txBody>
      </p:sp>
      <p:sp>
        <p:nvSpPr>
          <p:cNvPr id="33" name="바닥글 개체 틀 4"/>
          <p:cNvSpPr txBox="1">
            <a:spLocks/>
          </p:cNvSpPr>
          <p:nvPr userDrawn="1"/>
        </p:nvSpPr>
        <p:spPr>
          <a:xfrm>
            <a:off x="2294930" y="4739035"/>
            <a:ext cx="21717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ko-KR"/>
            </a:defPPr>
            <a:lvl1pPr marL="0" algn="ctr" defTabSz="914400" rtl="0" eaLnBrk="1" latinLnBrk="1" hangingPunct="1">
              <a:defRPr sz="1100" i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788" i="0" dirty="0">
                <a:latin typeface="Cambria" panose="02040503050406030204" pitchFamily="18" charset="0"/>
              </a:rPr>
              <a:t>http://baelab.pusan.ac.kr</a:t>
            </a:r>
            <a:endParaRPr lang="ko-KR" altLang="en-US" sz="788" i="0" dirty="0">
              <a:latin typeface="Cambria" panose="02040503050406030204" pitchFamily="18" charset="0"/>
            </a:endParaRPr>
          </a:p>
        </p:txBody>
      </p:sp>
      <p:sp>
        <p:nvSpPr>
          <p:cNvPr id="34" name="직사각형 33"/>
          <p:cNvSpPr/>
          <p:nvPr userDrawn="1"/>
        </p:nvSpPr>
        <p:spPr>
          <a:xfrm>
            <a:off x="-596" y="434082"/>
            <a:ext cx="370284" cy="339824"/>
          </a:xfrm>
          <a:prstGeom prst="rect">
            <a:avLst/>
          </a:prstGeom>
          <a:solidFill>
            <a:srgbClr val="B3A1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 dirty="0"/>
          </a:p>
        </p:txBody>
      </p:sp>
      <p:pic>
        <p:nvPicPr>
          <p:cNvPr id="19" name="그림 1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5082536"/>
            <a:ext cx="6858000" cy="60965"/>
          </a:xfrm>
          <a:prstGeom prst="rect">
            <a:avLst/>
          </a:prstGeom>
        </p:spPr>
      </p:pic>
      <p:cxnSp>
        <p:nvCxnSpPr>
          <p:cNvPr id="28" name="직선 연결선 27"/>
          <p:cNvCxnSpPr/>
          <p:nvPr userDrawn="1"/>
        </p:nvCxnSpPr>
        <p:spPr>
          <a:xfrm>
            <a:off x="369688" y="819150"/>
            <a:ext cx="6145412" cy="0"/>
          </a:xfrm>
          <a:prstGeom prst="line">
            <a:avLst/>
          </a:prstGeom>
          <a:ln w="12700" cmpd="sng">
            <a:solidFill>
              <a:schemeClr val="bg1">
                <a:lumMod val="75000"/>
              </a:schemeClr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 descr="H:\project lab\7. logo BSC Lab\logo pnu\pnulogo-fix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47" y="4727367"/>
            <a:ext cx="725453" cy="26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그림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39086" y="4731252"/>
            <a:ext cx="689714" cy="24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25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 userDrawn="1"/>
        </p:nvGrpSpPr>
        <p:grpSpPr>
          <a:xfrm>
            <a:off x="2179214" y="5086350"/>
            <a:ext cx="2429154" cy="57150"/>
            <a:chOff x="3276600" y="2114550"/>
            <a:chExt cx="3238872" cy="144016"/>
          </a:xfrm>
        </p:grpSpPr>
        <p:grpSp>
          <p:nvGrpSpPr>
            <p:cNvPr id="5" name="그룹 4"/>
            <p:cNvGrpSpPr/>
            <p:nvPr userDrawn="1"/>
          </p:nvGrpSpPr>
          <p:grpSpPr>
            <a:xfrm>
              <a:off x="3276600" y="2114550"/>
              <a:ext cx="2592288" cy="144016"/>
              <a:chOff x="3275856" y="2767383"/>
              <a:chExt cx="2592288" cy="144016"/>
            </a:xfrm>
          </p:grpSpPr>
          <p:sp>
            <p:nvSpPr>
              <p:cNvPr id="7" name="직사각형 6"/>
              <p:cNvSpPr/>
              <p:nvPr userDrawn="1"/>
            </p:nvSpPr>
            <p:spPr>
              <a:xfrm>
                <a:off x="3275856" y="2767383"/>
                <a:ext cx="648072" cy="144016"/>
              </a:xfrm>
              <a:prstGeom prst="rect">
                <a:avLst/>
              </a:prstGeom>
              <a:solidFill>
                <a:srgbClr val="7CBAC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 dirty="0"/>
              </a:p>
            </p:txBody>
          </p:sp>
          <p:sp>
            <p:nvSpPr>
              <p:cNvPr id="8" name="직사각형 7"/>
              <p:cNvSpPr/>
              <p:nvPr userDrawn="1"/>
            </p:nvSpPr>
            <p:spPr>
              <a:xfrm>
                <a:off x="3923928" y="2767383"/>
                <a:ext cx="648072" cy="144016"/>
              </a:xfrm>
              <a:prstGeom prst="rect">
                <a:avLst/>
              </a:prstGeom>
              <a:solidFill>
                <a:srgbClr val="01A6B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 dirty="0"/>
              </a:p>
            </p:txBody>
          </p:sp>
          <p:sp>
            <p:nvSpPr>
              <p:cNvPr id="9" name="직사각형 8"/>
              <p:cNvSpPr/>
              <p:nvPr userDrawn="1"/>
            </p:nvSpPr>
            <p:spPr>
              <a:xfrm>
                <a:off x="4572000" y="2767383"/>
                <a:ext cx="648072" cy="144016"/>
              </a:xfrm>
              <a:prstGeom prst="rect">
                <a:avLst/>
              </a:prstGeom>
              <a:solidFill>
                <a:srgbClr val="00658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 dirty="0"/>
              </a:p>
            </p:txBody>
          </p:sp>
          <p:sp>
            <p:nvSpPr>
              <p:cNvPr id="10" name="직사각형 9"/>
              <p:cNvSpPr/>
              <p:nvPr userDrawn="1"/>
            </p:nvSpPr>
            <p:spPr>
              <a:xfrm>
                <a:off x="5220072" y="2767383"/>
                <a:ext cx="648072" cy="144016"/>
              </a:xfrm>
              <a:prstGeom prst="rect">
                <a:avLst/>
              </a:prstGeom>
              <a:solidFill>
                <a:srgbClr val="E8E4D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350" dirty="0"/>
              </a:p>
            </p:txBody>
          </p:sp>
        </p:grpSp>
        <p:sp>
          <p:nvSpPr>
            <p:cNvPr id="6" name="직사각형 5"/>
            <p:cNvSpPr/>
            <p:nvPr userDrawn="1"/>
          </p:nvSpPr>
          <p:spPr>
            <a:xfrm>
              <a:off x="5867400" y="2114550"/>
              <a:ext cx="648072" cy="144016"/>
            </a:xfrm>
            <a:prstGeom prst="rect">
              <a:avLst/>
            </a:prstGeom>
            <a:solidFill>
              <a:srgbClr val="B3A1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0" dirty="0"/>
            </a:p>
          </p:txBody>
        </p:sp>
      </p:grpSp>
    </p:spTree>
    <p:extLst>
      <p:ext uri="{BB962C8B-B14F-4D97-AF65-F5344CB8AC3E}">
        <p14:creationId xmlns:p14="http://schemas.microsoft.com/office/powerpoint/2010/main" val="4126239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205979"/>
            <a:ext cx="61722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1200151"/>
            <a:ext cx="61722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4767263"/>
            <a:ext cx="1600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DD84E-25D4-4983-8AA1-2863C96F08D9}" type="slidenum">
              <a:rPr lang="ko-KR" altLang="en-US" smtClean="0"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2" r:id="rId3"/>
    <p:sldLayoutId id="2147483673" r:id="rId4"/>
    <p:sldLayoutId id="2147483674" r:id="rId5"/>
    <p:sldLayoutId id="2147483675" r:id="rId6"/>
    <p:sldLayoutId id="2147483676" r:id="rId7"/>
  </p:sldLayoutIdLst>
  <p:txStyles>
    <p:titleStyle>
      <a:lvl1pPr algn="ctr" defTabSz="685800" rtl="0" eaLnBrk="1" latinLnBrk="1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1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2743200"/>
            <a:ext cx="4800600" cy="557213"/>
          </a:xfrm>
        </p:spPr>
        <p:txBody>
          <a:bodyPr>
            <a:normAutofit/>
          </a:bodyPr>
          <a:lstStyle/>
          <a:p>
            <a:r>
              <a:rPr lang="en-US" altLang="ko-KR" dirty="0">
                <a:ln>
                  <a:solidFill>
                    <a:schemeClr val="bg1">
                      <a:lumMod val="65000"/>
                      <a:alpha val="15000"/>
                    </a:schemeClr>
                  </a:solidFill>
                </a:ln>
                <a:solidFill>
                  <a:schemeClr val="bg1">
                    <a:lumMod val="65000"/>
                  </a:schemeClr>
                </a:solidFill>
              </a:rPr>
              <a:t>2021.05.17</a:t>
            </a:r>
            <a:endParaRPr lang="ko-KR" altLang="en-US" sz="788" dirty="0">
              <a:ln>
                <a:solidFill>
                  <a:schemeClr val="bg1">
                    <a:lumMod val="65000"/>
                    <a:alpha val="15000"/>
                  </a:schemeClr>
                </a:solidFill>
              </a:ln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311728" y="1771650"/>
            <a:ext cx="6234545" cy="702078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en-US" altLang="ko-KR" sz="1725" dirty="0">
                <a:ln>
                  <a:solidFill>
                    <a:schemeClr val="tx1">
                      <a:lumMod val="65000"/>
                      <a:lumOff val="35000"/>
                      <a:alpha val="50000"/>
                    </a:schemeClr>
                  </a:solidFill>
                </a:ln>
              </a:rPr>
              <a:t>GPR Data Processing &amp; Classification</a:t>
            </a:r>
            <a:endParaRPr lang="ko-KR" altLang="en-US" sz="1725" dirty="0">
              <a:ln>
                <a:solidFill>
                  <a:schemeClr val="tx1">
                    <a:lumMod val="65000"/>
                    <a:lumOff val="35000"/>
                    <a:alpha val="50000"/>
                  </a:schemeClr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4150915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78A3C60C-3E5C-42E1-A26D-9B9EC384C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Classification: Original Images</a:t>
            </a:r>
            <a:endParaRPr lang="ko-KR" altLang="en-US" dirty="0"/>
          </a:p>
        </p:txBody>
      </p:sp>
      <p:sp>
        <p:nvSpPr>
          <p:cNvPr id="5" name="내용 개체 틀 4">
            <a:extLst>
              <a:ext uri="{FF2B5EF4-FFF2-40B4-BE49-F238E27FC236}">
                <a16:creationId xmlns:a16="http://schemas.microsoft.com/office/drawing/2014/main" id="{34DBA954-D7A3-4769-8418-46DF6DCC8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Result</a:t>
            </a:r>
            <a:endParaRPr lang="ko-KR" altLang="en-US" dirty="0"/>
          </a:p>
        </p:txBody>
      </p:sp>
      <p:graphicFrame>
        <p:nvGraphicFramePr>
          <p:cNvPr id="8" name="표 8">
            <a:extLst>
              <a:ext uri="{FF2B5EF4-FFF2-40B4-BE49-F238E27FC236}">
                <a16:creationId xmlns:a16="http://schemas.microsoft.com/office/drawing/2014/main" id="{B06A0EC2-4B7A-4CE9-8811-9955F64CB0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5235865"/>
              </p:ext>
            </p:extLst>
          </p:nvPr>
        </p:nvGraphicFramePr>
        <p:xfrm>
          <a:off x="438148" y="1199914"/>
          <a:ext cx="5981702" cy="341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2">
                  <a:extLst>
                    <a:ext uri="{9D8B030D-6E8A-4147-A177-3AD203B41FA5}">
                      <a16:colId xmlns:a16="http://schemas.microsoft.com/office/drawing/2014/main" val="1997123669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4232867476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720867318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1467099986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2932889950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4243041005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3836368728"/>
                    </a:ext>
                  </a:extLst>
                </a:gridCol>
              </a:tblGrid>
              <a:tr h="195960">
                <a:tc rowSpan="2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Model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Train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Test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5549590"/>
                  </a:ext>
                </a:extLst>
              </a:tr>
              <a:tr h="195960">
                <a:tc v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True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False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Avg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True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False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Avg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747882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VGG16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5133050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VGG19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5905648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ResNet50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98.69%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86.45%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92.57%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98.49%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99.24%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092115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ResNet101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97.89%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98.95%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99.85%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99.92%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8874099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ResNet152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0.90%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50.45%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45.83%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72.92%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2829699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InceptionV3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99.02%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99.70%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99.36%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99.09%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99.55%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666344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InceptionResNetV2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90.85%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99.70%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95.27%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67.22%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83.61%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9615640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MobileNet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10.13%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55.07%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0.45%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50.23%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1316291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MobileNetV2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3.92%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51.96%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4.83%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52.42%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8540129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DenseNet121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97.39%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99.40%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98.39%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79.91%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89.95%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3413812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DenseNet169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43.07%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71.54%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4037815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DenseNet201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20.83%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60.42%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922437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491D9C9-59C2-48FF-AD49-ECECD2939F02}"/>
              </a:ext>
            </a:extLst>
          </p:cNvPr>
          <p:cNvSpPr txBox="1"/>
          <p:nvPr/>
        </p:nvSpPr>
        <p:spPr>
          <a:xfrm>
            <a:off x="4576749" y="838449"/>
            <a:ext cx="19383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True Acc: Normal </a:t>
            </a:r>
            <a:r>
              <a:rPr lang="ko-KR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데이터에 대한 정확도</a:t>
            </a:r>
            <a:endParaRPr lang="en-US" altLang="ko-KR" sz="8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  <a:p>
            <a:r>
              <a:rPr lang="en-US" altLang="ko-KR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False Acc: Outlier</a:t>
            </a:r>
            <a:r>
              <a:rPr lang="ko-KR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 데이터에 대한 정확도</a:t>
            </a:r>
          </a:p>
        </p:txBody>
      </p:sp>
    </p:spTree>
    <p:extLst>
      <p:ext uri="{BB962C8B-B14F-4D97-AF65-F5344CB8AC3E}">
        <p14:creationId xmlns:p14="http://schemas.microsoft.com/office/powerpoint/2010/main" val="1231417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78A3C60C-3E5C-42E1-A26D-9B9EC384C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Classification: Sobel (k=1)</a:t>
            </a:r>
            <a:endParaRPr lang="ko-KR" altLang="en-US" dirty="0"/>
          </a:p>
        </p:txBody>
      </p:sp>
      <p:sp>
        <p:nvSpPr>
          <p:cNvPr id="5" name="내용 개체 틀 4">
            <a:extLst>
              <a:ext uri="{FF2B5EF4-FFF2-40B4-BE49-F238E27FC236}">
                <a16:creationId xmlns:a16="http://schemas.microsoft.com/office/drawing/2014/main" id="{34DBA954-D7A3-4769-8418-46DF6DCC8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Result</a:t>
            </a:r>
            <a:endParaRPr lang="ko-KR" altLang="en-US" dirty="0"/>
          </a:p>
        </p:txBody>
      </p:sp>
      <p:graphicFrame>
        <p:nvGraphicFramePr>
          <p:cNvPr id="8" name="표 8">
            <a:extLst>
              <a:ext uri="{FF2B5EF4-FFF2-40B4-BE49-F238E27FC236}">
                <a16:creationId xmlns:a16="http://schemas.microsoft.com/office/drawing/2014/main" id="{B06A0EC2-4B7A-4CE9-8811-9955F64CB0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9309847"/>
              </p:ext>
            </p:extLst>
          </p:nvPr>
        </p:nvGraphicFramePr>
        <p:xfrm>
          <a:off x="438148" y="1199914"/>
          <a:ext cx="5981702" cy="341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2">
                  <a:extLst>
                    <a:ext uri="{9D8B030D-6E8A-4147-A177-3AD203B41FA5}">
                      <a16:colId xmlns:a16="http://schemas.microsoft.com/office/drawing/2014/main" val="1997123669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4232867476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720867318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1467099986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2932889950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4243041005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3836368728"/>
                    </a:ext>
                  </a:extLst>
                </a:gridCol>
              </a:tblGrid>
              <a:tr h="195960">
                <a:tc rowSpan="2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Model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Train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Test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5549590"/>
                  </a:ext>
                </a:extLst>
              </a:tr>
              <a:tr h="195960">
                <a:tc v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True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False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Avg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True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False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Avg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747882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VGG16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5133050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VGG19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5905648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ResNet50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092115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ResNet101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8874099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ResNet152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2829699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InceptionV3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80.72%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97.29%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89.00%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83.84%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97.92%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90.88%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666344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InceptionResNetV2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99.67%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99.40%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99.54%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97.92%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98.96%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9615640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MobileNet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62.70%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81.35%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37.50%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68.75%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1316291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MobileNetV2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0.65%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50.33%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8540129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DenseNet121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75.30%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87.65%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3413812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DenseNet169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74.84%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99.70%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87.27%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72.05%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86.03%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4037815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DenseNet201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95.75%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97.89%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96.82%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922437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491D9C9-59C2-48FF-AD49-ECECD2939F02}"/>
              </a:ext>
            </a:extLst>
          </p:cNvPr>
          <p:cNvSpPr txBox="1"/>
          <p:nvPr/>
        </p:nvSpPr>
        <p:spPr>
          <a:xfrm>
            <a:off x="4576749" y="838449"/>
            <a:ext cx="19383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True Acc: Normal </a:t>
            </a:r>
            <a:r>
              <a:rPr lang="ko-KR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데이터에 대한 정확도</a:t>
            </a:r>
            <a:endParaRPr lang="en-US" altLang="ko-KR" sz="8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  <a:p>
            <a:r>
              <a:rPr lang="en-US" altLang="ko-KR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False Acc: Outlier</a:t>
            </a:r>
            <a:r>
              <a:rPr lang="ko-KR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 데이터에 대한 정확도</a:t>
            </a:r>
          </a:p>
        </p:txBody>
      </p:sp>
    </p:spTree>
    <p:extLst>
      <p:ext uri="{BB962C8B-B14F-4D97-AF65-F5344CB8AC3E}">
        <p14:creationId xmlns:p14="http://schemas.microsoft.com/office/powerpoint/2010/main" val="23629041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78A3C60C-3E5C-42E1-A26D-9B9EC384C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Classification: Sobel (k=3)</a:t>
            </a:r>
            <a:endParaRPr lang="ko-KR" altLang="en-US" dirty="0"/>
          </a:p>
        </p:txBody>
      </p:sp>
      <p:sp>
        <p:nvSpPr>
          <p:cNvPr id="5" name="내용 개체 틀 4">
            <a:extLst>
              <a:ext uri="{FF2B5EF4-FFF2-40B4-BE49-F238E27FC236}">
                <a16:creationId xmlns:a16="http://schemas.microsoft.com/office/drawing/2014/main" id="{34DBA954-D7A3-4769-8418-46DF6DCC8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Result</a:t>
            </a:r>
            <a:endParaRPr lang="ko-KR" altLang="en-US" dirty="0"/>
          </a:p>
        </p:txBody>
      </p:sp>
      <p:graphicFrame>
        <p:nvGraphicFramePr>
          <p:cNvPr id="8" name="표 8">
            <a:extLst>
              <a:ext uri="{FF2B5EF4-FFF2-40B4-BE49-F238E27FC236}">
                <a16:creationId xmlns:a16="http://schemas.microsoft.com/office/drawing/2014/main" id="{B06A0EC2-4B7A-4CE9-8811-9955F64CB0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6016477"/>
              </p:ext>
            </p:extLst>
          </p:nvPr>
        </p:nvGraphicFramePr>
        <p:xfrm>
          <a:off x="438148" y="1199914"/>
          <a:ext cx="5981702" cy="341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2">
                  <a:extLst>
                    <a:ext uri="{9D8B030D-6E8A-4147-A177-3AD203B41FA5}">
                      <a16:colId xmlns:a16="http://schemas.microsoft.com/office/drawing/2014/main" val="1997123669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4232867476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720867318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1467099986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2932889950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4243041005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3836368728"/>
                    </a:ext>
                  </a:extLst>
                </a:gridCol>
              </a:tblGrid>
              <a:tr h="195960">
                <a:tc rowSpan="2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Model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Train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Test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5549590"/>
                  </a:ext>
                </a:extLst>
              </a:tr>
              <a:tr h="195960">
                <a:tc v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True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False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Avg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True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False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Avg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747882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VGG16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4.82%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52.41%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35.42%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67.71%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5133050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VGG19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5905648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ResNet50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99.35%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7.23%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53.29%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99.85%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14.58%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57.22%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092115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ResNet101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8874099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ResNet152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2829699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InceptionV3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98.80%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99.40%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666344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InceptionResNetV2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95.78%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97.89%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9615640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MobileNet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316291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MobileNetV2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22.88%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96.08%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59.48%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67.98%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91.67%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79.82%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8540129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DenseNet121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20.92%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60.46%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1.96%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50.98%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3413812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DenseNet169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97.71%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98.49%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98.10%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92.90%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96.45%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4037815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DenseNet201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91.50%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96.99%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94.25%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83.69%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91.84%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922437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491D9C9-59C2-48FF-AD49-ECECD2939F02}"/>
              </a:ext>
            </a:extLst>
          </p:cNvPr>
          <p:cNvSpPr txBox="1"/>
          <p:nvPr/>
        </p:nvSpPr>
        <p:spPr>
          <a:xfrm>
            <a:off x="4576749" y="838449"/>
            <a:ext cx="19383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True Acc: Normal </a:t>
            </a:r>
            <a:r>
              <a:rPr lang="ko-KR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데이터에 대한 정확도</a:t>
            </a:r>
            <a:endParaRPr lang="en-US" altLang="ko-KR" sz="8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  <a:p>
            <a:r>
              <a:rPr lang="en-US" altLang="ko-KR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False Acc: Outlier</a:t>
            </a:r>
            <a:r>
              <a:rPr lang="ko-KR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 데이터에 대한 정확도</a:t>
            </a:r>
          </a:p>
        </p:txBody>
      </p:sp>
    </p:spTree>
    <p:extLst>
      <p:ext uri="{BB962C8B-B14F-4D97-AF65-F5344CB8AC3E}">
        <p14:creationId xmlns:p14="http://schemas.microsoft.com/office/powerpoint/2010/main" val="867317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78A3C60C-3E5C-42E1-A26D-9B9EC384C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Classification: Sobel (k=5)</a:t>
            </a:r>
            <a:endParaRPr lang="ko-KR" altLang="en-US" dirty="0"/>
          </a:p>
        </p:txBody>
      </p:sp>
      <p:sp>
        <p:nvSpPr>
          <p:cNvPr id="5" name="내용 개체 틀 4">
            <a:extLst>
              <a:ext uri="{FF2B5EF4-FFF2-40B4-BE49-F238E27FC236}">
                <a16:creationId xmlns:a16="http://schemas.microsoft.com/office/drawing/2014/main" id="{34DBA954-D7A3-4769-8418-46DF6DCC8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Result</a:t>
            </a:r>
            <a:endParaRPr lang="ko-KR" altLang="en-US" dirty="0"/>
          </a:p>
        </p:txBody>
      </p:sp>
      <p:graphicFrame>
        <p:nvGraphicFramePr>
          <p:cNvPr id="8" name="표 8">
            <a:extLst>
              <a:ext uri="{FF2B5EF4-FFF2-40B4-BE49-F238E27FC236}">
                <a16:creationId xmlns:a16="http://schemas.microsoft.com/office/drawing/2014/main" id="{B06A0EC2-4B7A-4CE9-8811-9955F64CB0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7160579"/>
              </p:ext>
            </p:extLst>
          </p:nvPr>
        </p:nvGraphicFramePr>
        <p:xfrm>
          <a:off x="438148" y="1199914"/>
          <a:ext cx="5981702" cy="341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2">
                  <a:extLst>
                    <a:ext uri="{9D8B030D-6E8A-4147-A177-3AD203B41FA5}">
                      <a16:colId xmlns:a16="http://schemas.microsoft.com/office/drawing/2014/main" val="1997123669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4232867476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720867318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1467099986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2932889950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4243041005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3836368728"/>
                    </a:ext>
                  </a:extLst>
                </a:gridCol>
              </a:tblGrid>
              <a:tr h="195960">
                <a:tc rowSpan="2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Model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Train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Test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5549590"/>
                  </a:ext>
                </a:extLst>
              </a:tr>
              <a:tr h="195960">
                <a:tc v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True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False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Avg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True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False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Avg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747882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VGG16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27.78%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63.89%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15.41%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57.70%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5133050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VGG19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96.73%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99.09%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97.91%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96.68%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98.34%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5905648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ResNet50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68.07%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84.04%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79.17%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89.58%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092115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ResNet101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88.24%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94.12%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96.37%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98.19%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8874099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ResNet152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93.37%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96.69%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77.08%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88.54%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2829699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InceptionV3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91.50%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98.80%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95.15%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97.43%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98.72%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666344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InceptionResNetV2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99.35%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98.49%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98.92%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9615640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MobileNet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95.75%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99.40%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97.57%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99.24%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99.62%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316291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MobileNetV2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74.18%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87.09%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76.74%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88.37%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8540129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DenseNet121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99.67%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96.99%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98.33%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97.92%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98.96%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3413812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DenseNet169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57.19%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99.70%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78.44%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45.92%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72.96%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4037815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DenseNet201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86.93%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93.46%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84.74%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92.37%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922437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491D9C9-59C2-48FF-AD49-ECECD2939F02}"/>
              </a:ext>
            </a:extLst>
          </p:cNvPr>
          <p:cNvSpPr txBox="1"/>
          <p:nvPr/>
        </p:nvSpPr>
        <p:spPr>
          <a:xfrm>
            <a:off x="4576749" y="838449"/>
            <a:ext cx="19383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True Acc: Normal </a:t>
            </a:r>
            <a:r>
              <a:rPr lang="ko-KR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데이터에 대한 정확도</a:t>
            </a:r>
            <a:endParaRPr lang="en-US" altLang="ko-KR" sz="8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  <a:p>
            <a:r>
              <a:rPr lang="en-US" altLang="ko-KR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False Acc: Outlier</a:t>
            </a:r>
            <a:r>
              <a:rPr lang="ko-KR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 데이터에 대한 정확도</a:t>
            </a:r>
          </a:p>
        </p:txBody>
      </p:sp>
    </p:spTree>
    <p:extLst>
      <p:ext uri="{BB962C8B-B14F-4D97-AF65-F5344CB8AC3E}">
        <p14:creationId xmlns:p14="http://schemas.microsoft.com/office/powerpoint/2010/main" val="36983432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78A3C60C-3E5C-42E1-A26D-9B9EC384C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Classification: Sobel (k=7)</a:t>
            </a:r>
            <a:endParaRPr lang="ko-KR" altLang="en-US" dirty="0"/>
          </a:p>
        </p:txBody>
      </p:sp>
      <p:sp>
        <p:nvSpPr>
          <p:cNvPr id="5" name="내용 개체 틀 4">
            <a:extLst>
              <a:ext uri="{FF2B5EF4-FFF2-40B4-BE49-F238E27FC236}">
                <a16:creationId xmlns:a16="http://schemas.microsoft.com/office/drawing/2014/main" id="{34DBA954-D7A3-4769-8418-46DF6DCC8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Result</a:t>
            </a:r>
            <a:endParaRPr lang="ko-KR" altLang="en-US" dirty="0"/>
          </a:p>
        </p:txBody>
      </p:sp>
      <p:graphicFrame>
        <p:nvGraphicFramePr>
          <p:cNvPr id="8" name="표 8">
            <a:extLst>
              <a:ext uri="{FF2B5EF4-FFF2-40B4-BE49-F238E27FC236}">
                <a16:creationId xmlns:a16="http://schemas.microsoft.com/office/drawing/2014/main" id="{B06A0EC2-4B7A-4CE9-8811-9955F64CB0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5432973"/>
              </p:ext>
            </p:extLst>
          </p:nvPr>
        </p:nvGraphicFramePr>
        <p:xfrm>
          <a:off x="438148" y="1199914"/>
          <a:ext cx="5981702" cy="341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2">
                  <a:extLst>
                    <a:ext uri="{9D8B030D-6E8A-4147-A177-3AD203B41FA5}">
                      <a16:colId xmlns:a16="http://schemas.microsoft.com/office/drawing/2014/main" val="1997123669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4232867476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720867318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1467099986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2932889950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4243041005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3836368728"/>
                    </a:ext>
                  </a:extLst>
                </a:gridCol>
              </a:tblGrid>
              <a:tr h="195960">
                <a:tc rowSpan="2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Model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Train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Test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5549590"/>
                  </a:ext>
                </a:extLst>
              </a:tr>
              <a:tr h="195960">
                <a:tc v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True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False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Avg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True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False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Avg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747882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VGG16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5133050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VGG19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5905648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ResNet50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74.18%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99.70%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86.94%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99.24%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91.67%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95.46%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092115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ResNet101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74.18%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98.49%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86.34%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91.54%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97.92%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94.73%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8874099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ResNet152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41.83%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96.39%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69.11%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87.31%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75.00%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81.16%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2829699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InceptionV3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50.33%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68.37%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59.35%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8.46%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70.83%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39.65%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666344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InceptionResNetV2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94.77%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98.49%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96.63%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98.94%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81.25%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90.10%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9615640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MobileNet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99.35%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97.59%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98.47%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99.55%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77.08%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88.32%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1316291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MobileNetV2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38.24%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69.12%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38.97%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69.49%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8540129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DenseNet121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87.91%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87.05%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87.48%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64.58%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82.29%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3413812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DenseNet169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51.63%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99.70%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75.67%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75.68%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87.84%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4037815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DenseNet201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9.80%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54.90%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39.12%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69.56%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922437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491D9C9-59C2-48FF-AD49-ECECD2939F02}"/>
              </a:ext>
            </a:extLst>
          </p:cNvPr>
          <p:cNvSpPr txBox="1"/>
          <p:nvPr/>
        </p:nvSpPr>
        <p:spPr>
          <a:xfrm>
            <a:off x="4576749" y="838449"/>
            <a:ext cx="19383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True Acc: Normal </a:t>
            </a:r>
            <a:r>
              <a:rPr lang="ko-KR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데이터에 대한 정확도</a:t>
            </a:r>
            <a:endParaRPr lang="en-US" altLang="ko-KR" sz="8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  <a:p>
            <a:r>
              <a:rPr lang="en-US" altLang="ko-KR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False Acc: Outlier</a:t>
            </a:r>
            <a:r>
              <a:rPr lang="ko-KR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 데이터에 대한 정확도</a:t>
            </a:r>
          </a:p>
        </p:txBody>
      </p:sp>
    </p:spTree>
    <p:extLst>
      <p:ext uri="{BB962C8B-B14F-4D97-AF65-F5344CB8AC3E}">
        <p14:creationId xmlns:p14="http://schemas.microsoft.com/office/powerpoint/2010/main" val="3171349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78A3C60C-3E5C-42E1-A26D-9B9EC384C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Classification: </a:t>
            </a:r>
            <a:r>
              <a:rPr lang="en-US" altLang="ko-KR" dirty="0" err="1"/>
              <a:t>Laplician</a:t>
            </a:r>
            <a:endParaRPr lang="ko-KR" altLang="en-US" dirty="0"/>
          </a:p>
        </p:txBody>
      </p:sp>
      <p:sp>
        <p:nvSpPr>
          <p:cNvPr id="5" name="내용 개체 틀 4">
            <a:extLst>
              <a:ext uri="{FF2B5EF4-FFF2-40B4-BE49-F238E27FC236}">
                <a16:creationId xmlns:a16="http://schemas.microsoft.com/office/drawing/2014/main" id="{34DBA954-D7A3-4769-8418-46DF6DCC8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Result</a:t>
            </a:r>
            <a:endParaRPr lang="ko-KR" altLang="en-US" dirty="0"/>
          </a:p>
        </p:txBody>
      </p:sp>
      <p:graphicFrame>
        <p:nvGraphicFramePr>
          <p:cNvPr id="8" name="표 8">
            <a:extLst>
              <a:ext uri="{FF2B5EF4-FFF2-40B4-BE49-F238E27FC236}">
                <a16:creationId xmlns:a16="http://schemas.microsoft.com/office/drawing/2014/main" id="{B06A0EC2-4B7A-4CE9-8811-9955F64CB0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0629287"/>
              </p:ext>
            </p:extLst>
          </p:nvPr>
        </p:nvGraphicFramePr>
        <p:xfrm>
          <a:off x="438149" y="1200150"/>
          <a:ext cx="5981702" cy="341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2">
                  <a:extLst>
                    <a:ext uri="{9D8B030D-6E8A-4147-A177-3AD203B41FA5}">
                      <a16:colId xmlns:a16="http://schemas.microsoft.com/office/drawing/2014/main" val="1997123669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4232867476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720867318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1467099986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2932889950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4243041005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3836368728"/>
                    </a:ext>
                  </a:extLst>
                </a:gridCol>
              </a:tblGrid>
              <a:tr h="195960">
                <a:tc rowSpan="2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Model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Train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Test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5549590"/>
                  </a:ext>
                </a:extLst>
              </a:tr>
              <a:tr h="195960">
                <a:tc v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True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False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Avg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True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False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Avg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747882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VGG16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5133050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VGG19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5905648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ResNet50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99.67%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72.59%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86.13%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99.24%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95.83%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97.54%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092115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ResNet101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8874099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ResNet152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51.20%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75.60%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95.83%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97.92%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2829699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InceptionV3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97.06%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98.53%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99.70%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99.85%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666344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InceptionResNetV2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92.48%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94.58%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93.53%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99.55%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97.92%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98.73%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9615640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MobileNet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99.70%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99.85%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1316291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MobileNetV2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83.73%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91.87%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95.83%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97.92%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28540129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DenseNet121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87.65%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93.83%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3413812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DenseNet169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62.42%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81.21%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46.07%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73.04%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4037815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DenseNet201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96.73%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97.89%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97.31%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83.99%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91.99%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922437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491D9C9-59C2-48FF-AD49-ECECD2939F02}"/>
              </a:ext>
            </a:extLst>
          </p:cNvPr>
          <p:cNvSpPr txBox="1"/>
          <p:nvPr/>
        </p:nvSpPr>
        <p:spPr>
          <a:xfrm>
            <a:off x="4576749" y="838449"/>
            <a:ext cx="19383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True Acc: Normal </a:t>
            </a:r>
            <a:r>
              <a:rPr lang="ko-KR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데이터에 대한 정확도</a:t>
            </a:r>
            <a:endParaRPr lang="en-US" altLang="ko-KR" sz="8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  <a:p>
            <a:r>
              <a:rPr lang="en-US" altLang="ko-KR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False Acc: Outlier</a:t>
            </a:r>
            <a:r>
              <a:rPr lang="ko-KR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 데이터에 대한 정확도</a:t>
            </a:r>
          </a:p>
        </p:txBody>
      </p:sp>
    </p:spTree>
    <p:extLst>
      <p:ext uri="{BB962C8B-B14F-4D97-AF65-F5344CB8AC3E}">
        <p14:creationId xmlns:p14="http://schemas.microsoft.com/office/powerpoint/2010/main" val="28349096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78A3C60C-3E5C-42E1-A26D-9B9EC384C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Classification: Canny</a:t>
            </a:r>
            <a:endParaRPr lang="ko-KR" altLang="en-US" dirty="0"/>
          </a:p>
        </p:txBody>
      </p:sp>
      <p:sp>
        <p:nvSpPr>
          <p:cNvPr id="5" name="내용 개체 틀 4">
            <a:extLst>
              <a:ext uri="{FF2B5EF4-FFF2-40B4-BE49-F238E27FC236}">
                <a16:creationId xmlns:a16="http://schemas.microsoft.com/office/drawing/2014/main" id="{34DBA954-D7A3-4769-8418-46DF6DCC8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Result</a:t>
            </a:r>
            <a:endParaRPr lang="ko-KR" altLang="en-US" dirty="0"/>
          </a:p>
        </p:txBody>
      </p:sp>
      <p:graphicFrame>
        <p:nvGraphicFramePr>
          <p:cNvPr id="8" name="표 8">
            <a:extLst>
              <a:ext uri="{FF2B5EF4-FFF2-40B4-BE49-F238E27FC236}">
                <a16:creationId xmlns:a16="http://schemas.microsoft.com/office/drawing/2014/main" id="{B06A0EC2-4B7A-4CE9-8811-9955F64CB0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2963445"/>
              </p:ext>
            </p:extLst>
          </p:nvPr>
        </p:nvGraphicFramePr>
        <p:xfrm>
          <a:off x="438148" y="1199914"/>
          <a:ext cx="5981702" cy="3413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2">
                  <a:extLst>
                    <a:ext uri="{9D8B030D-6E8A-4147-A177-3AD203B41FA5}">
                      <a16:colId xmlns:a16="http://schemas.microsoft.com/office/drawing/2014/main" val="1997123669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4232867476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720867318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1467099986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2932889950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4243041005"/>
                    </a:ext>
                  </a:extLst>
                </a:gridCol>
                <a:gridCol w="777875">
                  <a:extLst>
                    <a:ext uri="{9D8B030D-6E8A-4147-A177-3AD203B41FA5}">
                      <a16:colId xmlns:a16="http://schemas.microsoft.com/office/drawing/2014/main" val="3836368728"/>
                    </a:ext>
                  </a:extLst>
                </a:gridCol>
              </a:tblGrid>
              <a:tr h="195960">
                <a:tc rowSpan="2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Model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Train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Test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5549590"/>
                  </a:ext>
                </a:extLst>
              </a:tr>
              <a:tr h="195960">
                <a:tc v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True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False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Avg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True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False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Avg Acc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747882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VGG16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5133050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VGG19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0.30%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50.15%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5905648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ResNet50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26.80%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38.55%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32.68%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59.52%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39.58%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49.55%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092115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ResNet101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1.81%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50.90%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8874099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ResNet152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15.36%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57.68%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29.76%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64.88%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2829699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InceptionV3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99.67%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67.17%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83.42%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37.50%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68.75%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666344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InceptionResNetV2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64.76%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82.38%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6.25%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53.13%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9615640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MobileNet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99.67%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96.69%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98.18%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99.85%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83.33%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91.59%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1316291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MobileNetV2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92.48%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96.24%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98.49%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99.24%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8540129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DenseNet121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82.83%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91.42%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4.17%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52.08%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3413812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DenseNet169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30.39%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65.20%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0.30%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50.15%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4037815"/>
                  </a:ext>
                </a:extLst>
              </a:tr>
              <a:tr h="19596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DenseNet201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73.20%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86.60%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79.61%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89.80%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922437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A491D9C9-59C2-48FF-AD49-ECECD2939F02}"/>
              </a:ext>
            </a:extLst>
          </p:cNvPr>
          <p:cNvSpPr txBox="1"/>
          <p:nvPr/>
        </p:nvSpPr>
        <p:spPr>
          <a:xfrm>
            <a:off x="4576749" y="838449"/>
            <a:ext cx="19383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True Acc: Normal </a:t>
            </a:r>
            <a:r>
              <a:rPr lang="ko-KR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데이터에 대한 정확도</a:t>
            </a:r>
            <a:endParaRPr lang="en-US" altLang="ko-KR" sz="8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  <a:p>
            <a:r>
              <a:rPr lang="en-US" altLang="ko-KR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False Acc: Outlier</a:t>
            </a:r>
            <a:r>
              <a:rPr lang="ko-KR" alt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 데이터에 대한 정확도</a:t>
            </a:r>
          </a:p>
        </p:txBody>
      </p:sp>
    </p:spTree>
    <p:extLst>
      <p:ext uri="{BB962C8B-B14F-4D97-AF65-F5344CB8AC3E}">
        <p14:creationId xmlns:p14="http://schemas.microsoft.com/office/powerpoint/2010/main" val="31496197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8014459-8816-4CD5-A9D9-81B78138B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Classification: Summary</a:t>
            </a:r>
            <a:endParaRPr lang="ko-KR" altLang="en-US" dirty="0"/>
          </a:p>
        </p:txBody>
      </p:sp>
      <p:sp>
        <p:nvSpPr>
          <p:cNvPr id="7" name="내용 개체 틀 6">
            <a:extLst>
              <a:ext uri="{FF2B5EF4-FFF2-40B4-BE49-F238E27FC236}">
                <a16:creationId xmlns:a16="http://schemas.microsoft.com/office/drawing/2014/main" id="{F53E38A9-785B-4ED5-9CB5-2B1A91A90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각 필터 별 최고 성능은 다음과 같음</a:t>
            </a:r>
          </a:p>
        </p:txBody>
      </p:sp>
      <p:graphicFrame>
        <p:nvGraphicFramePr>
          <p:cNvPr id="8" name="표 4">
            <a:extLst>
              <a:ext uri="{FF2B5EF4-FFF2-40B4-BE49-F238E27FC236}">
                <a16:creationId xmlns:a16="http://schemas.microsoft.com/office/drawing/2014/main" id="{B7EAD52C-D0C5-43CD-A49B-DFDF303BD45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0140500"/>
              </p:ext>
            </p:extLst>
          </p:nvPr>
        </p:nvGraphicFramePr>
        <p:xfrm>
          <a:off x="228600" y="773430"/>
          <a:ext cx="617220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3050">
                  <a:extLst>
                    <a:ext uri="{9D8B030D-6E8A-4147-A177-3AD203B41FA5}">
                      <a16:colId xmlns:a16="http://schemas.microsoft.com/office/drawing/2014/main" val="3381594303"/>
                    </a:ext>
                  </a:extLst>
                </a:gridCol>
                <a:gridCol w="1543050">
                  <a:extLst>
                    <a:ext uri="{9D8B030D-6E8A-4147-A177-3AD203B41FA5}">
                      <a16:colId xmlns:a16="http://schemas.microsoft.com/office/drawing/2014/main" val="906847386"/>
                    </a:ext>
                  </a:extLst>
                </a:gridCol>
                <a:gridCol w="1543050">
                  <a:extLst>
                    <a:ext uri="{9D8B030D-6E8A-4147-A177-3AD203B41FA5}">
                      <a16:colId xmlns:a16="http://schemas.microsoft.com/office/drawing/2014/main" val="314687514"/>
                    </a:ext>
                  </a:extLst>
                </a:gridCol>
                <a:gridCol w="1543050">
                  <a:extLst>
                    <a:ext uri="{9D8B030D-6E8A-4147-A177-3AD203B41FA5}">
                      <a16:colId xmlns:a16="http://schemas.microsoft.com/office/drawing/2014/main" val="1959930427"/>
                    </a:ext>
                  </a:extLst>
                </a:gridCol>
              </a:tblGrid>
              <a:tr h="227615">
                <a:tc rowSpan="2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9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Filter</a:t>
                      </a:r>
                      <a:endParaRPr lang="ko-KR" altLang="en-US" sz="9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9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Model</a:t>
                      </a:r>
                      <a:endParaRPr lang="ko-KR" altLang="en-US" sz="9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9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Avg. Acc</a:t>
                      </a:r>
                      <a:endParaRPr lang="ko-KR" altLang="en-US" sz="9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6360496"/>
                  </a:ext>
                </a:extLst>
              </a:tr>
              <a:tr h="227615">
                <a:tc v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9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Train</a:t>
                      </a:r>
                      <a:endParaRPr lang="ko-KR" altLang="en-US" sz="9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9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Test</a:t>
                      </a:r>
                      <a:endParaRPr lang="ko-KR" altLang="en-US" sz="9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418661"/>
                  </a:ext>
                </a:extLst>
              </a:tr>
              <a:tr h="165538">
                <a:tc rowSpan="2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None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ResNet101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98.95%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99.92%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1503809"/>
                  </a:ext>
                </a:extLst>
              </a:tr>
              <a:tr h="1655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InceptionV3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99.36%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99.55%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1325956"/>
                  </a:ext>
                </a:extLst>
              </a:tr>
              <a:tr h="165538">
                <a:tc rowSpan="2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Sobel (k=1)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InceptionResNetV2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99.54%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98.96%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95862"/>
                  </a:ext>
                </a:extLst>
              </a:tr>
              <a:tr h="1655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DenseNet201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96.82%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9331706"/>
                  </a:ext>
                </a:extLst>
              </a:tr>
              <a:tr h="165538">
                <a:tc rowSpan="4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Sobel (k=3)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InceptionV3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99.40%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5468961"/>
                  </a:ext>
                </a:extLst>
              </a:tr>
              <a:tr h="1655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InceptionResNetV2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97.89%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6471576"/>
                  </a:ext>
                </a:extLst>
              </a:tr>
              <a:tr h="1655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MobileNet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3901587"/>
                  </a:ext>
                </a:extLst>
              </a:tr>
              <a:tr h="1655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DenseNet169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98.10%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96.45%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0641120"/>
                  </a:ext>
                </a:extLst>
              </a:tr>
              <a:tr h="165538">
                <a:tc rowSpan="4"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Sobel (k=5)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InceptionV3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95.15%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98.72%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7825217"/>
                  </a:ext>
                </a:extLst>
              </a:tr>
              <a:tr h="1655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InceptionResNetV2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98.92%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4439829"/>
                  </a:ext>
                </a:extLst>
              </a:tr>
              <a:tr h="1655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MobileNet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97.57%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99.62%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1504299"/>
                  </a:ext>
                </a:extLst>
              </a:tr>
              <a:tr h="1655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DenseNet121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98.33%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98.96%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7967770"/>
                  </a:ext>
                </a:extLst>
              </a:tr>
              <a:tr h="227615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Sobel (k=7)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NULL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NULL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NULL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9439466"/>
                  </a:ext>
                </a:extLst>
              </a:tr>
              <a:tr h="165538">
                <a:tc rowSpan="2"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Laplician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InceptionV3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98.53%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99.85%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5668836"/>
                  </a:ext>
                </a:extLst>
              </a:tr>
              <a:tr h="16553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800" b="1" kern="12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MobileNet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99.85%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100.00%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262144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Canny</a:t>
                      </a:r>
                      <a:endParaRPr lang="ko-KR" altLang="en-US" sz="10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MobileNetV2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96.24%</a:t>
                      </a:r>
                      <a:endParaRPr lang="ko-KR" altLang="en-US" sz="800" b="1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1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8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99.24%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84973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38900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C9A27BA-8E5B-4857-A9FE-3C0A81508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Classification: Summary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E58893D-0465-49AB-92CC-04CC53D9FE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Filter</a:t>
            </a:r>
          </a:p>
          <a:p>
            <a:pPr lvl="1"/>
            <a:r>
              <a:rPr lang="en-US" altLang="ko-KR" dirty="0"/>
              <a:t>Sobel(k=3)</a:t>
            </a:r>
          </a:p>
          <a:p>
            <a:pPr lvl="1"/>
            <a:r>
              <a:rPr lang="en-US" altLang="ko-KR" dirty="0"/>
              <a:t>Sobel(k=5)</a:t>
            </a:r>
          </a:p>
          <a:p>
            <a:endParaRPr lang="en-US" altLang="ko-KR" dirty="0"/>
          </a:p>
          <a:p>
            <a:r>
              <a:rPr lang="en-US" altLang="ko-KR" dirty="0"/>
              <a:t>Model</a:t>
            </a:r>
          </a:p>
          <a:p>
            <a:pPr lvl="1"/>
            <a:r>
              <a:rPr lang="en-US" altLang="ko-KR" sz="105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InceptionV3</a:t>
            </a:r>
          </a:p>
          <a:p>
            <a:pPr lvl="1"/>
            <a:r>
              <a:rPr lang="en-US" altLang="ko-KR" sz="105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InceptionResNetV2</a:t>
            </a:r>
            <a:endParaRPr lang="en-US" altLang="ko-KR" dirty="0"/>
          </a:p>
          <a:p>
            <a:pPr lvl="1"/>
            <a:endParaRPr lang="en-US" altLang="ko-KR" dirty="0"/>
          </a:p>
          <a:p>
            <a:r>
              <a:rPr lang="ko-KR" altLang="en-US" dirty="0"/>
              <a:t>위의 조건으로 </a:t>
            </a:r>
            <a:r>
              <a:rPr lang="en-US" altLang="ko-KR" dirty="0"/>
              <a:t>unlabeled data</a:t>
            </a:r>
            <a:r>
              <a:rPr lang="ko-KR" altLang="en-US" dirty="0"/>
              <a:t>에 대해 검증 필요</a:t>
            </a:r>
          </a:p>
        </p:txBody>
      </p:sp>
    </p:spTree>
    <p:extLst>
      <p:ext uri="{BB962C8B-B14F-4D97-AF65-F5344CB8AC3E}">
        <p14:creationId xmlns:p14="http://schemas.microsoft.com/office/powerpoint/2010/main" val="1167180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91C1101-956C-4D97-BBFA-5DF28965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Contents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FAD263D-03DE-4CEF-84D7-7CFC0BFF53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Filtering Result</a:t>
            </a:r>
          </a:p>
          <a:p>
            <a:r>
              <a:rPr lang="en-US" altLang="ko-KR" dirty="0"/>
              <a:t>Classification: Trained model</a:t>
            </a:r>
          </a:p>
          <a:p>
            <a:pPr lvl="1"/>
            <a:r>
              <a:rPr lang="en-US" altLang="ko-KR" dirty="0"/>
              <a:t>Original Data set</a:t>
            </a:r>
          </a:p>
          <a:p>
            <a:pPr lvl="1"/>
            <a:r>
              <a:rPr lang="en-US" altLang="ko-KR" dirty="0"/>
              <a:t>Sobel Filtered Data set (dx-2 dy-0)</a:t>
            </a:r>
          </a:p>
          <a:p>
            <a:pPr lvl="1"/>
            <a:r>
              <a:rPr lang="en-US" altLang="ko-KR" dirty="0"/>
              <a:t>Laplacian Filtered Data set</a:t>
            </a:r>
          </a:p>
          <a:p>
            <a:pPr lvl="1"/>
            <a:r>
              <a:rPr lang="en-US" altLang="ko-KR" dirty="0"/>
              <a:t>Canny Filtered Data set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508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8DA0907-A087-480F-BFF3-BB6C345F47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Filtering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84E2B9DF-947E-4359-BC64-BFB88C78F3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dirty="0"/>
              <a:t>사용 필터</a:t>
            </a:r>
            <a:endParaRPr lang="en-US" altLang="ko-KR" b="1" dirty="0"/>
          </a:p>
          <a:p>
            <a:pPr lvl="1"/>
            <a:r>
              <a:rPr lang="en-US" altLang="ko-KR" dirty="0"/>
              <a:t>Sobel Filter</a:t>
            </a:r>
            <a:br>
              <a:rPr lang="en-US" altLang="ko-KR" dirty="0"/>
            </a:br>
            <a:r>
              <a:rPr lang="ko-KR" altLang="en-US" dirty="0"/>
              <a:t>인접한</a:t>
            </a:r>
            <a:r>
              <a:rPr lang="en-US" altLang="ko-KR" dirty="0"/>
              <a:t> </a:t>
            </a:r>
            <a:r>
              <a:rPr lang="ko-KR" altLang="en-US" dirty="0"/>
              <a:t>픽셀들의 차이로서 기울기</a:t>
            </a:r>
            <a:r>
              <a:rPr lang="en-US" altLang="ko-KR" dirty="0"/>
              <a:t>(Gradient)</a:t>
            </a:r>
            <a:r>
              <a:rPr lang="ko-KR" altLang="en-US" dirty="0"/>
              <a:t>를 구하여 도출</a:t>
            </a:r>
            <a:endParaRPr lang="en-US" altLang="ko-KR" dirty="0"/>
          </a:p>
          <a:p>
            <a:pPr lvl="1"/>
            <a:r>
              <a:rPr lang="en-US" altLang="ko-KR" dirty="0"/>
              <a:t>Laplacian Filter</a:t>
            </a:r>
            <a:br>
              <a:rPr lang="en-US" altLang="ko-KR" dirty="0"/>
            </a:br>
            <a:r>
              <a:rPr lang="en-US" altLang="ko-KR" dirty="0"/>
              <a:t>2</a:t>
            </a:r>
            <a:r>
              <a:rPr lang="ko-KR" altLang="en-US" dirty="0"/>
              <a:t>차 미분의 형태로 가장자리가 밝은 부분에서 발생한 것인지 어두운 부분에서 발생한 것인지를 구분</a:t>
            </a:r>
            <a:endParaRPr lang="en-US" altLang="ko-KR" dirty="0"/>
          </a:p>
          <a:p>
            <a:pPr lvl="1"/>
            <a:r>
              <a:rPr lang="en-US" altLang="ko-KR" dirty="0"/>
              <a:t>Canny Filter</a:t>
            </a:r>
            <a:br>
              <a:rPr lang="en-US" altLang="ko-KR" dirty="0"/>
            </a:br>
            <a:r>
              <a:rPr lang="en-US" altLang="ko-KR" dirty="0"/>
              <a:t>Laplacian Filter</a:t>
            </a:r>
            <a:r>
              <a:rPr lang="ko-KR" altLang="en-US" dirty="0"/>
              <a:t>를 개선한 필터</a:t>
            </a:r>
            <a:r>
              <a:rPr lang="en-US" altLang="ko-KR" dirty="0"/>
              <a:t>. X</a:t>
            </a:r>
            <a:r>
              <a:rPr lang="ko-KR" altLang="en-US" dirty="0"/>
              <a:t>와 </a:t>
            </a:r>
            <a:r>
              <a:rPr lang="en-US" altLang="ko-KR" dirty="0"/>
              <a:t>Y</a:t>
            </a:r>
            <a:r>
              <a:rPr lang="ko-KR" altLang="en-US" dirty="0"/>
              <a:t>에 대해 </a:t>
            </a:r>
            <a:r>
              <a:rPr lang="en-US" altLang="ko-KR" dirty="0"/>
              <a:t>1</a:t>
            </a:r>
            <a:r>
              <a:rPr lang="ko-KR" altLang="en-US" dirty="0"/>
              <a:t>차 미분 후</a:t>
            </a:r>
            <a:r>
              <a:rPr lang="en-US" altLang="ko-KR" dirty="0"/>
              <a:t>, </a:t>
            </a:r>
            <a:r>
              <a:rPr lang="ko-KR" altLang="en-US" dirty="0"/>
              <a:t>네 방향으로 미분하고</a:t>
            </a:r>
            <a:r>
              <a:rPr lang="en-US" altLang="ko-KR" dirty="0"/>
              <a:t>, </a:t>
            </a:r>
            <a:r>
              <a:rPr lang="ko-KR" altLang="en-US" dirty="0"/>
              <a:t>이  결과가 </a:t>
            </a:r>
            <a:r>
              <a:rPr lang="ko-KR" altLang="en-US" dirty="0" err="1"/>
              <a:t>극대값을</a:t>
            </a:r>
            <a:r>
              <a:rPr lang="ko-KR" altLang="en-US" dirty="0"/>
              <a:t> 갖는 지점이 가장자리가 됨</a:t>
            </a:r>
            <a:endParaRPr lang="en-US" altLang="ko-KR" dirty="0"/>
          </a:p>
          <a:p>
            <a:pPr lvl="1"/>
            <a:endParaRPr lang="en-US" altLang="ko-KR" dirty="0"/>
          </a:p>
          <a:p>
            <a:r>
              <a:rPr lang="ko-KR" altLang="en-US" b="1" dirty="0"/>
              <a:t>목적</a:t>
            </a:r>
            <a:endParaRPr lang="en-US" altLang="ko-KR" b="1" dirty="0"/>
          </a:p>
          <a:p>
            <a:pPr lvl="1"/>
            <a:r>
              <a:rPr lang="ko-KR" altLang="en-US" dirty="0"/>
              <a:t>가장자리 도출</a:t>
            </a:r>
            <a:r>
              <a:rPr lang="en-US" altLang="ko-KR" dirty="0"/>
              <a:t>(Edge Detection)</a:t>
            </a:r>
          </a:p>
          <a:p>
            <a:pPr lvl="1"/>
            <a:r>
              <a:rPr lang="ko-KR" altLang="en-US" dirty="0"/>
              <a:t>가장자리</a:t>
            </a:r>
            <a:r>
              <a:rPr lang="en-US" altLang="ko-KR" dirty="0"/>
              <a:t>: </a:t>
            </a:r>
            <a:r>
              <a:rPr lang="ko-KR" altLang="en-US" dirty="0"/>
              <a:t>전경</a:t>
            </a:r>
            <a:r>
              <a:rPr lang="en-US" altLang="ko-KR" dirty="0"/>
              <a:t>(Foreground)</a:t>
            </a:r>
            <a:r>
              <a:rPr lang="ko-KR" altLang="en-US" dirty="0"/>
              <a:t>와  배경</a:t>
            </a:r>
            <a:r>
              <a:rPr lang="en-US" altLang="ko-KR" dirty="0"/>
              <a:t>(Background)</a:t>
            </a:r>
            <a:r>
              <a:rPr lang="ko-KR" altLang="en-US" dirty="0"/>
              <a:t>이 구분되는 지점</a:t>
            </a:r>
            <a:r>
              <a:rPr lang="en-US" altLang="ko-KR" dirty="0"/>
              <a:t>,</a:t>
            </a:r>
            <a:br>
              <a:rPr lang="en-US" altLang="ko-KR" dirty="0"/>
            </a:br>
            <a:r>
              <a:rPr lang="en-US" altLang="ko-KR" dirty="0"/>
              <a:t>(</a:t>
            </a:r>
            <a:r>
              <a:rPr lang="ko-KR" altLang="en-US" dirty="0"/>
              <a:t>밝기가 큰 폭으로 변하는 지점을 의미</a:t>
            </a:r>
            <a:r>
              <a:rPr lang="en-US" altLang="ko-K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89009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22FCBAB-0294-4A8E-A2B3-A3A0BE2FA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Filtering Result (1)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E2FD77F-0A5D-4D51-A333-600D2DCF0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Sobel Filter (dx, </a:t>
            </a:r>
            <a:r>
              <a:rPr lang="en-US" altLang="ko-KR" dirty="0" err="1"/>
              <a:t>dy</a:t>
            </a:r>
            <a:r>
              <a:rPr lang="en-US" altLang="ko-KR" dirty="0"/>
              <a:t>)</a:t>
            </a:r>
          </a:p>
          <a:p>
            <a:pPr lvl="1"/>
            <a:r>
              <a:rPr lang="en-US" altLang="ko-KR" dirty="0"/>
              <a:t>(0, 1)</a:t>
            </a:r>
          </a:p>
          <a:p>
            <a:pPr marL="342900" lvl="1" indent="0">
              <a:buNone/>
            </a:pPr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r>
              <a:rPr lang="en-US" altLang="ko-KR" dirty="0"/>
              <a:t>(0, 2)</a:t>
            </a:r>
          </a:p>
          <a:p>
            <a:pPr lvl="1"/>
            <a:endParaRPr lang="en-US" altLang="ko-KR" dirty="0"/>
          </a:p>
          <a:p>
            <a:pPr marL="342900" lvl="1" indent="0">
              <a:buNone/>
            </a:pPr>
            <a:endParaRPr lang="en-US" altLang="ko-KR" dirty="0"/>
          </a:p>
          <a:p>
            <a:pPr lvl="1"/>
            <a:endParaRPr lang="en-US" altLang="ko-KR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D58B0A56-4C94-402D-BABA-88FC4E471E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800" y="1517835"/>
            <a:ext cx="900000" cy="900000"/>
          </a:xfrm>
          <a:prstGeom prst="rect">
            <a:avLst/>
          </a:prstGeom>
        </p:spPr>
      </p:pic>
      <p:pic>
        <p:nvPicPr>
          <p:cNvPr id="7" name="그림 6" descr="자연이(가) 표시된 사진&#10;&#10;자동 생성된 설명">
            <a:extLst>
              <a:ext uri="{FF2B5EF4-FFF2-40B4-BE49-F238E27FC236}">
                <a16:creationId xmlns:a16="http://schemas.microsoft.com/office/drawing/2014/main" id="{DFCBCB8E-0ACC-4B2F-8FEA-B3AF50BDD8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800" y="1517835"/>
            <a:ext cx="900000" cy="900000"/>
          </a:xfrm>
          <a:prstGeom prst="rect">
            <a:avLst/>
          </a:prstGeom>
        </p:spPr>
      </p:pic>
      <p:pic>
        <p:nvPicPr>
          <p:cNvPr id="9" name="그림 8" descr="자연, 모래언덕이(가) 표시된 사진&#10;&#10;자동 생성된 설명">
            <a:extLst>
              <a:ext uri="{FF2B5EF4-FFF2-40B4-BE49-F238E27FC236}">
                <a16:creationId xmlns:a16="http://schemas.microsoft.com/office/drawing/2014/main" id="{94A1EB35-5844-4E05-9F3E-317D2C5877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517835"/>
            <a:ext cx="900000" cy="900000"/>
          </a:xfrm>
          <a:prstGeom prst="rect">
            <a:avLst/>
          </a:prstGeom>
        </p:spPr>
      </p:pic>
      <p:pic>
        <p:nvPicPr>
          <p:cNvPr id="11" name="그림 10" descr="어두운, 실루엣, 응시하는이(가) 표시된 사진&#10;&#10;자동 생성된 설명">
            <a:extLst>
              <a:ext uri="{FF2B5EF4-FFF2-40B4-BE49-F238E27FC236}">
                <a16:creationId xmlns:a16="http://schemas.microsoft.com/office/drawing/2014/main" id="{C23F1657-CC8E-4C0B-9031-034BE8DA70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517835"/>
            <a:ext cx="900000" cy="900000"/>
          </a:xfrm>
          <a:prstGeom prst="rect">
            <a:avLst/>
          </a:prstGeom>
        </p:spPr>
      </p:pic>
      <p:pic>
        <p:nvPicPr>
          <p:cNvPr id="13" name="그림 12" descr="텍스트, 실루엣, 어두운, 밤하늘이(가) 표시된 사진&#10;&#10;자동 생성된 설명">
            <a:extLst>
              <a:ext uri="{FF2B5EF4-FFF2-40B4-BE49-F238E27FC236}">
                <a16:creationId xmlns:a16="http://schemas.microsoft.com/office/drawing/2014/main" id="{28C87FE6-A51B-4282-B7F3-A607C63EEB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3265253"/>
            <a:ext cx="900000" cy="900000"/>
          </a:xfrm>
          <a:prstGeom prst="rect">
            <a:avLst/>
          </a:prstGeom>
        </p:spPr>
      </p:pic>
      <p:pic>
        <p:nvPicPr>
          <p:cNvPr id="15" name="그림 14" descr="텍스트, 실루엣, 밤하늘이(가) 표시된 사진&#10;&#10;자동 생성된 설명">
            <a:extLst>
              <a:ext uri="{FF2B5EF4-FFF2-40B4-BE49-F238E27FC236}">
                <a16:creationId xmlns:a16="http://schemas.microsoft.com/office/drawing/2014/main" id="{5F724CC0-779A-4C0F-9122-D72E66AE77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800" y="3271950"/>
            <a:ext cx="900000" cy="900000"/>
          </a:xfrm>
          <a:prstGeom prst="rect">
            <a:avLst/>
          </a:prstGeom>
        </p:spPr>
      </p:pic>
      <p:pic>
        <p:nvPicPr>
          <p:cNvPr id="17" name="그림 16" descr="물, 자연이(가) 표시된 사진&#10;&#10;자동 생성된 설명">
            <a:extLst>
              <a:ext uri="{FF2B5EF4-FFF2-40B4-BE49-F238E27FC236}">
                <a16:creationId xmlns:a16="http://schemas.microsoft.com/office/drawing/2014/main" id="{A4ABF7F6-9443-483A-B897-A31744874A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800" y="3267866"/>
            <a:ext cx="900000" cy="900000"/>
          </a:xfrm>
          <a:prstGeom prst="rect">
            <a:avLst/>
          </a:prstGeom>
        </p:spPr>
      </p:pic>
      <p:pic>
        <p:nvPicPr>
          <p:cNvPr id="19" name="그림 18" descr="텍스트, 물, 자연이(가) 표시된 사진&#10;&#10;자동 생성된 설명">
            <a:extLst>
              <a:ext uri="{FF2B5EF4-FFF2-40B4-BE49-F238E27FC236}">
                <a16:creationId xmlns:a16="http://schemas.microsoft.com/office/drawing/2014/main" id="{EFCE0849-D8C9-46EA-BE7F-38BAE7978DB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267866"/>
            <a:ext cx="900000" cy="900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5686A08-555D-4010-84FC-175F0496BC5C}"/>
              </a:ext>
            </a:extLst>
          </p:cNvPr>
          <p:cNvSpPr txBox="1"/>
          <p:nvPr/>
        </p:nvSpPr>
        <p:spPr>
          <a:xfrm>
            <a:off x="1299433" y="2392780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k=1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6402EB8-A9FA-489A-B719-558D4B4E5B8C}"/>
              </a:ext>
            </a:extLst>
          </p:cNvPr>
          <p:cNvSpPr txBox="1"/>
          <p:nvPr/>
        </p:nvSpPr>
        <p:spPr>
          <a:xfrm>
            <a:off x="2690700" y="2392779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k=3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141523D-932F-4CC7-87A4-58C1F03C14B0}"/>
              </a:ext>
            </a:extLst>
          </p:cNvPr>
          <p:cNvSpPr txBox="1"/>
          <p:nvPr/>
        </p:nvSpPr>
        <p:spPr>
          <a:xfrm>
            <a:off x="4078484" y="2392780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k=5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AEAEEA4-5ECA-4CA5-AB0D-759AB06D3B67}"/>
              </a:ext>
            </a:extLst>
          </p:cNvPr>
          <p:cNvSpPr txBox="1"/>
          <p:nvPr/>
        </p:nvSpPr>
        <p:spPr>
          <a:xfrm>
            <a:off x="5469751" y="2392779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k=7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55B5A13-4397-4DC2-8385-3C97E7F35D68}"/>
              </a:ext>
            </a:extLst>
          </p:cNvPr>
          <p:cNvSpPr txBox="1"/>
          <p:nvPr/>
        </p:nvSpPr>
        <p:spPr>
          <a:xfrm>
            <a:off x="1312133" y="4123551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k=1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9713A3D-0B3E-4BF9-8B82-0AB37F421FE0}"/>
              </a:ext>
            </a:extLst>
          </p:cNvPr>
          <p:cNvSpPr txBox="1"/>
          <p:nvPr/>
        </p:nvSpPr>
        <p:spPr>
          <a:xfrm>
            <a:off x="2703400" y="4123550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k=3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6FCC5D9-3798-4305-BC42-3E325B770D27}"/>
              </a:ext>
            </a:extLst>
          </p:cNvPr>
          <p:cNvSpPr txBox="1"/>
          <p:nvPr/>
        </p:nvSpPr>
        <p:spPr>
          <a:xfrm>
            <a:off x="4091184" y="4123551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k=5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8B679D8-2AD9-456B-BBE4-DD5D9064E3EA}"/>
              </a:ext>
            </a:extLst>
          </p:cNvPr>
          <p:cNvSpPr txBox="1"/>
          <p:nvPr/>
        </p:nvSpPr>
        <p:spPr>
          <a:xfrm>
            <a:off x="5482451" y="4123550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k=7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3B8E16CC-D378-46BC-915B-AAADA354AEF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685" y="209948"/>
            <a:ext cx="870415" cy="87041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E47D9B40-8C79-4D01-9749-A45BBF491DAD}"/>
              </a:ext>
            </a:extLst>
          </p:cNvPr>
          <p:cNvSpPr txBox="1"/>
          <p:nvPr/>
        </p:nvSpPr>
        <p:spPr>
          <a:xfrm>
            <a:off x="5833670" y="1080292"/>
            <a:ext cx="4667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원본</a:t>
            </a:r>
          </a:p>
        </p:txBody>
      </p:sp>
    </p:spTree>
    <p:extLst>
      <p:ext uri="{BB962C8B-B14F-4D97-AF65-F5344CB8AC3E}">
        <p14:creationId xmlns:p14="http://schemas.microsoft.com/office/powerpoint/2010/main" val="207934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22FCBAB-0294-4A8E-A2B3-A3A0BE2FA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Filtering Result (2)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E2FD77F-0A5D-4D51-A333-600D2DCF0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Sobel Filter (dx, </a:t>
            </a:r>
            <a:r>
              <a:rPr lang="en-US" altLang="ko-KR" dirty="0" err="1"/>
              <a:t>dy</a:t>
            </a:r>
            <a:r>
              <a:rPr lang="en-US" altLang="ko-KR" dirty="0"/>
              <a:t>)</a:t>
            </a:r>
          </a:p>
          <a:p>
            <a:pPr lvl="1"/>
            <a:r>
              <a:rPr lang="en-US" altLang="ko-KR" dirty="0"/>
              <a:t>(1, 0)</a:t>
            </a:r>
          </a:p>
          <a:p>
            <a:pPr marL="342900" lvl="1" indent="0">
              <a:buNone/>
            </a:pPr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r>
              <a:rPr lang="en-US" altLang="ko-KR" dirty="0"/>
              <a:t>(1, 1)</a:t>
            </a:r>
          </a:p>
          <a:p>
            <a:pPr lvl="1"/>
            <a:endParaRPr lang="en-US" altLang="ko-KR" dirty="0"/>
          </a:p>
          <a:p>
            <a:pPr marL="342900" lvl="1" indent="0">
              <a:buNone/>
            </a:pPr>
            <a:endParaRPr lang="en-US" altLang="ko-KR" dirty="0"/>
          </a:p>
          <a:p>
            <a:pPr lvl="1"/>
            <a:endParaRPr lang="en-US" altLang="ko-KR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5686A08-555D-4010-84FC-175F0496BC5C}"/>
              </a:ext>
            </a:extLst>
          </p:cNvPr>
          <p:cNvSpPr txBox="1"/>
          <p:nvPr/>
        </p:nvSpPr>
        <p:spPr>
          <a:xfrm>
            <a:off x="1299433" y="2392780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k=1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6402EB8-A9FA-489A-B719-558D4B4E5B8C}"/>
              </a:ext>
            </a:extLst>
          </p:cNvPr>
          <p:cNvSpPr txBox="1"/>
          <p:nvPr/>
        </p:nvSpPr>
        <p:spPr>
          <a:xfrm>
            <a:off x="2690700" y="2392779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k=3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141523D-932F-4CC7-87A4-58C1F03C14B0}"/>
              </a:ext>
            </a:extLst>
          </p:cNvPr>
          <p:cNvSpPr txBox="1"/>
          <p:nvPr/>
        </p:nvSpPr>
        <p:spPr>
          <a:xfrm>
            <a:off x="4078484" y="2392780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k=5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AEAEEA4-5ECA-4CA5-AB0D-759AB06D3B67}"/>
              </a:ext>
            </a:extLst>
          </p:cNvPr>
          <p:cNvSpPr txBox="1"/>
          <p:nvPr/>
        </p:nvSpPr>
        <p:spPr>
          <a:xfrm>
            <a:off x="5469751" y="2392779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k=7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55B5A13-4397-4DC2-8385-3C97E7F35D68}"/>
              </a:ext>
            </a:extLst>
          </p:cNvPr>
          <p:cNvSpPr txBox="1"/>
          <p:nvPr/>
        </p:nvSpPr>
        <p:spPr>
          <a:xfrm>
            <a:off x="1312133" y="4123551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k=1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9713A3D-0B3E-4BF9-8B82-0AB37F421FE0}"/>
              </a:ext>
            </a:extLst>
          </p:cNvPr>
          <p:cNvSpPr txBox="1"/>
          <p:nvPr/>
        </p:nvSpPr>
        <p:spPr>
          <a:xfrm>
            <a:off x="2703400" y="4123550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k=3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6FCC5D9-3798-4305-BC42-3E325B770D27}"/>
              </a:ext>
            </a:extLst>
          </p:cNvPr>
          <p:cNvSpPr txBox="1"/>
          <p:nvPr/>
        </p:nvSpPr>
        <p:spPr>
          <a:xfrm>
            <a:off x="4091184" y="4123551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k=5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8B679D8-2AD9-456B-BBE4-DD5D9064E3EA}"/>
              </a:ext>
            </a:extLst>
          </p:cNvPr>
          <p:cNvSpPr txBox="1"/>
          <p:nvPr/>
        </p:nvSpPr>
        <p:spPr>
          <a:xfrm>
            <a:off x="5482451" y="4123550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k=7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138A434-C65D-4879-BE5B-CB72CBA1DD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800" y="1513409"/>
            <a:ext cx="900000" cy="900000"/>
          </a:xfrm>
          <a:prstGeom prst="rect">
            <a:avLst/>
          </a:prstGeom>
        </p:spPr>
      </p:pic>
      <p:pic>
        <p:nvPicPr>
          <p:cNvPr id="10" name="그림 9" descr="닭목, 꿩이(가) 표시된 사진&#10;&#10;자동 생성된 설명">
            <a:extLst>
              <a:ext uri="{FF2B5EF4-FFF2-40B4-BE49-F238E27FC236}">
                <a16:creationId xmlns:a16="http://schemas.microsoft.com/office/drawing/2014/main" id="{4B3585F1-3026-4A50-80B4-88E65C5A95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800" y="1513409"/>
            <a:ext cx="900000" cy="900000"/>
          </a:xfrm>
          <a:prstGeom prst="rect">
            <a:avLst/>
          </a:prstGeom>
        </p:spPr>
      </p:pic>
      <p:pic>
        <p:nvPicPr>
          <p:cNvPr id="14" name="그림 13" descr="패브릭이(가) 표시된 사진&#10;&#10;자동 생성된 설명">
            <a:extLst>
              <a:ext uri="{FF2B5EF4-FFF2-40B4-BE49-F238E27FC236}">
                <a16:creationId xmlns:a16="http://schemas.microsoft.com/office/drawing/2014/main" id="{3717C498-5AEE-448E-9835-AD474CD668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513409"/>
            <a:ext cx="900000" cy="900000"/>
          </a:xfrm>
          <a:prstGeom prst="rect">
            <a:avLst/>
          </a:prstGeom>
        </p:spPr>
      </p:pic>
      <p:pic>
        <p:nvPicPr>
          <p:cNvPr id="18" name="그림 17" descr="어두운, 밤, 밤하늘이(가) 표시된 사진&#10;&#10;자동 생성된 설명">
            <a:extLst>
              <a:ext uri="{FF2B5EF4-FFF2-40B4-BE49-F238E27FC236}">
                <a16:creationId xmlns:a16="http://schemas.microsoft.com/office/drawing/2014/main" id="{0D4F06D3-44F5-4094-A241-840607735A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513409"/>
            <a:ext cx="900000" cy="900000"/>
          </a:xfrm>
          <a:prstGeom prst="rect">
            <a:avLst/>
          </a:prstGeom>
        </p:spPr>
      </p:pic>
      <p:pic>
        <p:nvPicPr>
          <p:cNvPr id="29" name="그림 28" descr="어두운, 밤하늘이(가) 표시된 사진&#10;&#10;자동 생성된 설명">
            <a:extLst>
              <a:ext uri="{FF2B5EF4-FFF2-40B4-BE49-F238E27FC236}">
                <a16:creationId xmlns:a16="http://schemas.microsoft.com/office/drawing/2014/main" id="{E3747ABD-4C0E-4BC4-A419-D0D8861188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3261029"/>
            <a:ext cx="900000" cy="900000"/>
          </a:xfrm>
          <a:prstGeom prst="rect">
            <a:avLst/>
          </a:prstGeom>
        </p:spPr>
      </p:pic>
      <p:pic>
        <p:nvPicPr>
          <p:cNvPr id="31" name="그림 30" descr="어두운, 밤하늘이(가) 표시된 사진&#10;&#10;자동 생성된 설명">
            <a:extLst>
              <a:ext uri="{FF2B5EF4-FFF2-40B4-BE49-F238E27FC236}">
                <a16:creationId xmlns:a16="http://schemas.microsoft.com/office/drawing/2014/main" id="{75A1F734-25A5-4DA5-B484-F580D11706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800" y="3261029"/>
            <a:ext cx="900000" cy="900000"/>
          </a:xfrm>
          <a:prstGeom prst="rect">
            <a:avLst/>
          </a:prstGeom>
        </p:spPr>
      </p:pic>
      <p:pic>
        <p:nvPicPr>
          <p:cNvPr id="33" name="그림 32" descr="닭목이(가) 표시된 사진&#10;&#10;자동 생성된 설명">
            <a:extLst>
              <a:ext uri="{FF2B5EF4-FFF2-40B4-BE49-F238E27FC236}">
                <a16:creationId xmlns:a16="http://schemas.microsoft.com/office/drawing/2014/main" id="{67BDA53B-9273-4470-9A2E-CE3178D160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800" y="3261029"/>
            <a:ext cx="900000" cy="900000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E11AB9B7-C884-444D-B108-FDD8F0000F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261029"/>
            <a:ext cx="900000" cy="90000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D5889E46-51CE-4665-BDF6-DFA4D1AC72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685" y="209948"/>
            <a:ext cx="870415" cy="87041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5E9468F5-B206-4E79-B8D0-7E4315343309}"/>
              </a:ext>
            </a:extLst>
          </p:cNvPr>
          <p:cNvSpPr txBox="1"/>
          <p:nvPr/>
        </p:nvSpPr>
        <p:spPr>
          <a:xfrm>
            <a:off x="5833670" y="1080292"/>
            <a:ext cx="4667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원본</a:t>
            </a:r>
          </a:p>
        </p:txBody>
      </p:sp>
    </p:spTree>
    <p:extLst>
      <p:ext uri="{BB962C8B-B14F-4D97-AF65-F5344CB8AC3E}">
        <p14:creationId xmlns:p14="http://schemas.microsoft.com/office/powerpoint/2010/main" val="243281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22FCBAB-0294-4A8E-A2B3-A3A0BE2FA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Filtering Result (3)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E2FD77F-0A5D-4D51-A333-600D2DCF0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Sobel Filter (dx, </a:t>
            </a:r>
            <a:r>
              <a:rPr lang="en-US" altLang="ko-KR" dirty="0" err="1"/>
              <a:t>dy</a:t>
            </a:r>
            <a:r>
              <a:rPr lang="en-US" altLang="ko-KR" dirty="0"/>
              <a:t>)</a:t>
            </a:r>
          </a:p>
          <a:p>
            <a:pPr lvl="1"/>
            <a:r>
              <a:rPr lang="en-US" altLang="ko-KR" dirty="0"/>
              <a:t>(1, 2)</a:t>
            </a:r>
          </a:p>
          <a:p>
            <a:pPr marL="342900" lvl="1" indent="0">
              <a:buNone/>
            </a:pPr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r>
              <a:rPr lang="en-US" altLang="ko-KR" dirty="0"/>
              <a:t>(2, 0)</a:t>
            </a:r>
          </a:p>
          <a:p>
            <a:pPr lvl="1"/>
            <a:endParaRPr lang="en-US" altLang="ko-KR" dirty="0"/>
          </a:p>
          <a:p>
            <a:pPr marL="342900" lvl="1" indent="0">
              <a:buNone/>
            </a:pPr>
            <a:endParaRPr lang="en-US" altLang="ko-KR" dirty="0"/>
          </a:p>
          <a:p>
            <a:pPr lvl="1"/>
            <a:endParaRPr lang="en-US" altLang="ko-KR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5686A08-555D-4010-84FC-175F0496BC5C}"/>
              </a:ext>
            </a:extLst>
          </p:cNvPr>
          <p:cNvSpPr txBox="1"/>
          <p:nvPr/>
        </p:nvSpPr>
        <p:spPr>
          <a:xfrm>
            <a:off x="1299433" y="2392780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k=1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6402EB8-A9FA-489A-B719-558D4B4E5B8C}"/>
              </a:ext>
            </a:extLst>
          </p:cNvPr>
          <p:cNvSpPr txBox="1"/>
          <p:nvPr/>
        </p:nvSpPr>
        <p:spPr>
          <a:xfrm>
            <a:off x="2690700" y="2392779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k=3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141523D-932F-4CC7-87A4-58C1F03C14B0}"/>
              </a:ext>
            </a:extLst>
          </p:cNvPr>
          <p:cNvSpPr txBox="1"/>
          <p:nvPr/>
        </p:nvSpPr>
        <p:spPr>
          <a:xfrm>
            <a:off x="4078484" y="2392780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k=5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AEAEEA4-5ECA-4CA5-AB0D-759AB06D3B67}"/>
              </a:ext>
            </a:extLst>
          </p:cNvPr>
          <p:cNvSpPr txBox="1"/>
          <p:nvPr/>
        </p:nvSpPr>
        <p:spPr>
          <a:xfrm>
            <a:off x="5469751" y="2392779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k=7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55B5A13-4397-4DC2-8385-3C97E7F35D68}"/>
              </a:ext>
            </a:extLst>
          </p:cNvPr>
          <p:cNvSpPr txBox="1"/>
          <p:nvPr/>
        </p:nvSpPr>
        <p:spPr>
          <a:xfrm>
            <a:off x="1312133" y="4123551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k=1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9713A3D-0B3E-4BF9-8B82-0AB37F421FE0}"/>
              </a:ext>
            </a:extLst>
          </p:cNvPr>
          <p:cNvSpPr txBox="1"/>
          <p:nvPr/>
        </p:nvSpPr>
        <p:spPr>
          <a:xfrm>
            <a:off x="2703400" y="4123550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k=3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6FCC5D9-3798-4305-BC42-3E325B770D27}"/>
              </a:ext>
            </a:extLst>
          </p:cNvPr>
          <p:cNvSpPr txBox="1"/>
          <p:nvPr/>
        </p:nvSpPr>
        <p:spPr>
          <a:xfrm>
            <a:off x="4091184" y="4123551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k=5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8B679D8-2AD9-456B-BBE4-DD5D9064E3EA}"/>
              </a:ext>
            </a:extLst>
          </p:cNvPr>
          <p:cNvSpPr txBox="1"/>
          <p:nvPr/>
        </p:nvSpPr>
        <p:spPr>
          <a:xfrm>
            <a:off x="5482451" y="4123550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k=7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6" name="그림 5" descr="어두운, 실루엣, 밤하늘이(가) 표시된 사진&#10;&#10;자동 생성된 설명">
            <a:extLst>
              <a:ext uri="{FF2B5EF4-FFF2-40B4-BE49-F238E27FC236}">
                <a16:creationId xmlns:a16="http://schemas.microsoft.com/office/drawing/2014/main" id="{06D94399-BD6D-42B1-8E16-E0B2BC2FC8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517835"/>
            <a:ext cx="900000" cy="90000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B5FCD64E-30D1-41EC-A02A-BDA28F0D52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800" y="1517835"/>
            <a:ext cx="900000" cy="900000"/>
          </a:xfrm>
          <a:prstGeom prst="rect">
            <a:avLst/>
          </a:prstGeom>
        </p:spPr>
      </p:pic>
      <p:pic>
        <p:nvPicPr>
          <p:cNvPr id="14" name="그림 13" descr="닭목, 꿩, 물고기이(가) 표시된 사진&#10;&#10;자동 생성된 설명">
            <a:extLst>
              <a:ext uri="{FF2B5EF4-FFF2-40B4-BE49-F238E27FC236}">
                <a16:creationId xmlns:a16="http://schemas.microsoft.com/office/drawing/2014/main" id="{919F7A88-FAB3-48AD-A23D-84D56A0E76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517835"/>
            <a:ext cx="900000" cy="900000"/>
          </a:xfrm>
          <a:prstGeom prst="rect">
            <a:avLst/>
          </a:prstGeom>
        </p:spPr>
      </p:pic>
      <p:pic>
        <p:nvPicPr>
          <p:cNvPr id="18" name="그림 17" descr="어두운, 실루엣, 밤하늘이(가) 표시된 사진&#10;&#10;자동 생성된 설명">
            <a:extLst>
              <a:ext uri="{FF2B5EF4-FFF2-40B4-BE49-F238E27FC236}">
                <a16:creationId xmlns:a16="http://schemas.microsoft.com/office/drawing/2014/main" id="{4F8CA8EB-5BB8-4E93-936C-5CDD6EA808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800" y="1517835"/>
            <a:ext cx="900000" cy="900000"/>
          </a:xfrm>
          <a:prstGeom prst="rect">
            <a:avLst/>
          </a:prstGeom>
        </p:spPr>
      </p:pic>
      <p:pic>
        <p:nvPicPr>
          <p:cNvPr id="29" name="그림 28" descr="어두운, 실루엣, 밤하늘이(가) 표시된 사진&#10;&#10;자동 생성된 설명">
            <a:extLst>
              <a:ext uri="{FF2B5EF4-FFF2-40B4-BE49-F238E27FC236}">
                <a16:creationId xmlns:a16="http://schemas.microsoft.com/office/drawing/2014/main" id="{71256B11-65DF-4E40-B14C-E5879DE2C4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3267866"/>
            <a:ext cx="900000" cy="900000"/>
          </a:xfrm>
          <a:prstGeom prst="rect">
            <a:avLst/>
          </a:prstGeom>
        </p:spPr>
      </p:pic>
      <p:pic>
        <p:nvPicPr>
          <p:cNvPr id="31" name="그림 30" descr="어두운, 실루엣, 밤하늘이(가) 표시된 사진&#10;&#10;자동 생성된 설명">
            <a:extLst>
              <a:ext uri="{FF2B5EF4-FFF2-40B4-BE49-F238E27FC236}">
                <a16:creationId xmlns:a16="http://schemas.microsoft.com/office/drawing/2014/main" id="{3A9E3920-DF88-4CE8-B837-3BEE80C838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800" y="3267866"/>
            <a:ext cx="900000" cy="900000"/>
          </a:xfrm>
          <a:prstGeom prst="rect">
            <a:avLst/>
          </a:prstGeom>
        </p:spPr>
      </p:pic>
      <p:pic>
        <p:nvPicPr>
          <p:cNvPr id="33" name="그림 32" descr="패브릭이(가) 표시된 사진&#10;&#10;자동 생성된 설명">
            <a:extLst>
              <a:ext uri="{FF2B5EF4-FFF2-40B4-BE49-F238E27FC236}">
                <a16:creationId xmlns:a16="http://schemas.microsoft.com/office/drawing/2014/main" id="{FEC0FEDE-84E6-487C-BAB0-AADF38BC46B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800" y="3267866"/>
            <a:ext cx="900000" cy="900000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53955761-1E6E-4742-AB5D-2C7B4D4504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267866"/>
            <a:ext cx="900000" cy="9000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40090A29-2791-44DA-A2BA-09F79BF0DB2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685" y="209948"/>
            <a:ext cx="870415" cy="8704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7E40F20-6D69-4BDF-AAA8-5E92C82E827A}"/>
              </a:ext>
            </a:extLst>
          </p:cNvPr>
          <p:cNvSpPr txBox="1"/>
          <p:nvPr/>
        </p:nvSpPr>
        <p:spPr>
          <a:xfrm>
            <a:off x="5833670" y="1080292"/>
            <a:ext cx="4667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원본</a:t>
            </a:r>
          </a:p>
        </p:txBody>
      </p:sp>
    </p:spTree>
    <p:extLst>
      <p:ext uri="{BB962C8B-B14F-4D97-AF65-F5344CB8AC3E}">
        <p14:creationId xmlns:p14="http://schemas.microsoft.com/office/powerpoint/2010/main" val="3277255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22FCBAB-0294-4A8E-A2B3-A3A0BE2FA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Filtering Result (4)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E2FD77F-0A5D-4D51-A333-600D2DCF0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Sobel Filter (dx, </a:t>
            </a:r>
            <a:r>
              <a:rPr lang="en-US" altLang="ko-KR" dirty="0" err="1"/>
              <a:t>dy</a:t>
            </a:r>
            <a:r>
              <a:rPr lang="en-US" altLang="ko-KR" dirty="0"/>
              <a:t>)</a:t>
            </a:r>
          </a:p>
          <a:p>
            <a:pPr lvl="1"/>
            <a:r>
              <a:rPr lang="en-US" altLang="ko-KR" dirty="0"/>
              <a:t>(2, 1)</a:t>
            </a:r>
          </a:p>
          <a:p>
            <a:pPr marL="342900" lvl="1" indent="0">
              <a:buNone/>
            </a:pPr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r>
              <a:rPr lang="en-US" altLang="ko-KR" dirty="0"/>
              <a:t>(2, 2)</a:t>
            </a:r>
          </a:p>
          <a:p>
            <a:pPr lvl="1"/>
            <a:endParaRPr lang="en-US" altLang="ko-KR" dirty="0"/>
          </a:p>
          <a:p>
            <a:pPr marL="342900" lvl="1" indent="0">
              <a:buNone/>
            </a:pPr>
            <a:endParaRPr lang="en-US" altLang="ko-KR" dirty="0"/>
          </a:p>
          <a:p>
            <a:pPr lvl="1"/>
            <a:endParaRPr lang="en-US" altLang="ko-KR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5686A08-555D-4010-84FC-175F0496BC5C}"/>
              </a:ext>
            </a:extLst>
          </p:cNvPr>
          <p:cNvSpPr txBox="1"/>
          <p:nvPr/>
        </p:nvSpPr>
        <p:spPr>
          <a:xfrm>
            <a:off x="1299433" y="2392780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k=1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6402EB8-A9FA-489A-B719-558D4B4E5B8C}"/>
              </a:ext>
            </a:extLst>
          </p:cNvPr>
          <p:cNvSpPr txBox="1"/>
          <p:nvPr/>
        </p:nvSpPr>
        <p:spPr>
          <a:xfrm>
            <a:off x="2690700" y="2392779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k=3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141523D-932F-4CC7-87A4-58C1F03C14B0}"/>
              </a:ext>
            </a:extLst>
          </p:cNvPr>
          <p:cNvSpPr txBox="1"/>
          <p:nvPr/>
        </p:nvSpPr>
        <p:spPr>
          <a:xfrm>
            <a:off x="4078484" y="2392780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k=5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AEAEEA4-5ECA-4CA5-AB0D-759AB06D3B67}"/>
              </a:ext>
            </a:extLst>
          </p:cNvPr>
          <p:cNvSpPr txBox="1"/>
          <p:nvPr/>
        </p:nvSpPr>
        <p:spPr>
          <a:xfrm>
            <a:off x="5469751" y="2392779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k=7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55B5A13-4397-4DC2-8385-3C97E7F35D68}"/>
              </a:ext>
            </a:extLst>
          </p:cNvPr>
          <p:cNvSpPr txBox="1"/>
          <p:nvPr/>
        </p:nvSpPr>
        <p:spPr>
          <a:xfrm>
            <a:off x="1312133" y="4123551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k=1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9713A3D-0B3E-4BF9-8B82-0AB37F421FE0}"/>
              </a:ext>
            </a:extLst>
          </p:cNvPr>
          <p:cNvSpPr txBox="1"/>
          <p:nvPr/>
        </p:nvSpPr>
        <p:spPr>
          <a:xfrm>
            <a:off x="2703400" y="4123550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k=3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6FCC5D9-3798-4305-BC42-3E325B770D27}"/>
              </a:ext>
            </a:extLst>
          </p:cNvPr>
          <p:cNvSpPr txBox="1"/>
          <p:nvPr/>
        </p:nvSpPr>
        <p:spPr>
          <a:xfrm>
            <a:off x="4091184" y="4123551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k=5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8B679D8-2AD9-456B-BBE4-DD5D9064E3EA}"/>
              </a:ext>
            </a:extLst>
          </p:cNvPr>
          <p:cNvSpPr txBox="1"/>
          <p:nvPr/>
        </p:nvSpPr>
        <p:spPr>
          <a:xfrm>
            <a:off x="5482451" y="4123550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k=7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6" name="그림 5" descr="어두운, 실루엣, 밤하늘이(가) 표시된 사진&#10;&#10;자동 생성된 설명">
            <a:extLst>
              <a:ext uri="{FF2B5EF4-FFF2-40B4-BE49-F238E27FC236}">
                <a16:creationId xmlns:a16="http://schemas.microsoft.com/office/drawing/2014/main" id="{8155058D-3506-4816-B71B-BAD7BB55A7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800" y="1505308"/>
            <a:ext cx="900000" cy="900000"/>
          </a:xfrm>
          <a:prstGeom prst="rect">
            <a:avLst/>
          </a:prstGeom>
        </p:spPr>
      </p:pic>
      <p:pic>
        <p:nvPicPr>
          <p:cNvPr id="10" name="그림 9" descr="밤, 마이크, 밤하늘이(가) 표시된 사진&#10;&#10;자동 생성된 설명">
            <a:extLst>
              <a:ext uri="{FF2B5EF4-FFF2-40B4-BE49-F238E27FC236}">
                <a16:creationId xmlns:a16="http://schemas.microsoft.com/office/drawing/2014/main" id="{00AA1D79-D54E-431A-8061-D6937AC646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800" y="1505308"/>
            <a:ext cx="900000" cy="90000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C2178AC0-4CEB-46C8-B903-869F816A51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505308"/>
            <a:ext cx="900000" cy="900000"/>
          </a:xfrm>
          <a:prstGeom prst="rect">
            <a:avLst/>
          </a:prstGeom>
        </p:spPr>
      </p:pic>
      <p:pic>
        <p:nvPicPr>
          <p:cNvPr id="18" name="그림 17" descr="어두운, 실루엣, 밤하늘이(가) 표시된 사진&#10;&#10;자동 생성된 설명">
            <a:extLst>
              <a:ext uri="{FF2B5EF4-FFF2-40B4-BE49-F238E27FC236}">
                <a16:creationId xmlns:a16="http://schemas.microsoft.com/office/drawing/2014/main" id="{28A55F05-9786-41E3-9050-F3BBEF4BEA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505308"/>
            <a:ext cx="900000" cy="900000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9E8A183F-A535-4C3E-B7CB-6EB0CC0159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3267866"/>
            <a:ext cx="900000" cy="900000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E8048BFC-5950-4B7E-9488-9B4E35CBE7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800" y="3267866"/>
            <a:ext cx="900000" cy="900000"/>
          </a:xfrm>
          <a:prstGeom prst="rect">
            <a:avLst/>
          </a:prstGeom>
        </p:spPr>
      </p:pic>
      <p:pic>
        <p:nvPicPr>
          <p:cNvPr id="33" name="그림 32" descr="밤, 밤하늘이(가) 표시된 사진&#10;&#10;자동 생성된 설명">
            <a:extLst>
              <a:ext uri="{FF2B5EF4-FFF2-40B4-BE49-F238E27FC236}">
                <a16:creationId xmlns:a16="http://schemas.microsoft.com/office/drawing/2014/main" id="{74D9184E-7AEA-4AD6-A1A1-2CAFE2F865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800" y="3267866"/>
            <a:ext cx="900000" cy="900000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4224AD3C-62F0-45A5-80C7-2A9B8E8C67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3267866"/>
            <a:ext cx="900000" cy="90000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77580E76-709D-448E-AECF-F737F655DFD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685" y="209948"/>
            <a:ext cx="870415" cy="87041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D5EC78A8-83C1-4834-8864-BEF7F6B0E252}"/>
              </a:ext>
            </a:extLst>
          </p:cNvPr>
          <p:cNvSpPr txBox="1"/>
          <p:nvPr/>
        </p:nvSpPr>
        <p:spPr>
          <a:xfrm>
            <a:off x="5833670" y="1080292"/>
            <a:ext cx="46679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원본</a:t>
            </a:r>
          </a:p>
        </p:txBody>
      </p:sp>
    </p:spTree>
    <p:extLst>
      <p:ext uri="{BB962C8B-B14F-4D97-AF65-F5344CB8AC3E}">
        <p14:creationId xmlns:p14="http://schemas.microsoft.com/office/powerpoint/2010/main" val="3765288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22FCBAB-0294-4A8E-A2B3-A3A0BE2FA4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Filtering Result (5)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E2FD77F-0A5D-4D51-A333-600D2DCF0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Laplacian Filter</a:t>
            </a:r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  <a:p>
            <a:r>
              <a:rPr lang="en-US" altLang="ko-KR" dirty="0"/>
              <a:t>Canny Filter</a:t>
            </a:r>
          </a:p>
          <a:p>
            <a:pPr lvl="1"/>
            <a:endParaRPr lang="en-US" altLang="ko-KR" dirty="0"/>
          </a:p>
          <a:p>
            <a:pPr marL="342900" lvl="1" indent="0">
              <a:buNone/>
            </a:pPr>
            <a:endParaRPr lang="en-US" altLang="ko-KR" dirty="0"/>
          </a:p>
          <a:p>
            <a:pPr lvl="1"/>
            <a:endParaRPr lang="en-US" altLang="ko-KR" dirty="0"/>
          </a:p>
        </p:txBody>
      </p:sp>
      <p:pic>
        <p:nvPicPr>
          <p:cNvPr id="14" name="그림 13" descr="밤하늘이(가) 표시된 사진&#10;&#10;자동 생성된 설명">
            <a:extLst>
              <a:ext uri="{FF2B5EF4-FFF2-40B4-BE49-F238E27FC236}">
                <a16:creationId xmlns:a16="http://schemas.microsoft.com/office/drawing/2014/main" id="{D025B5D0-3064-4D56-85D0-8B6B164FF6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650" y="1289251"/>
            <a:ext cx="1260000" cy="1260000"/>
          </a:xfrm>
          <a:prstGeom prst="rect">
            <a:avLst/>
          </a:prstGeom>
        </p:spPr>
      </p:pic>
      <p:pic>
        <p:nvPicPr>
          <p:cNvPr id="18" name="그림 17" descr="텍스트, 실루엣, 밤하늘이(가) 표시된 사진&#10;&#10;자동 생성된 설명">
            <a:extLst>
              <a:ext uri="{FF2B5EF4-FFF2-40B4-BE49-F238E27FC236}">
                <a16:creationId xmlns:a16="http://schemas.microsoft.com/office/drawing/2014/main" id="{10295289-C155-4AD7-B2DC-EC77407C46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289251"/>
            <a:ext cx="1260000" cy="1260000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EB42640B-36A3-4812-8DF4-3FE94509E5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3105150"/>
            <a:ext cx="1260000" cy="1260000"/>
          </a:xfrm>
          <a:prstGeom prst="rect">
            <a:avLst/>
          </a:prstGeom>
        </p:spPr>
      </p:pic>
      <p:pic>
        <p:nvPicPr>
          <p:cNvPr id="31" name="그림 30" descr="그룹, 산호, 강장동물, 여러개이(가) 표시된 사진&#10;&#10;자동 생성된 설명">
            <a:extLst>
              <a:ext uri="{FF2B5EF4-FFF2-40B4-BE49-F238E27FC236}">
                <a16:creationId xmlns:a16="http://schemas.microsoft.com/office/drawing/2014/main" id="{18FAE86E-F1DD-4D24-9010-FEAB6D5F2A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4650" y="3105150"/>
            <a:ext cx="1260000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699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78A3C60C-3E5C-42E1-A26D-9B9EC384C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Classification</a:t>
            </a:r>
            <a:endParaRPr lang="ko-KR" altLang="en-US" dirty="0"/>
          </a:p>
        </p:txBody>
      </p:sp>
      <p:sp>
        <p:nvSpPr>
          <p:cNvPr id="5" name="내용 개체 틀 4">
            <a:extLst>
              <a:ext uri="{FF2B5EF4-FFF2-40B4-BE49-F238E27FC236}">
                <a16:creationId xmlns:a16="http://schemas.microsoft.com/office/drawing/2014/main" id="{34DBA954-D7A3-4769-8418-46DF6DCC82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Data Set</a:t>
            </a:r>
          </a:p>
          <a:p>
            <a:pPr lvl="1"/>
            <a:r>
              <a:rPr lang="en-US" altLang="ko-KR" dirty="0"/>
              <a:t>Labeled Data</a:t>
            </a:r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pPr lvl="1"/>
            <a:endParaRPr lang="en-US" altLang="ko-KR" dirty="0"/>
          </a:p>
          <a:p>
            <a:r>
              <a:rPr lang="en-US" altLang="ko-KR" dirty="0"/>
              <a:t>Model</a:t>
            </a:r>
          </a:p>
          <a:p>
            <a:pPr lvl="1"/>
            <a:r>
              <a:rPr lang="en-US" altLang="ko-KR" dirty="0" err="1"/>
              <a:t>Imagenet</a:t>
            </a:r>
            <a:r>
              <a:rPr lang="ko-KR" altLang="en-US" dirty="0"/>
              <a:t>으로 학습된 상태의 모델에서 학습 시작</a:t>
            </a:r>
            <a:endParaRPr lang="en-US" altLang="ko-KR" dirty="0"/>
          </a:p>
          <a:p>
            <a:pPr lvl="1"/>
            <a:r>
              <a:rPr lang="en-US" altLang="ko-KR" dirty="0"/>
              <a:t>Frozen(</a:t>
            </a:r>
            <a:r>
              <a:rPr lang="ko-KR" altLang="en-US" dirty="0"/>
              <a:t>모델의 </a:t>
            </a:r>
            <a:r>
              <a:rPr lang="en-US" altLang="ko-KR" dirty="0"/>
              <a:t>weight</a:t>
            </a:r>
            <a:r>
              <a:rPr lang="ko-KR" altLang="en-US" dirty="0"/>
              <a:t> 업데이트가 불가능한 상태</a:t>
            </a:r>
            <a:r>
              <a:rPr lang="en-US" altLang="ko-KR" dirty="0"/>
              <a:t>)</a:t>
            </a:r>
            <a:r>
              <a:rPr lang="ko-KR" altLang="en-US" dirty="0"/>
              <a:t>된 </a:t>
            </a:r>
            <a:r>
              <a:rPr lang="en-US" altLang="ko-KR" dirty="0"/>
              <a:t>layer </a:t>
            </a:r>
            <a:r>
              <a:rPr lang="ko-KR" altLang="en-US" dirty="0"/>
              <a:t>없이 작업 수행</a:t>
            </a:r>
            <a:endParaRPr lang="en-US" altLang="ko-KR" dirty="0"/>
          </a:p>
          <a:p>
            <a:pPr lvl="1"/>
            <a:r>
              <a:rPr lang="ko-KR" altLang="en-US" dirty="0"/>
              <a:t>구현된 모델 하단에 </a:t>
            </a:r>
            <a:r>
              <a:rPr lang="en-US" altLang="ko-KR" dirty="0"/>
              <a:t>(1024, 412, 2)</a:t>
            </a:r>
            <a:r>
              <a:rPr lang="ko-KR" altLang="en-US" dirty="0"/>
              <a:t>인 </a:t>
            </a:r>
            <a:r>
              <a:rPr lang="en-US" altLang="ko-KR" dirty="0"/>
              <a:t>3</a:t>
            </a:r>
            <a:r>
              <a:rPr lang="ko-KR" altLang="en-US" dirty="0"/>
              <a:t>개의 </a:t>
            </a:r>
            <a:r>
              <a:rPr lang="en-US" altLang="ko-KR" dirty="0"/>
              <a:t>layer </a:t>
            </a:r>
            <a:r>
              <a:rPr lang="ko-KR" altLang="en-US" dirty="0"/>
              <a:t>추가 부착</a:t>
            </a:r>
            <a:endParaRPr lang="en-US" altLang="ko-KR" dirty="0"/>
          </a:p>
          <a:p>
            <a:pPr lvl="1"/>
            <a:endParaRPr lang="en-US" altLang="ko-KR" dirty="0"/>
          </a:p>
          <a:p>
            <a:r>
              <a:rPr lang="en-US" altLang="ko-KR" dirty="0" err="1"/>
              <a:t>Imagenet</a:t>
            </a:r>
            <a:endParaRPr lang="en-US" altLang="ko-KR" dirty="0"/>
          </a:p>
          <a:p>
            <a:pPr lvl="1"/>
            <a:r>
              <a:rPr lang="ko-KR" altLang="en-US" dirty="0"/>
              <a:t>대표적인 대규모</a:t>
            </a:r>
            <a:r>
              <a:rPr lang="en-US" altLang="ko-KR" dirty="0"/>
              <a:t>(large-scale) </a:t>
            </a:r>
            <a:r>
              <a:rPr lang="ko-KR" altLang="en-US" dirty="0"/>
              <a:t>데이터셋</a:t>
            </a:r>
            <a:endParaRPr lang="en-US" altLang="ko-KR" dirty="0"/>
          </a:p>
          <a:p>
            <a:pPr lvl="1"/>
            <a:r>
              <a:rPr lang="en-US" altLang="ko-KR" dirty="0"/>
              <a:t>1,000</a:t>
            </a:r>
            <a:r>
              <a:rPr lang="ko-KR" altLang="en-US" dirty="0"/>
              <a:t>개의 클래스인</a:t>
            </a:r>
            <a:r>
              <a:rPr lang="en-US" altLang="ko-KR" dirty="0"/>
              <a:t> </a:t>
            </a:r>
            <a:r>
              <a:rPr lang="ko-KR" altLang="en-US" dirty="0"/>
              <a:t>총 </a:t>
            </a:r>
            <a:r>
              <a:rPr lang="en-US" altLang="ko-KR" dirty="0"/>
              <a:t>1,000,000</a:t>
            </a:r>
            <a:r>
              <a:rPr lang="ko-KR" altLang="en-US" dirty="0"/>
              <a:t>개 이상의 데이터를 포함</a:t>
            </a:r>
            <a:endParaRPr lang="en-US" altLang="ko-KR" dirty="0"/>
          </a:p>
          <a:p>
            <a:pPr marL="342900" lvl="1" indent="0">
              <a:buNone/>
            </a:pPr>
            <a:r>
              <a:rPr lang="en-US" altLang="ko-KR" sz="900" dirty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ko-KR" altLang="en-US" sz="900" dirty="0">
                <a:solidFill>
                  <a:schemeClr val="bg1">
                    <a:lumMod val="65000"/>
                  </a:schemeClr>
                </a:solidFill>
              </a:rPr>
              <a:t>참고</a:t>
            </a:r>
            <a:r>
              <a:rPr lang="en-US" altLang="ko-KR" sz="900" dirty="0">
                <a:solidFill>
                  <a:schemeClr val="bg1">
                    <a:lumMod val="65000"/>
                  </a:schemeClr>
                </a:solidFill>
              </a:rPr>
              <a:t>) https://ndb796.tistory.com/471</a:t>
            </a:r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</p:txBody>
      </p:sp>
      <p:graphicFrame>
        <p:nvGraphicFramePr>
          <p:cNvPr id="6" name="표 6">
            <a:extLst>
              <a:ext uri="{FF2B5EF4-FFF2-40B4-BE49-F238E27FC236}">
                <a16:creationId xmlns:a16="http://schemas.microsoft.com/office/drawing/2014/main" id="{429CDFCC-451C-4979-B80C-4CC15336B6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366028"/>
              </p:ext>
            </p:extLst>
          </p:nvPr>
        </p:nvGraphicFramePr>
        <p:xfrm>
          <a:off x="1219200" y="1581150"/>
          <a:ext cx="457200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val="545525497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234838307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931906027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endParaRPr lang="ko-KR" altLang="en-US" sz="10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Normal(True)</a:t>
                      </a:r>
                      <a:endParaRPr lang="ko-KR" altLang="en-US" sz="10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Outlier(False)</a:t>
                      </a:r>
                      <a:endParaRPr lang="ko-KR" altLang="en-US" sz="10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313000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Train set</a:t>
                      </a:r>
                      <a:endParaRPr lang="ko-KR" altLang="en-US" sz="10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306</a:t>
                      </a:r>
                      <a:endParaRPr lang="ko-KR" altLang="en-US" sz="10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332</a:t>
                      </a:r>
                      <a:endParaRPr lang="ko-KR" altLang="en-US" sz="10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9762518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Test set</a:t>
                      </a:r>
                      <a:endParaRPr lang="ko-KR" altLang="en-US" sz="10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662</a:t>
                      </a:r>
                      <a:endParaRPr lang="ko-KR" altLang="en-US" sz="10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 defTabSz="685800" rtl="0" eaLnBrk="1" latinLnBrk="1" hangingPunct="1">
                        <a:spcBef>
                          <a:spcPct val="2000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48</a:t>
                      </a:r>
                      <a:endParaRPr lang="ko-KR" altLang="en-US" sz="10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298515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05150D3B-87E9-4136-80EB-0D46A08B0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114262"/>
            <a:ext cx="2209800" cy="174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48E127C-3973-4031-A756-EA8F250072BD}"/>
              </a:ext>
            </a:extLst>
          </p:cNvPr>
          <p:cNvSpPr txBox="1"/>
          <p:nvPr/>
        </p:nvSpPr>
        <p:spPr>
          <a:xfrm>
            <a:off x="5105400" y="4827531"/>
            <a:ext cx="117371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&lt;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Imagenet</a:t>
            </a:r>
            <a:r>
              <a:rPr lang="ko-KR" alt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 일부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&gt;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805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SCLabPPTv1.pptx" id="{40F6047B-5EE6-4566-BC5E-3571A2220D60}" vid="{F984BC31-79A8-492A-8888-FE7ECF3EB51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BSCLabPPTv1</Template>
  <TotalTime>15498</TotalTime>
  <Words>1907</Words>
  <Application>Microsoft Office PowerPoint</Application>
  <PresentationFormat>사용자 지정</PresentationFormat>
  <Paragraphs>899</Paragraphs>
  <Slides>18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4" baseType="lpstr">
      <vt:lpstr>맑은 고딕</vt:lpstr>
      <vt:lpstr>Arial</vt:lpstr>
      <vt:lpstr>Calibri</vt:lpstr>
      <vt:lpstr>Calibri Light</vt:lpstr>
      <vt:lpstr>Cambria</vt:lpstr>
      <vt:lpstr>Office 테마</vt:lpstr>
      <vt:lpstr>PowerPoint 프레젠테이션</vt:lpstr>
      <vt:lpstr>Contents</vt:lpstr>
      <vt:lpstr>Filtering</vt:lpstr>
      <vt:lpstr>Filtering Result (1)</vt:lpstr>
      <vt:lpstr>Filtering Result (2)</vt:lpstr>
      <vt:lpstr>Filtering Result (3)</vt:lpstr>
      <vt:lpstr>Filtering Result (4)</vt:lpstr>
      <vt:lpstr>Filtering Result (5)</vt:lpstr>
      <vt:lpstr>Classification</vt:lpstr>
      <vt:lpstr>Classification: Original Images</vt:lpstr>
      <vt:lpstr>Classification: Sobel (k=1)</vt:lpstr>
      <vt:lpstr>Classification: Sobel (k=3)</vt:lpstr>
      <vt:lpstr>Classification: Sobel (k=5)</vt:lpstr>
      <vt:lpstr>Classification: Sobel (k=7)</vt:lpstr>
      <vt:lpstr>Classification: Laplician</vt:lpstr>
      <vt:lpstr>Classification: Canny</vt:lpstr>
      <vt:lpstr>Classification: Summary</vt:lpstr>
      <vt:lpstr>Classification: Summary</vt:lpstr>
    </vt:vector>
  </TitlesOfParts>
  <Company>IdeasResearch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Scheduling</dc:title>
  <dc:creator>Yulim</dc:creator>
  <cp:lastModifiedBy>HYEMEE</cp:lastModifiedBy>
  <cp:revision>391</cp:revision>
  <dcterms:created xsi:type="dcterms:W3CDTF">2016-10-05T02:16:34Z</dcterms:created>
  <dcterms:modified xsi:type="dcterms:W3CDTF">2021-05-21T07:07:36Z</dcterms:modified>
</cp:coreProperties>
</file>