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notesMasterIdLst>
    <p:notesMasterId r:id="rId61"/>
  </p:notesMasterIdLst>
  <p:sldIdLst>
    <p:sldId id="357" r:id="rId2"/>
    <p:sldId id="259" r:id="rId3"/>
    <p:sldId id="260" r:id="rId4"/>
    <p:sldId id="359" r:id="rId5"/>
    <p:sldId id="370" r:id="rId6"/>
    <p:sldId id="371" r:id="rId7"/>
    <p:sldId id="373" r:id="rId8"/>
    <p:sldId id="375" r:id="rId9"/>
    <p:sldId id="385" r:id="rId10"/>
    <p:sldId id="378" r:id="rId11"/>
    <p:sldId id="392" r:id="rId12"/>
    <p:sldId id="420" r:id="rId13"/>
    <p:sldId id="396" r:id="rId14"/>
    <p:sldId id="417" r:id="rId15"/>
    <p:sldId id="418" r:id="rId16"/>
    <p:sldId id="419" r:id="rId17"/>
    <p:sldId id="421" r:id="rId18"/>
    <p:sldId id="422" r:id="rId19"/>
    <p:sldId id="424" r:id="rId20"/>
    <p:sldId id="425" r:id="rId21"/>
    <p:sldId id="404" r:id="rId22"/>
    <p:sldId id="426" r:id="rId23"/>
    <p:sldId id="412" r:id="rId24"/>
    <p:sldId id="427" r:id="rId25"/>
    <p:sldId id="413" r:id="rId26"/>
    <p:sldId id="429" r:id="rId27"/>
    <p:sldId id="403" r:id="rId28"/>
    <p:sldId id="406" r:id="rId29"/>
    <p:sldId id="430" r:id="rId30"/>
    <p:sldId id="407" r:id="rId31"/>
    <p:sldId id="408" r:id="rId32"/>
    <p:sldId id="431" r:id="rId33"/>
    <p:sldId id="432" r:id="rId34"/>
    <p:sldId id="409" r:id="rId35"/>
    <p:sldId id="410" r:id="rId36"/>
    <p:sldId id="433" r:id="rId37"/>
    <p:sldId id="397" r:id="rId38"/>
    <p:sldId id="411" r:id="rId39"/>
    <p:sldId id="415" r:id="rId40"/>
    <p:sldId id="416" r:id="rId41"/>
    <p:sldId id="398" r:id="rId42"/>
    <p:sldId id="399" r:id="rId43"/>
    <p:sldId id="400" r:id="rId44"/>
    <p:sldId id="401" r:id="rId45"/>
    <p:sldId id="402" r:id="rId46"/>
    <p:sldId id="435" r:id="rId47"/>
    <p:sldId id="405" r:id="rId48"/>
    <p:sldId id="436" r:id="rId49"/>
    <p:sldId id="383" r:id="rId50"/>
    <p:sldId id="363" r:id="rId51"/>
    <p:sldId id="339" r:id="rId52"/>
    <p:sldId id="381" r:id="rId53"/>
    <p:sldId id="382" r:id="rId54"/>
    <p:sldId id="336" r:id="rId55"/>
    <p:sldId id="437" r:id="rId56"/>
    <p:sldId id="438" r:id="rId57"/>
    <p:sldId id="439" r:id="rId58"/>
    <p:sldId id="440" r:id="rId59"/>
    <p:sldId id="284" r:id="rId60"/>
  </p:sldIdLst>
  <p:sldSz cx="9144000" cy="6858000" type="screen4x3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95E"/>
    <a:srgbClr val="1482AC"/>
    <a:srgbClr val="0000FF"/>
    <a:srgbClr val="FF6600"/>
    <a:srgbClr val="F2F2F2"/>
    <a:srgbClr val="FF9F9F"/>
    <a:srgbClr val="FFFF00"/>
    <a:srgbClr val="FFCC66"/>
    <a:srgbClr val="99CC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38B1855-1B75-4FBE-930C-398BA8C253C6}" styleName="테마 스타일 2 - 강조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테마 스타일 2 - 강조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테마 스타일 2 - 강조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테마 스타일 2 - 강조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929F9F4-4A8F-4326-A1B4-22849713DDAB}" styleName="어두운 스타일 1 - 강조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어두운 스타일 1 - 강조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어두운 스타일 1 - 강조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어두운 스타일 1 - 강조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94194" autoAdjust="0"/>
  </p:normalViewPr>
  <p:slideViewPr>
    <p:cSldViewPr>
      <p:cViewPr varScale="1">
        <p:scale>
          <a:sx n="106" d="100"/>
          <a:sy n="106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5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fld id="{DC0FF4DB-A69C-4D19-B1BF-C9AADF463A92}" type="datetimeFigureOut">
              <a:rPr lang="ko-KR" altLang="en-US" smtClean="0"/>
              <a:pPr/>
              <a:t>2021-07-16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9300"/>
            <a:ext cx="4999038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9" tIns="48180" rIns="96359" bIns="4818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6594" y="4749086"/>
            <a:ext cx="5492750" cy="4499134"/>
          </a:xfrm>
          <a:prstGeom prst="rect">
            <a:avLst/>
          </a:prstGeom>
        </p:spPr>
        <p:txBody>
          <a:bodyPr vert="horz" lIns="96359" tIns="48180" rIns="96359" bIns="4818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9109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300"/>
            </a:lvl1pPr>
          </a:lstStyle>
          <a:p>
            <a:fld id="{E8DB0219-1C5C-49A2-9F27-04E2F9912E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8178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DB0219-1C5C-49A2-9F27-04E2F9912E40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8564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54088" y="747713"/>
            <a:ext cx="4976812" cy="37338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9742F-5A29-41EF-A71F-297AE114EA83}" type="slidenum">
              <a:rPr lang="ko-KR" altLang="en-US" smtClean="0">
                <a:solidFill>
                  <a:prstClr val="black"/>
                </a:solidFill>
              </a:rPr>
              <a:pPr/>
              <a:t>2</a:t>
            </a:fld>
            <a:endParaRPr lang="en-US" altLang="ko-K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622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B0219-1C5C-49A2-9F27-04E2F9912E40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8243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54088" y="747713"/>
            <a:ext cx="4976812" cy="37338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9742F-5A29-41EF-A71F-297AE114EA83}" type="slidenum">
              <a:rPr lang="ko-KR" altLang="en-US" smtClean="0"/>
              <a:pPr/>
              <a:t>59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29854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70C3-0867-4119-BCBD-AB49558914A9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92EC-8174-4020-A3B7-CC1E92DAEF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81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70C3-0867-4119-BCBD-AB49558914A9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92EC-8174-4020-A3B7-CC1E92DAEF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948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70C3-0867-4119-BCBD-AB49558914A9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92EC-8174-4020-A3B7-CC1E92DAEF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00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70C3-0867-4119-BCBD-AB49558914A9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92EC-8174-4020-A3B7-CC1E92DAEF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597475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70C3-0867-4119-BCBD-AB49558914A9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92EC-8174-4020-A3B7-CC1E92DAEF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529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70C3-0867-4119-BCBD-AB49558914A9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92EC-8174-4020-A3B7-CC1E92DAEF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774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70C3-0867-4119-BCBD-AB49558914A9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92EC-8174-4020-A3B7-CC1E92DAEF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249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70C3-0867-4119-BCBD-AB49558914A9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92EC-8174-4020-A3B7-CC1E92DAEF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49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70C3-0867-4119-BCBD-AB49558914A9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92EC-8174-4020-A3B7-CC1E92DAEF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580075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70C3-0867-4119-BCBD-AB49558914A9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92EC-8174-4020-A3B7-CC1E92DAEF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859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E70C3-0867-4119-BCBD-AB49558914A9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792EC-8174-4020-A3B7-CC1E92DAEF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509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E70C3-0867-4119-BCBD-AB49558914A9}" type="datetimeFigureOut">
              <a:rPr lang="en-US" smtClean="0"/>
              <a:t>7/16/2021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792EC-8174-4020-A3B7-CC1E92DAEF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2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>
    <p:wipe dir="r"/>
  </p:transition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kr/url?sa=i&amp;rct=j&amp;q=&amp;esrc=s&amp;source=images&amp;cd=&amp;ved=0ahUKEwiJ0OWLvf_WAhVLipQKHbypDZ8QjRwIBw&amp;url=http://bigs.mk.co.kr/view.php?year=2014&amp;no=1237256&amp;psig=AOvVaw2gY0Gc3FkrZ85PvveCvgcS&amp;ust=150859838443511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4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88.png"/><Relationship Id="rId7" Type="http://schemas.openxmlformats.org/officeDocument/2006/relationships/image" Target="../media/image91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90.png"/><Relationship Id="rId4" Type="http://schemas.openxmlformats.org/officeDocument/2006/relationships/image" Target="../media/image89.png"/><Relationship Id="rId9" Type="http://schemas.openxmlformats.org/officeDocument/2006/relationships/image" Target="../media/image8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openxmlformats.org/officeDocument/2006/relationships/image" Target="../media/image92.png"/><Relationship Id="rId7" Type="http://schemas.openxmlformats.org/officeDocument/2006/relationships/image" Target="../media/image9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image" Target="../media/image102.jpeg"/><Relationship Id="rId7" Type="http://schemas.openxmlformats.org/officeDocument/2006/relationships/image" Target="../media/image10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55.png"/><Relationship Id="rId4" Type="http://schemas.openxmlformats.org/officeDocument/2006/relationships/image" Target="../media/image103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.kr/url?sa=i&amp;rct=j&amp;q=&amp;esrc=s&amp;source=images&amp;cd=&amp;cad=rja&amp;uact=8&amp;ved=0ahUKEwiG1cCSmf_WAhXME5QKHdnKBg4QjRwIBw&amp;url=http://news.chosun.com/site/data/html_dir/2017/06/25/2017062500177.html&amp;psig=AOvVaw0MViX4k-lF9ZIi0yqY_Z7l&amp;ust=1508588619860797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://www.google.co.kr/url?sa=i&amp;rct=j&amp;q=&amp;esrc=s&amp;source=images&amp;cd=&amp;cad=rja&amp;uact=8&amp;ved=0ahUKEwjK0Nejmf_WAhXBo5QKHW-BBN0QjRwIBw&amp;url=http://junswindow.tistory.com/52&amp;psig=AOvVaw0MViX4k-lF9ZIi0yqY_Z7l&amp;ust=1508588619860797" TargetMode="Externa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싱크홀에 대한 이미지 검색결과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0"/>
          <a:stretch/>
        </p:blipFill>
        <p:spPr bwMode="auto">
          <a:xfrm>
            <a:off x="-620" y="781628"/>
            <a:ext cx="9177040" cy="607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2987824" y="2827479"/>
            <a:ext cx="3562748" cy="486054"/>
          </a:xfrm>
          <a:prstGeom prst="rect">
            <a:avLst/>
          </a:prstGeom>
        </p:spPr>
        <p:txBody>
          <a:bodyPr wrap="none" lIns="0" tIns="0" rIns="0" bIns="0" anchor="t" anchorCtr="0">
            <a:noAutofit/>
          </a:bodyPr>
          <a:lstStyle/>
          <a:p>
            <a:pPr algn="ctr">
              <a:lnSpc>
                <a:spcPct val="150000"/>
              </a:lnSpc>
            </a:pPr>
            <a:endParaRPr lang="ko-KR" altLang="en-US" sz="2400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25" name="_x243310120" descr="EMB000021383bd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696" y="117208"/>
            <a:ext cx="2084271" cy="596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직사각형 11"/>
          <p:cNvSpPr/>
          <p:nvPr/>
        </p:nvSpPr>
        <p:spPr bwMode="auto">
          <a:xfrm>
            <a:off x="0" y="1576098"/>
            <a:ext cx="4067944" cy="322105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620" y="1962510"/>
            <a:ext cx="3708524" cy="210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유에이치에스</a:t>
            </a:r>
            <a:r>
              <a:rPr lang="ko-KR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㈜ </a:t>
            </a:r>
            <a:endParaRPr lang="en-US" altLang="ko-K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r">
              <a:lnSpc>
                <a:spcPct val="150000"/>
              </a:lnSpc>
            </a:pPr>
            <a:r>
              <a:rPr lang="ko-KR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완료보고서</a:t>
            </a:r>
            <a:endParaRPr lang="en-US" altLang="ko-K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2019.07. 01.</a:t>
            </a:r>
            <a:endParaRPr lang="ko-KR" altLang="en-US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9D72F7D4-5DB8-427C-9B98-112B0A580EC2}"/>
              </a:ext>
            </a:extLst>
          </p:cNvPr>
          <p:cNvSpPr/>
          <p:nvPr/>
        </p:nvSpPr>
        <p:spPr>
          <a:xfrm>
            <a:off x="145225" y="184723"/>
            <a:ext cx="63257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멀티채널을 활용한 </a:t>
            </a:r>
            <a:r>
              <a:rPr lang="en-US" altLang="ko-KR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4</a:t>
            </a: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차원 지반탐사 </a:t>
            </a:r>
            <a:r>
              <a:rPr lang="en-US" altLang="ko-KR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GPR</a:t>
            </a: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 시스템 개발</a:t>
            </a:r>
          </a:p>
        </p:txBody>
      </p:sp>
    </p:spTree>
    <p:extLst>
      <p:ext uri="{BB962C8B-B14F-4D97-AF65-F5344CB8AC3E}">
        <p14:creationId xmlns:p14="http://schemas.microsoft.com/office/powerpoint/2010/main" val="1612742617"/>
      </p:ext>
    </p:extLst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모서리가 둥근 직사각형 24"/>
          <p:cNvSpPr/>
          <p:nvPr/>
        </p:nvSpPr>
        <p:spPr>
          <a:xfrm>
            <a:off x="4733652" y="2162572"/>
            <a:ext cx="3590938" cy="942392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lnSpc>
                <a:spcPct val="150000"/>
              </a:lnSpc>
            </a:pP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인터넷 서버 파일백업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, 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다양한 형태의 보고서 출력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, 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선명한 화면프레임 </a:t>
            </a:r>
            <a:r>
              <a:rPr lang="ko-KR" altLang="en-US" sz="1200" dirty="0" err="1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캡쳐가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 가능한 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4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차원 해석 프로그램 개발</a:t>
            </a:r>
          </a:p>
        </p:txBody>
      </p:sp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3.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 핵심 기술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2. 4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차원 해석 프로그램 서비스 개발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2290" name="_x46027096" descr="EMB00002fdc667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83" y="3356464"/>
            <a:ext cx="3315494" cy="254474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9" name="_x149166376" descr="EMB00002fdc667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097" y="3284984"/>
            <a:ext cx="3880048" cy="2687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" name="모서리가 둥근 직사각형 23"/>
          <p:cNvSpPr/>
          <p:nvPr/>
        </p:nvSpPr>
        <p:spPr>
          <a:xfrm>
            <a:off x="596900" y="2162572"/>
            <a:ext cx="3615060" cy="942392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lnSpc>
                <a:spcPct val="150000"/>
              </a:lnSpc>
            </a:pPr>
            <a:r>
              <a:rPr lang="ko-KR" altLang="en-US" sz="1200" dirty="0" err="1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드론의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 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GPS 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장치와 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GPR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장치의 위치 동기를 측정하여 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4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차원 하부지하의 </a:t>
            </a:r>
            <a:r>
              <a:rPr lang="ko-KR" altLang="en-US" sz="1200" dirty="0" err="1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맵과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 </a:t>
            </a:r>
            <a:r>
              <a:rPr lang="ko-KR" altLang="en-US" sz="1200" dirty="0" err="1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매설물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 위치 </a:t>
            </a:r>
            <a:r>
              <a:rPr lang="ko-KR" altLang="en-US" sz="1200" dirty="0" err="1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맵의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 위치를 뚜렷하게 보여주는 기술 개발</a:t>
            </a:r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35670436"/>
      </p:ext>
    </p:extLst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3.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 핵심 기술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3. GPR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의 데이터 분석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344969" y="636130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23</a:t>
            </a:r>
            <a:endParaRPr lang="ko-KR" altLang="en-US" dirty="0"/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12D4A1E4-740E-4BBA-B13A-149248589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2656" y="1831201"/>
            <a:ext cx="3548448" cy="156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직사각형 32">
            <a:extLst>
              <a:ext uri="{FF2B5EF4-FFF2-40B4-BE49-F238E27FC236}">
                <a16:creationId xmlns:a16="http://schemas.microsoft.com/office/drawing/2014/main" id="{98C7439B-C7B4-4158-8CDE-2161D5BC9C43}"/>
              </a:ext>
            </a:extLst>
          </p:cNvPr>
          <p:cNvSpPr/>
          <p:nvPr/>
        </p:nvSpPr>
        <p:spPr>
          <a:xfrm>
            <a:off x="300088" y="1821369"/>
            <a:ext cx="4896544" cy="156966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 fontAlgn="base" latinLnBrk="0">
              <a:lnSpc>
                <a:spcPct val="200000"/>
              </a:lnSpc>
              <a:buFont typeface="Wingdings" pitchFamily="2" charset="2"/>
              <a:buChar char="§"/>
            </a:pPr>
            <a:r>
              <a:rPr lang="en-US" altLang="ko-KR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</a:t>
            </a:r>
            <a:r>
              <a:rPr lang="ko-KR" altLang="en-US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측선의 데이터를 좌표에 따라 배치하고 각종 보정을 하여 최종 데이터를 생성한 뒤 이로부터 이미지를 생성함</a:t>
            </a:r>
            <a:r>
              <a:rPr lang="en-US" altLang="ko-KR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algn="just" fontAlgn="base" latinLnBrk="0">
              <a:lnSpc>
                <a:spcPct val="200000"/>
              </a:lnSpc>
              <a:buFont typeface="Wingdings" pitchFamily="2" charset="2"/>
              <a:buChar char="§"/>
            </a:pPr>
            <a:r>
              <a:rPr lang="en-US" altLang="ko-KR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</a:t>
            </a:r>
            <a:r>
              <a:rPr lang="ko-KR" altLang="en-US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일반적으로 지하 </a:t>
            </a:r>
            <a:r>
              <a:rPr lang="ko-KR" altLang="en-US" sz="1200" b="1" kern="0" dirty="0" err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매설물이나</a:t>
            </a:r>
            <a:r>
              <a:rPr lang="ko-KR" altLang="en-US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공동에서의 전자기파의 수신 결과는 포물선으로 나타남</a:t>
            </a:r>
            <a:r>
              <a:rPr lang="en-US" altLang="ko-KR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F4A1545-9B34-45FA-AA05-3A3371033BAA}"/>
              </a:ext>
            </a:extLst>
          </p:cNvPr>
          <p:cNvSpPr/>
          <p:nvPr/>
        </p:nvSpPr>
        <p:spPr>
          <a:xfrm>
            <a:off x="300088" y="3579057"/>
            <a:ext cx="4248472" cy="12003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 fontAlgn="base" latinLnBrk="0">
              <a:lnSpc>
                <a:spcPct val="200000"/>
              </a:lnSpc>
              <a:buFont typeface="Wingdings" pitchFamily="2" charset="2"/>
              <a:buChar char="§"/>
            </a:pPr>
            <a:r>
              <a:rPr lang="en-US" altLang="ko-KR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</a:t>
            </a:r>
            <a:r>
              <a:rPr lang="ko-KR" altLang="en-US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수직단면 데이터로부터 수평단면의 데이터를 추출함</a:t>
            </a:r>
            <a:r>
              <a:rPr lang="en-US" altLang="ko-KR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algn="just" fontAlgn="base" latinLnBrk="0">
              <a:lnSpc>
                <a:spcPct val="200000"/>
              </a:lnSpc>
              <a:buFont typeface="Wingdings" pitchFamily="2" charset="2"/>
              <a:buChar char="§"/>
            </a:pPr>
            <a:r>
              <a:rPr lang="en-US" altLang="ko-KR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</a:t>
            </a:r>
            <a:r>
              <a:rPr lang="ko-KR" altLang="en-US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수직단면의 데이터를 조밀하게 수집하여 일정 시간</a:t>
            </a:r>
            <a:r>
              <a:rPr lang="en-US" altLang="ko-KR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깊이</a:t>
            </a:r>
            <a:r>
              <a:rPr lang="en-US" altLang="ko-KR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)</a:t>
            </a:r>
            <a:r>
              <a:rPr lang="ko-KR" altLang="en-US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별로 데이터를 추출함</a:t>
            </a:r>
            <a:r>
              <a:rPr lang="en-US" altLang="ko-KR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</a:t>
            </a:r>
          </a:p>
        </p:txBody>
      </p:sp>
      <p:pic>
        <p:nvPicPr>
          <p:cNvPr id="42" name="Picture 3">
            <a:extLst>
              <a:ext uri="{FF2B5EF4-FFF2-40B4-BE49-F238E27FC236}">
                <a16:creationId xmlns:a16="http://schemas.microsoft.com/office/drawing/2014/main" id="{773747FD-5C97-4817-9BBC-7D028F535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8560" y="3697290"/>
            <a:ext cx="4392488" cy="1402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직사각형 42">
            <a:extLst>
              <a:ext uri="{FF2B5EF4-FFF2-40B4-BE49-F238E27FC236}">
                <a16:creationId xmlns:a16="http://schemas.microsoft.com/office/drawing/2014/main" id="{BD6C4954-C1F5-4584-B9DD-AE0C589DD338}"/>
              </a:ext>
            </a:extLst>
          </p:cNvPr>
          <p:cNvSpPr/>
          <p:nvPr/>
        </p:nvSpPr>
        <p:spPr>
          <a:xfrm>
            <a:off x="300088" y="1818184"/>
            <a:ext cx="8712968" cy="17412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9A62E9D1-3055-4C77-978C-6699E203DCBF}"/>
              </a:ext>
            </a:extLst>
          </p:cNvPr>
          <p:cNvSpPr/>
          <p:nvPr/>
        </p:nvSpPr>
        <p:spPr>
          <a:xfrm>
            <a:off x="300088" y="3625282"/>
            <a:ext cx="8712968" cy="15121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9935C6C3-84F3-4028-B292-003125B6CE6E}"/>
              </a:ext>
            </a:extLst>
          </p:cNvPr>
          <p:cNvSpPr/>
          <p:nvPr/>
        </p:nvSpPr>
        <p:spPr>
          <a:xfrm>
            <a:off x="300088" y="5209458"/>
            <a:ext cx="8712968" cy="15121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A00413F6-6EE6-4951-8F9D-B0FC54997DB7}"/>
              </a:ext>
            </a:extLst>
          </p:cNvPr>
          <p:cNvSpPr/>
          <p:nvPr/>
        </p:nvSpPr>
        <p:spPr>
          <a:xfrm>
            <a:off x="300088" y="5215577"/>
            <a:ext cx="3528392" cy="11449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 fontAlgn="base" latinLnBrk="0">
              <a:lnSpc>
                <a:spcPct val="200000"/>
              </a:lnSpc>
              <a:buFont typeface="Wingdings" pitchFamily="2" charset="2"/>
              <a:buChar char="§"/>
            </a:pPr>
            <a:r>
              <a:rPr lang="en-US" altLang="ko-KR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</a:t>
            </a:r>
            <a:r>
              <a:rPr lang="ko-KR" altLang="en-US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수직단면 데이터와 수평단면 데이터를 조합하여 </a:t>
            </a:r>
            <a:r>
              <a:rPr lang="en-US" altLang="ko-KR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3</a:t>
            </a:r>
            <a:r>
              <a:rPr lang="ko-KR" altLang="en-US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차원 입체 데이터를 생성함</a:t>
            </a:r>
            <a:r>
              <a:rPr lang="en-US" altLang="ko-KR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</a:t>
            </a:r>
          </a:p>
          <a:p>
            <a:pPr algn="just" fontAlgn="base" latinLnBrk="0">
              <a:lnSpc>
                <a:spcPct val="200000"/>
              </a:lnSpc>
              <a:buFont typeface="Wingdings" pitchFamily="2" charset="2"/>
              <a:buChar char="§"/>
            </a:pPr>
            <a:r>
              <a:rPr lang="en-US" altLang="ko-KR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2</a:t>
            </a:r>
            <a:r>
              <a:rPr lang="ko-KR" altLang="en-US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차원 데이터의 조합으로 인해 한계를 가짐</a:t>
            </a:r>
            <a:r>
              <a:rPr lang="en-US" altLang="ko-KR" sz="12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.</a:t>
            </a:r>
          </a:p>
        </p:txBody>
      </p:sp>
      <p:pic>
        <p:nvPicPr>
          <p:cNvPr id="47" name="Picture 4">
            <a:extLst>
              <a:ext uri="{FF2B5EF4-FFF2-40B4-BE49-F238E27FC236}">
                <a16:creationId xmlns:a16="http://schemas.microsoft.com/office/drawing/2014/main" id="{29B57E28-E332-4307-94F4-8BF8599B9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22828" y="5279969"/>
            <a:ext cx="2369948" cy="138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5">
            <a:extLst>
              <a:ext uri="{FF2B5EF4-FFF2-40B4-BE49-F238E27FC236}">
                <a16:creationId xmlns:a16="http://schemas.microsoft.com/office/drawing/2014/main" id="{FA6D7B25-A446-454F-A074-FAAFDC696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36792" y="5261661"/>
            <a:ext cx="2232248" cy="1413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8705663"/>
      </p:ext>
    </p:extLst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사업실적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GPR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차량 장치 개발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#1</a:t>
            </a:r>
            <a:endParaRPr lang="ko-KR" altLang="en-US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18</a:t>
            </a:r>
            <a:endParaRPr lang="ko-KR" altLang="en-US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E2C03E04-CB16-480C-AAF0-44A21E9A3304}"/>
              </a:ext>
            </a:extLst>
          </p:cNvPr>
          <p:cNvGrpSpPr/>
          <p:nvPr/>
        </p:nvGrpSpPr>
        <p:grpSpPr>
          <a:xfrm>
            <a:off x="471573" y="1883839"/>
            <a:ext cx="8200854" cy="4604829"/>
            <a:chOff x="524370" y="1340767"/>
            <a:chExt cx="8021782" cy="4968553"/>
          </a:xfrm>
        </p:grpSpPr>
        <p:pic>
          <p:nvPicPr>
            <p:cNvPr id="47" name="Picture 3">
              <a:extLst>
                <a:ext uri="{FF2B5EF4-FFF2-40B4-BE49-F238E27FC236}">
                  <a16:creationId xmlns:a16="http://schemas.microsoft.com/office/drawing/2014/main" id="{F8DFE7E8-562E-4BDB-BC66-4A6E66A52D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264" y="1556792"/>
              <a:ext cx="7992888" cy="4752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모서리가 둥근 직사각형 2">
              <a:extLst>
                <a:ext uri="{FF2B5EF4-FFF2-40B4-BE49-F238E27FC236}">
                  <a16:creationId xmlns:a16="http://schemas.microsoft.com/office/drawing/2014/main" id="{FAD75CDF-57D5-47C5-9CFB-5E2A0F8011DD}"/>
                </a:ext>
              </a:extLst>
            </p:cNvPr>
            <p:cNvSpPr/>
            <p:nvPr/>
          </p:nvSpPr>
          <p:spPr>
            <a:xfrm>
              <a:off x="971600" y="3789040"/>
              <a:ext cx="1368152" cy="43204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모서리가 둥근 직사각형 8">
              <a:extLst>
                <a:ext uri="{FF2B5EF4-FFF2-40B4-BE49-F238E27FC236}">
                  <a16:creationId xmlns:a16="http://schemas.microsoft.com/office/drawing/2014/main" id="{DC17BA6A-0160-4EFA-A2A7-D5E03B248399}"/>
                </a:ext>
              </a:extLst>
            </p:cNvPr>
            <p:cNvSpPr/>
            <p:nvPr/>
          </p:nvSpPr>
          <p:spPr>
            <a:xfrm>
              <a:off x="971600" y="3284984"/>
              <a:ext cx="1368152" cy="43204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모서리가 둥근 직사각형 9">
              <a:extLst>
                <a:ext uri="{FF2B5EF4-FFF2-40B4-BE49-F238E27FC236}">
                  <a16:creationId xmlns:a16="http://schemas.microsoft.com/office/drawing/2014/main" id="{AECD9B1F-9767-40AA-9660-484B2715294B}"/>
                </a:ext>
              </a:extLst>
            </p:cNvPr>
            <p:cNvSpPr/>
            <p:nvPr/>
          </p:nvSpPr>
          <p:spPr>
            <a:xfrm>
              <a:off x="2627784" y="2242378"/>
              <a:ext cx="504056" cy="111461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모서리가 둥근 직사각형 12">
              <a:extLst>
                <a:ext uri="{FF2B5EF4-FFF2-40B4-BE49-F238E27FC236}">
                  <a16:creationId xmlns:a16="http://schemas.microsoft.com/office/drawing/2014/main" id="{08969645-21ED-4B24-8D73-8990AC77D791}"/>
                </a:ext>
              </a:extLst>
            </p:cNvPr>
            <p:cNvSpPr/>
            <p:nvPr/>
          </p:nvSpPr>
          <p:spPr>
            <a:xfrm>
              <a:off x="2921750" y="3717032"/>
              <a:ext cx="504056" cy="79024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모서리가 둥근 직사각형 13">
              <a:extLst>
                <a:ext uri="{FF2B5EF4-FFF2-40B4-BE49-F238E27FC236}">
                  <a16:creationId xmlns:a16="http://schemas.microsoft.com/office/drawing/2014/main" id="{CFA9ADD6-FF90-4FC0-B538-881A447C7A2A}"/>
                </a:ext>
              </a:extLst>
            </p:cNvPr>
            <p:cNvSpPr/>
            <p:nvPr/>
          </p:nvSpPr>
          <p:spPr>
            <a:xfrm>
              <a:off x="3538302" y="3717031"/>
              <a:ext cx="504056" cy="804129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모서리가 둥근 직사각형 15">
              <a:extLst>
                <a:ext uri="{FF2B5EF4-FFF2-40B4-BE49-F238E27FC236}">
                  <a16:creationId xmlns:a16="http://schemas.microsoft.com/office/drawing/2014/main" id="{7408E218-3FB0-4DB0-8DC4-1C00599B58D5}"/>
                </a:ext>
              </a:extLst>
            </p:cNvPr>
            <p:cNvSpPr/>
            <p:nvPr/>
          </p:nvSpPr>
          <p:spPr>
            <a:xfrm>
              <a:off x="3619982" y="2242378"/>
              <a:ext cx="916013" cy="75457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모서리가 둥근 사각형 설명선 16">
              <a:extLst>
                <a:ext uri="{FF2B5EF4-FFF2-40B4-BE49-F238E27FC236}">
                  <a16:creationId xmlns:a16="http://schemas.microsoft.com/office/drawing/2014/main" id="{BCDC6130-42F8-4025-9473-13AC2482A910}"/>
                </a:ext>
              </a:extLst>
            </p:cNvPr>
            <p:cNvSpPr/>
            <p:nvPr/>
          </p:nvSpPr>
          <p:spPr>
            <a:xfrm>
              <a:off x="524370" y="2619665"/>
              <a:ext cx="1656184" cy="529542"/>
            </a:xfrm>
            <a:prstGeom prst="wedgeRoundRect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/>
                <a:t>드론케이스</a:t>
              </a:r>
              <a:endParaRPr lang="ko-KR" altLang="en-US" dirty="0"/>
            </a:p>
          </p:txBody>
        </p:sp>
        <p:sp>
          <p:nvSpPr>
            <p:cNvPr id="55" name="모서리가 둥근 사각형 설명선 17">
              <a:extLst>
                <a:ext uri="{FF2B5EF4-FFF2-40B4-BE49-F238E27FC236}">
                  <a16:creationId xmlns:a16="http://schemas.microsoft.com/office/drawing/2014/main" id="{0AEB7593-91CB-416E-8584-9EA7D55D4E15}"/>
                </a:ext>
              </a:extLst>
            </p:cNvPr>
            <p:cNvSpPr/>
            <p:nvPr/>
          </p:nvSpPr>
          <p:spPr>
            <a:xfrm>
              <a:off x="4077988" y="1340767"/>
              <a:ext cx="1044116" cy="774615"/>
            </a:xfrm>
            <a:prstGeom prst="wedgeRoundRect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CCTV</a:t>
              </a:r>
            </a:p>
            <a:p>
              <a:pPr algn="ctr"/>
              <a:r>
                <a:rPr lang="ko-KR" altLang="en-US" dirty="0"/>
                <a:t>모니터</a:t>
              </a:r>
            </a:p>
          </p:txBody>
        </p:sp>
        <p:sp>
          <p:nvSpPr>
            <p:cNvPr id="56" name="모서리가 둥근 사각형 설명선 18">
              <a:extLst>
                <a:ext uri="{FF2B5EF4-FFF2-40B4-BE49-F238E27FC236}">
                  <a16:creationId xmlns:a16="http://schemas.microsoft.com/office/drawing/2014/main" id="{789C37DE-B878-4733-BB99-504A7B2E378B}"/>
                </a:ext>
              </a:extLst>
            </p:cNvPr>
            <p:cNvSpPr/>
            <p:nvPr/>
          </p:nvSpPr>
          <p:spPr>
            <a:xfrm>
              <a:off x="2219311" y="1484784"/>
              <a:ext cx="1272569" cy="639793"/>
            </a:xfrm>
            <a:prstGeom prst="wedgeRoundRect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일체형 </a:t>
              </a:r>
              <a:r>
                <a:rPr lang="en-US" altLang="ko-KR" dirty="0"/>
                <a:t>PC</a:t>
              </a:r>
              <a:endParaRPr lang="ko-KR" altLang="en-US" dirty="0"/>
            </a:p>
          </p:txBody>
        </p:sp>
        <p:sp>
          <p:nvSpPr>
            <p:cNvPr id="57" name="설명선 2 5">
              <a:extLst>
                <a:ext uri="{FF2B5EF4-FFF2-40B4-BE49-F238E27FC236}">
                  <a16:creationId xmlns:a16="http://schemas.microsoft.com/office/drawing/2014/main" id="{E6EA94B2-C430-45D3-A576-A5D8A16BF45E}"/>
                </a:ext>
              </a:extLst>
            </p:cNvPr>
            <p:cNvSpPr/>
            <p:nvPr/>
          </p:nvSpPr>
          <p:spPr>
            <a:xfrm>
              <a:off x="1043608" y="5157192"/>
              <a:ext cx="914400" cy="432048"/>
            </a:xfrm>
            <a:prstGeom prst="border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-211975"/>
                <a:gd name="adj6" fmla="val 62424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/>
                <a:t>베터리</a:t>
              </a:r>
              <a:endParaRPr lang="ko-KR" altLang="en-US" dirty="0"/>
            </a:p>
          </p:txBody>
        </p:sp>
        <p:sp>
          <p:nvSpPr>
            <p:cNvPr id="58" name="설명선 2 19">
              <a:extLst>
                <a:ext uri="{FF2B5EF4-FFF2-40B4-BE49-F238E27FC236}">
                  <a16:creationId xmlns:a16="http://schemas.microsoft.com/office/drawing/2014/main" id="{35E140BE-A887-4A7F-A759-376E22A22B47}"/>
                </a:ext>
              </a:extLst>
            </p:cNvPr>
            <p:cNvSpPr/>
            <p:nvPr/>
          </p:nvSpPr>
          <p:spPr>
            <a:xfrm>
              <a:off x="2810236" y="5373216"/>
              <a:ext cx="1329716" cy="432048"/>
            </a:xfrm>
            <a:prstGeom prst="border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-196583"/>
                <a:gd name="adj6" fmla="val 35542"/>
              </a:avLst>
            </a:prstGeom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인버터</a:t>
              </a:r>
            </a:p>
          </p:txBody>
        </p:sp>
        <p:sp>
          <p:nvSpPr>
            <p:cNvPr id="59" name="모서리가 둥근 사각형 설명선 20">
              <a:extLst>
                <a:ext uri="{FF2B5EF4-FFF2-40B4-BE49-F238E27FC236}">
                  <a16:creationId xmlns:a16="http://schemas.microsoft.com/office/drawing/2014/main" id="{37653654-2336-4E01-BE19-34158333FB44}"/>
                </a:ext>
              </a:extLst>
            </p:cNvPr>
            <p:cNvSpPr/>
            <p:nvPr/>
          </p:nvSpPr>
          <p:spPr>
            <a:xfrm>
              <a:off x="3475094" y="3092221"/>
              <a:ext cx="1656184" cy="529542"/>
            </a:xfrm>
            <a:prstGeom prst="wedgeRoundRectCallo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CCTV</a:t>
              </a:r>
              <a:r>
                <a:rPr lang="ko-KR" altLang="en-US" dirty="0"/>
                <a:t>녹화기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466820"/>
      </p:ext>
    </p:extLst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사업실적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GPR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차량 장치 개발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#2</a:t>
            </a:r>
            <a:endParaRPr lang="ko-KR" altLang="en-US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19</a:t>
            </a:r>
            <a:endParaRPr lang="ko-KR" altLang="en-US" dirty="0"/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3D564F4E-2557-444C-9B3A-D9F59BE222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75" y="2367595"/>
            <a:ext cx="4370202" cy="294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" name="그룹 32">
            <a:extLst>
              <a:ext uri="{FF2B5EF4-FFF2-40B4-BE49-F238E27FC236}">
                <a16:creationId xmlns:a16="http://schemas.microsoft.com/office/drawing/2014/main" id="{8C43AF90-FBEA-48B8-9799-435A9FE0412D}"/>
              </a:ext>
            </a:extLst>
          </p:cNvPr>
          <p:cNvGrpSpPr/>
          <p:nvPr/>
        </p:nvGrpSpPr>
        <p:grpSpPr>
          <a:xfrm>
            <a:off x="4912889" y="2367595"/>
            <a:ext cx="1957934" cy="2925320"/>
            <a:chOff x="7851775" y="1800225"/>
            <a:chExt cx="2751138" cy="3623601"/>
          </a:xfrm>
        </p:grpSpPr>
        <p:sp>
          <p:nvSpPr>
            <p:cNvPr id="34" name="직사각형 12">
              <a:extLst>
                <a:ext uri="{FF2B5EF4-FFF2-40B4-BE49-F238E27FC236}">
                  <a16:creationId xmlns:a16="http://schemas.microsoft.com/office/drawing/2014/main" id="{7DB31123-7DFA-4DDD-BE40-F9894C1A05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1775" y="1800225"/>
              <a:ext cx="2679700" cy="46831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latinLnBrk="1" hangingPunct="1"/>
              <a:r>
                <a:rPr lang="ko-KR" altLang="en-US" sz="2000" b="1" dirty="0">
                  <a:solidFill>
                    <a:srgbClr val="000000"/>
                  </a:solidFill>
                </a:rPr>
                <a:t>태양전지판</a:t>
              </a:r>
            </a:p>
          </p:txBody>
        </p:sp>
        <p:sp>
          <p:nvSpPr>
            <p:cNvPr id="35" name="TextBox 1">
              <a:extLst>
                <a:ext uri="{FF2B5EF4-FFF2-40B4-BE49-F238E27FC236}">
                  <a16:creationId xmlns:a16="http://schemas.microsoft.com/office/drawing/2014/main" id="{93CA6CB7-4D34-4B45-AA7A-06F2798FA2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51775" y="2484438"/>
              <a:ext cx="2608263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36" name="TextBox 2">
              <a:extLst>
                <a:ext uri="{FF2B5EF4-FFF2-40B4-BE49-F238E27FC236}">
                  <a16:creationId xmlns:a16="http://schemas.microsoft.com/office/drawing/2014/main" id="{4220A46D-5050-4FEC-A2EA-6EF830F26D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51775" y="3975100"/>
              <a:ext cx="2751138" cy="14487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just" latinLnBrk="1">
                <a:defRPr/>
              </a:pPr>
              <a:r>
                <a:rPr lang="ko-KR" altLang="en-US" sz="1400" dirty="0"/>
                <a:t>광전효과를 이용해서 태양으로부터 빛이</a:t>
              </a:r>
              <a:r>
                <a:rPr lang="en-US" altLang="ko-KR" sz="1400" dirty="0"/>
                <a:t> </a:t>
              </a:r>
              <a:r>
                <a:rPr lang="ko-KR" altLang="en-US" sz="1400" dirty="0"/>
                <a:t>쪼이면</a:t>
              </a:r>
              <a:r>
                <a:rPr lang="en-US" altLang="ko-KR" sz="1400" dirty="0"/>
                <a:t>, </a:t>
              </a:r>
              <a:r>
                <a:rPr lang="ko-KR" altLang="en-US" sz="1400" dirty="0"/>
                <a:t>반도체를 통해서 전류가 </a:t>
              </a:r>
              <a:r>
                <a:rPr lang="ko-KR" altLang="en-US" sz="1400" dirty="0" err="1"/>
                <a:t>흐른면</a:t>
              </a:r>
              <a:r>
                <a:rPr lang="ko-KR" altLang="en-US" sz="1400" dirty="0"/>
                <a:t> 전력이 생산되는 장치</a:t>
              </a:r>
            </a:p>
          </p:txBody>
        </p:sp>
        <p:pic>
          <p:nvPicPr>
            <p:cNvPr id="37" name="_x260056880" descr="EMB00002fe8058e">
              <a:extLst>
                <a:ext uri="{FF2B5EF4-FFF2-40B4-BE49-F238E27FC236}">
                  <a16:creationId xmlns:a16="http://schemas.microsoft.com/office/drawing/2014/main" id="{287E32EF-28F2-424D-ACE1-F37ECE01A9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00" y="2295525"/>
              <a:ext cx="1619250" cy="1619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8" name="순서도: 데이터 5">
            <a:extLst>
              <a:ext uri="{FF2B5EF4-FFF2-40B4-BE49-F238E27FC236}">
                <a16:creationId xmlns:a16="http://schemas.microsoft.com/office/drawing/2014/main" id="{E4CF94A0-0554-4BB6-8BDE-1F2988CB7317}"/>
              </a:ext>
            </a:extLst>
          </p:cNvPr>
          <p:cNvSpPr>
            <a:spLocks noChangeArrowheads="1"/>
          </p:cNvSpPr>
          <p:nvPr/>
        </p:nvSpPr>
        <p:spPr bwMode="auto">
          <a:xfrm rot="20845224">
            <a:off x="823146" y="2941990"/>
            <a:ext cx="1353546" cy="945365"/>
          </a:xfrm>
          <a:prstGeom prst="flowChartInputOutput">
            <a:avLst/>
          </a:prstGeom>
          <a:noFill/>
          <a:ln w="38100" algn="ctr">
            <a:solidFill>
              <a:srgbClr val="FF0000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endParaRPr lang="ko-KR" altLang="en-US"/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AE43E4C1-D879-4E1E-AC52-A593FFDF2D22}"/>
              </a:ext>
            </a:extLst>
          </p:cNvPr>
          <p:cNvSpPr/>
          <p:nvPr/>
        </p:nvSpPr>
        <p:spPr>
          <a:xfrm>
            <a:off x="2495684" y="2447546"/>
            <a:ext cx="297494" cy="331377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F57A126C-B71B-44A0-8637-15B1E59A1117}"/>
              </a:ext>
            </a:extLst>
          </p:cNvPr>
          <p:cNvSpPr/>
          <p:nvPr/>
        </p:nvSpPr>
        <p:spPr>
          <a:xfrm>
            <a:off x="2172537" y="3518942"/>
            <a:ext cx="297494" cy="331377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B8913F56-AF71-4B59-8B03-98B92BE47EC3}"/>
              </a:ext>
            </a:extLst>
          </p:cNvPr>
          <p:cNvSpPr/>
          <p:nvPr/>
        </p:nvSpPr>
        <p:spPr>
          <a:xfrm>
            <a:off x="695484" y="4197426"/>
            <a:ext cx="297494" cy="331377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CF354D6F-8B71-40C1-97C5-16FB338688D3}"/>
              </a:ext>
            </a:extLst>
          </p:cNvPr>
          <p:cNvGrpSpPr/>
          <p:nvPr/>
        </p:nvGrpSpPr>
        <p:grpSpPr>
          <a:xfrm>
            <a:off x="6881093" y="2367595"/>
            <a:ext cx="1957934" cy="2331874"/>
            <a:chOff x="7851775" y="1800225"/>
            <a:chExt cx="2751138" cy="2804041"/>
          </a:xfrm>
        </p:grpSpPr>
        <p:sp>
          <p:nvSpPr>
            <p:cNvPr id="43" name="직사각형 12">
              <a:extLst>
                <a:ext uri="{FF2B5EF4-FFF2-40B4-BE49-F238E27FC236}">
                  <a16:creationId xmlns:a16="http://schemas.microsoft.com/office/drawing/2014/main" id="{42DEC4E7-5428-4966-89B9-3546D7C387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1775" y="1800225"/>
              <a:ext cx="2679700" cy="46831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latinLnBrk="1" hangingPunct="1"/>
              <a:r>
                <a:rPr lang="en-US" altLang="ko-KR" sz="2000" b="1" dirty="0">
                  <a:solidFill>
                    <a:srgbClr val="000000"/>
                  </a:solidFill>
                </a:rPr>
                <a:t>CCTV </a:t>
              </a:r>
              <a:r>
                <a:rPr lang="ko-KR" altLang="en-US" sz="2000" b="1" dirty="0">
                  <a:solidFill>
                    <a:srgbClr val="000000"/>
                  </a:solidFill>
                </a:rPr>
                <a:t>카메라</a:t>
              </a:r>
            </a:p>
          </p:txBody>
        </p:sp>
        <p:sp>
          <p:nvSpPr>
            <p:cNvPr id="44" name="TextBox 1">
              <a:extLst>
                <a:ext uri="{FF2B5EF4-FFF2-40B4-BE49-F238E27FC236}">
                  <a16:creationId xmlns:a16="http://schemas.microsoft.com/office/drawing/2014/main" id="{31D75F03-FA14-4FF2-B41D-2453B77C54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51775" y="2484438"/>
              <a:ext cx="2608263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endParaRPr lang="ko-KR" altLang="en-US"/>
            </a:p>
          </p:txBody>
        </p:sp>
        <p:sp>
          <p:nvSpPr>
            <p:cNvPr id="45" name="TextBox 2">
              <a:extLst>
                <a:ext uri="{FF2B5EF4-FFF2-40B4-BE49-F238E27FC236}">
                  <a16:creationId xmlns:a16="http://schemas.microsoft.com/office/drawing/2014/main" id="{A52F1583-680E-45A2-BEAD-B8D233EFCF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51775" y="3975102"/>
              <a:ext cx="2751138" cy="629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latinLnBrk="1">
                <a:defRPr/>
              </a:pPr>
              <a:r>
                <a:rPr lang="en-US" altLang="ko-KR" sz="1400" dirty="0"/>
                <a:t>4</a:t>
              </a:r>
              <a:r>
                <a:rPr lang="ko-KR" altLang="en-US" sz="1400" dirty="0"/>
                <a:t>채널로 차량외부 환 경을 촬영하는 장치</a:t>
              </a:r>
            </a:p>
          </p:txBody>
        </p:sp>
        <p:pic>
          <p:nvPicPr>
            <p:cNvPr id="46" name="_x132204360" descr="EMB000020f00681">
              <a:extLst>
                <a:ext uri="{FF2B5EF4-FFF2-40B4-BE49-F238E27FC236}">
                  <a16:creationId xmlns:a16="http://schemas.microsoft.com/office/drawing/2014/main" id="{D84120BA-28C7-43F0-ABA2-AA568B74DD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8513" y="2355850"/>
              <a:ext cx="1619250" cy="1619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86538463"/>
      </p:ext>
    </p:extLst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사업실적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GPR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차량 장치 개발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#3</a:t>
            </a:r>
            <a:endParaRPr lang="ko-KR" altLang="en-US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20</a:t>
            </a:r>
            <a:endParaRPr lang="ko-KR" altLang="en-US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D2EF0438-E155-4490-B65B-F06427F9C461}"/>
              </a:ext>
            </a:extLst>
          </p:cNvPr>
          <p:cNvGrpSpPr/>
          <p:nvPr/>
        </p:nvGrpSpPr>
        <p:grpSpPr>
          <a:xfrm>
            <a:off x="485101" y="1880366"/>
            <a:ext cx="7901787" cy="4491492"/>
            <a:chOff x="516312" y="1704975"/>
            <a:chExt cx="9721849" cy="5513385"/>
          </a:xfrm>
        </p:grpSpPr>
        <p:pic>
          <p:nvPicPr>
            <p:cNvPr id="47" name="그림 4">
              <a:extLst>
                <a:ext uri="{FF2B5EF4-FFF2-40B4-BE49-F238E27FC236}">
                  <a16:creationId xmlns:a16="http://schemas.microsoft.com/office/drawing/2014/main" id="{D47F1705-E3F1-4672-BC08-3D376754EB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312" y="1871663"/>
              <a:ext cx="6445250" cy="4833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직사각형 12">
              <a:extLst>
                <a:ext uri="{FF2B5EF4-FFF2-40B4-BE49-F238E27FC236}">
                  <a16:creationId xmlns:a16="http://schemas.microsoft.com/office/drawing/2014/main" id="{884250E9-C858-408D-A9C2-E84A32A7E7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5437" y="1704975"/>
              <a:ext cx="2679700" cy="46831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latinLnBrk="1" hangingPunct="1"/>
              <a:r>
                <a:rPr lang="ko-KR" altLang="en-US" sz="2000" b="1" dirty="0">
                  <a:solidFill>
                    <a:srgbClr val="000000"/>
                  </a:solidFill>
                </a:rPr>
                <a:t>차량 송</a:t>
              </a:r>
              <a:r>
                <a:rPr lang="en-US" altLang="ko-KR" sz="2000" b="1" dirty="0">
                  <a:solidFill>
                    <a:srgbClr val="000000"/>
                  </a:solidFill>
                </a:rPr>
                <a:t>/</a:t>
              </a:r>
              <a:r>
                <a:rPr lang="ko-KR" altLang="en-US" sz="2000" b="1" dirty="0" err="1">
                  <a:solidFill>
                    <a:srgbClr val="000000"/>
                  </a:solidFill>
                </a:rPr>
                <a:t>수신부</a:t>
              </a:r>
              <a:endParaRPr lang="ko-KR" altLang="en-US" sz="2000" b="1" dirty="0">
                <a:solidFill>
                  <a:srgbClr val="000000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15AB648-B5BA-4EE5-BBE2-D47B10C3F08B}"/>
                </a:ext>
              </a:extLst>
            </p:cNvPr>
            <p:cNvSpPr txBox="1"/>
            <p:nvPr/>
          </p:nvSpPr>
          <p:spPr>
            <a:xfrm>
              <a:off x="7485436" y="2484398"/>
              <a:ext cx="2752725" cy="18134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latinLnBrk="1">
                <a:defRPr/>
              </a:pPr>
              <a:r>
                <a:rPr lang="en-US" altLang="ko-KR" dirty="0">
                  <a:latin typeface="굴림" charset="-127"/>
                  <a:ea typeface="굴림" charset="-127"/>
                </a:rPr>
                <a:t>8</a:t>
              </a:r>
              <a:r>
                <a:rPr lang="ko-KR" altLang="en-US" dirty="0">
                  <a:latin typeface="굴림" charset="-127"/>
                  <a:ea typeface="굴림" charset="-127"/>
                </a:rPr>
                <a:t>채널 신호를</a:t>
              </a:r>
              <a:endParaRPr lang="en-US" altLang="ko-KR" dirty="0">
                <a:latin typeface="굴림" charset="-127"/>
                <a:ea typeface="굴림" charset="-127"/>
              </a:endParaRPr>
            </a:p>
            <a:p>
              <a:pPr latinLnBrk="1">
                <a:defRPr/>
              </a:pPr>
              <a:r>
                <a:rPr lang="ko-KR" altLang="en-US" dirty="0">
                  <a:latin typeface="굴림" charset="-127"/>
                  <a:ea typeface="굴림" charset="-127"/>
                </a:rPr>
                <a:t>송신</a:t>
              </a:r>
              <a:r>
                <a:rPr lang="en-US" altLang="ko-KR" dirty="0">
                  <a:latin typeface="굴림" charset="-127"/>
                  <a:ea typeface="굴림" charset="-127"/>
                </a:rPr>
                <a:t>/</a:t>
              </a:r>
              <a:r>
                <a:rPr lang="ko-KR" altLang="en-US" dirty="0">
                  <a:latin typeface="굴림" charset="-127"/>
                  <a:ea typeface="굴림" charset="-127"/>
                </a:rPr>
                <a:t>수신 장치 및  안테나 장치</a:t>
              </a:r>
            </a:p>
            <a:p>
              <a:pPr>
                <a:defRPr/>
              </a:pPr>
              <a:endParaRPr lang="en-US" altLang="ko-KR" b="1" dirty="0">
                <a:latin typeface="돋움" panose="020B0600000101010101" pitchFamily="50" charset="-127"/>
                <a:ea typeface="돋움" panose="020B0600000101010101" pitchFamily="50" charset="-127"/>
                <a:cs typeface="함초롬바탕" panose="02030604000101010101" pitchFamily="18" charset="-127"/>
              </a:endParaRPr>
            </a:p>
            <a:p>
              <a:pPr>
                <a:defRPr/>
              </a:pPr>
              <a:endParaRPr lang="en-US" altLang="ko-KR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  <a:cs typeface="함초롬바탕" panose="02030604000101010101" pitchFamily="18" charset="-127"/>
              </a:endParaRPr>
            </a:p>
          </p:txBody>
        </p:sp>
        <p:sp>
          <p:nvSpPr>
            <p:cNvPr id="50" name="순서도: 처리 13">
              <a:extLst>
                <a:ext uri="{FF2B5EF4-FFF2-40B4-BE49-F238E27FC236}">
                  <a16:creationId xmlns:a16="http://schemas.microsoft.com/office/drawing/2014/main" id="{C70495DE-3FC5-43A7-AF28-B77A52EC1B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7700" y="5207000"/>
              <a:ext cx="1584325" cy="846138"/>
            </a:xfrm>
            <a:prstGeom prst="flowChartProcess">
              <a:avLst/>
            </a:prstGeom>
            <a:noFill/>
            <a:ln w="28575" algn="ctr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/>
            </a:p>
          </p:txBody>
        </p:sp>
        <p:sp>
          <p:nvSpPr>
            <p:cNvPr id="51" name="순서도: 처리 13">
              <a:extLst>
                <a:ext uri="{FF2B5EF4-FFF2-40B4-BE49-F238E27FC236}">
                  <a16:creationId xmlns:a16="http://schemas.microsoft.com/office/drawing/2014/main" id="{B33C4A77-9512-4E0D-97D8-7470F1A1B7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3212" y="4784725"/>
              <a:ext cx="1203325" cy="844550"/>
            </a:xfrm>
            <a:prstGeom prst="flowChartProcess">
              <a:avLst/>
            </a:prstGeom>
            <a:noFill/>
            <a:ln w="28575" algn="ctr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/>
            </a:p>
          </p:txBody>
        </p:sp>
        <p:cxnSp>
          <p:nvCxnSpPr>
            <p:cNvPr id="52" name="직선 화살표 연결선 51">
              <a:extLst>
                <a:ext uri="{FF2B5EF4-FFF2-40B4-BE49-F238E27FC236}">
                  <a16:creationId xmlns:a16="http://schemas.microsoft.com/office/drawing/2014/main" id="{C49D19FD-DA0C-4096-ADD3-C5D5FF00501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697412" y="5746750"/>
              <a:ext cx="0" cy="885825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직사각형 12">
              <a:extLst>
                <a:ext uri="{FF2B5EF4-FFF2-40B4-BE49-F238E27FC236}">
                  <a16:creationId xmlns:a16="http://schemas.microsoft.com/office/drawing/2014/main" id="{8A695E1B-98CB-4B29-B61F-6FBF5CBEF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5296" y="6750049"/>
              <a:ext cx="1419154" cy="468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latinLnBrk="1" hangingPunct="1"/>
              <a:r>
                <a:rPr lang="ko-KR" altLang="en-US" sz="2000" b="1" dirty="0" err="1">
                  <a:solidFill>
                    <a:srgbClr val="000000"/>
                  </a:solidFill>
                </a:rPr>
                <a:t>수신부</a:t>
              </a:r>
              <a:endParaRPr lang="ko-KR" altLang="en-US" sz="2000" b="1" dirty="0">
                <a:solidFill>
                  <a:srgbClr val="000000"/>
                </a:solidFill>
              </a:endParaRPr>
            </a:p>
          </p:txBody>
        </p:sp>
        <p:cxnSp>
          <p:nvCxnSpPr>
            <p:cNvPr id="54" name="직선 화살표 연결선 53">
              <a:extLst>
                <a:ext uri="{FF2B5EF4-FFF2-40B4-BE49-F238E27FC236}">
                  <a16:creationId xmlns:a16="http://schemas.microsoft.com/office/drawing/2014/main" id="{F862A377-5FED-49D6-A047-F9B8397BF389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6059862" y="6183313"/>
              <a:ext cx="0" cy="536575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5" name="직사각형 12">
            <a:extLst>
              <a:ext uri="{FF2B5EF4-FFF2-40B4-BE49-F238E27FC236}">
                <a16:creationId xmlns:a16="http://schemas.microsoft.com/office/drawing/2014/main" id="{9B18D92A-64AD-41A5-BDB4-59FEE9468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0099" y="6008418"/>
            <a:ext cx="1441450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lang="ko-KR" altLang="en-US" sz="2000" b="1" dirty="0" err="1">
                <a:solidFill>
                  <a:srgbClr val="000000"/>
                </a:solidFill>
              </a:rPr>
              <a:t>송신부</a:t>
            </a:r>
            <a:endParaRPr lang="ko-KR" altLang="en-US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49034"/>
      </p:ext>
    </p:extLst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사업실적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GPR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차량 장치 개발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#4</a:t>
            </a:r>
            <a:endParaRPr lang="ko-KR" altLang="en-US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21</a:t>
            </a:r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7CE3525F-DFBD-4C75-BCC6-F7F790C2E7FB}"/>
              </a:ext>
            </a:extLst>
          </p:cNvPr>
          <p:cNvGrpSpPr/>
          <p:nvPr/>
        </p:nvGrpSpPr>
        <p:grpSpPr>
          <a:xfrm>
            <a:off x="423188" y="1556792"/>
            <a:ext cx="8411113" cy="4817248"/>
            <a:chOff x="412750" y="1408160"/>
            <a:chExt cx="10118727" cy="5836913"/>
          </a:xfrm>
        </p:grpSpPr>
        <p:sp>
          <p:nvSpPr>
            <p:cNvPr id="28" name="직사각형 12">
              <a:extLst>
                <a:ext uri="{FF2B5EF4-FFF2-40B4-BE49-F238E27FC236}">
                  <a16:creationId xmlns:a16="http://schemas.microsoft.com/office/drawing/2014/main" id="{5ADC105E-CB3C-4208-917D-FBC12FB519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1775" y="1408160"/>
              <a:ext cx="2679700" cy="46831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latinLnBrk="1" hangingPunct="1"/>
              <a:r>
                <a:rPr lang="ko-KR" altLang="en-US" sz="2000" b="1">
                  <a:solidFill>
                    <a:srgbClr val="000000"/>
                  </a:solidFill>
                </a:rPr>
                <a:t>드론</a:t>
              </a:r>
            </a:p>
          </p:txBody>
        </p:sp>
        <p:sp>
          <p:nvSpPr>
            <p:cNvPr id="29" name="TextBox 2">
              <a:extLst>
                <a:ext uri="{FF2B5EF4-FFF2-40B4-BE49-F238E27FC236}">
                  <a16:creationId xmlns:a16="http://schemas.microsoft.com/office/drawing/2014/main" id="{3042F0E6-C8D8-4668-B7A9-5C805A0B39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0064" y="6611103"/>
              <a:ext cx="5775808" cy="6339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latinLnBrk="1">
                <a:defRPr/>
              </a:pPr>
              <a:r>
                <a:rPr lang="ko-KR" altLang="en-US" sz="1400" dirty="0"/>
                <a:t>지반 탐사차량을 인식하여 </a:t>
              </a:r>
              <a:r>
                <a:rPr lang="en-US" altLang="ko-KR" sz="1400" dirty="0"/>
                <a:t>GPS</a:t>
              </a:r>
              <a:r>
                <a:rPr lang="ko-KR" altLang="en-US" sz="1400" dirty="0"/>
                <a:t>데이터를 전송하고 탐사지역 환경을</a:t>
              </a:r>
              <a:r>
                <a:rPr lang="en-US" altLang="ko-KR" sz="1400" dirty="0"/>
                <a:t> </a:t>
              </a:r>
              <a:r>
                <a:rPr lang="ko-KR" altLang="en-US" sz="1400" dirty="0"/>
                <a:t>공중에서 촬영하는 장치</a:t>
              </a:r>
              <a:r>
                <a:rPr lang="en-US" altLang="ko-KR" sz="1400" dirty="0"/>
                <a:t>(M210)</a:t>
              </a:r>
              <a:r>
                <a:rPr lang="ko-KR" altLang="en-US" sz="1400" dirty="0"/>
                <a:t> </a:t>
              </a:r>
            </a:p>
          </p:txBody>
        </p:sp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E8F16F76-F048-4301-80FA-9E8D1722E1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750" y="1909763"/>
              <a:ext cx="7310438" cy="4679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_x130938416" descr="EMB000020f0068c">
              <a:extLst>
                <a:ext uri="{FF2B5EF4-FFF2-40B4-BE49-F238E27FC236}">
                  <a16:creationId xmlns:a16="http://schemas.microsoft.com/office/drawing/2014/main" id="{0150011A-6363-4A0E-AC6D-BEF2DCCB69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47531" y="1931659"/>
              <a:ext cx="2683946" cy="1919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순서도: 처리 13">
              <a:extLst>
                <a:ext uri="{FF2B5EF4-FFF2-40B4-BE49-F238E27FC236}">
                  <a16:creationId xmlns:a16="http://schemas.microsoft.com/office/drawing/2014/main" id="{2D38F1BC-59AE-40BA-B70C-E17997A57C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9363" y="3348038"/>
              <a:ext cx="2322512" cy="1296987"/>
            </a:xfrm>
            <a:prstGeom prst="flowChartProcess">
              <a:avLst/>
            </a:prstGeom>
            <a:noFill/>
            <a:ln w="28575" algn="ctr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/>
            </a:p>
          </p:txBody>
        </p:sp>
      </p:grpSp>
      <p:pic>
        <p:nvPicPr>
          <p:cNvPr id="9217" name="_x251556512" descr="EMB0000337439d9">
            <a:extLst>
              <a:ext uri="{FF2B5EF4-FFF2-40B4-BE49-F238E27FC236}">
                <a16:creationId xmlns:a16="http://schemas.microsoft.com/office/drawing/2014/main" id="{214EC0DD-DBA0-467D-B26D-EE8EF59A1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292" y="3618562"/>
            <a:ext cx="2231008" cy="149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_x251553776" descr="EMB0000337439da">
            <a:extLst>
              <a:ext uri="{FF2B5EF4-FFF2-40B4-BE49-F238E27FC236}">
                <a16:creationId xmlns:a16="http://schemas.microsoft.com/office/drawing/2014/main" id="{F5775A37-981A-445F-8D37-96D7313BA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292" y="5157192"/>
            <a:ext cx="2231008" cy="133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097470"/>
      </p:ext>
    </p:extLst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사업실적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GPR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차량 장치 개발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#5</a:t>
            </a:r>
            <a:endParaRPr lang="ko-KR" altLang="en-US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22</a:t>
            </a:r>
            <a:endParaRPr lang="ko-KR" altLang="en-US" dirty="0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84B34222-8E18-40F5-92BA-92E98FF2FE3A}"/>
              </a:ext>
            </a:extLst>
          </p:cNvPr>
          <p:cNvGrpSpPr/>
          <p:nvPr/>
        </p:nvGrpSpPr>
        <p:grpSpPr>
          <a:xfrm>
            <a:off x="489673" y="1988326"/>
            <a:ext cx="8445420" cy="4003121"/>
            <a:chOff x="412750" y="1909763"/>
            <a:chExt cx="10160000" cy="4679950"/>
          </a:xfrm>
        </p:grpSpPr>
        <p:pic>
          <p:nvPicPr>
            <p:cNvPr id="25" name="Picture 2">
              <a:extLst>
                <a:ext uri="{FF2B5EF4-FFF2-40B4-BE49-F238E27FC236}">
                  <a16:creationId xmlns:a16="http://schemas.microsoft.com/office/drawing/2014/main" id="{DF109F0C-051F-441F-AFCE-BE049E16B9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750" y="1909763"/>
              <a:ext cx="7310438" cy="4679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_x46221312" descr="EMB000020f00691">
              <a:extLst>
                <a:ext uri="{FF2B5EF4-FFF2-40B4-BE49-F238E27FC236}">
                  <a16:creationId xmlns:a16="http://schemas.microsoft.com/office/drawing/2014/main" id="{90E10993-B1AB-489B-8465-5A53A92DA0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2888" y="2558839"/>
              <a:ext cx="2668587" cy="2668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직사각형 12">
              <a:extLst>
                <a:ext uri="{FF2B5EF4-FFF2-40B4-BE49-F238E27FC236}">
                  <a16:creationId xmlns:a16="http://schemas.microsoft.com/office/drawing/2014/main" id="{6566DD6B-29FA-495F-B1FD-F6F445D806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2888" y="1938772"/>
              <a:ext cx="2679700" cy="46831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latinLnBrk="1" hangingPunct="1"/>
              <a:r>
                <a:rPr lang="ko-KR" altLang="en-US" sz="2000" b="1">
                  <a:solidFill>
                    <a:srgbClr val="000000"/>
                  </a:solidFill>
                </a:rPr>
                <a:t>베터리</a:t>
              </a:r>
            </a:p>
          </p:txBody>
        </p:sp>
        <p:sp>
          <p:nvSpPr>
            <p:cNvPr id="35" name="TextBox 2">
              <a:extLst>
                <a:ext uri="{FF2B5EF4-FFF2-40B4-BE49-F238E27FC236}">
                  <a16:creationId xmlns:a16="http://schemas.microsoft.com/office/drawing/2014/main" id="{F0FECF25-0A0A-475C-B36F-A7D8FC6746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21613" y="5379180"/>
              <a:ext cx="2751137" cy="611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latinLnBrk="1">
                <a:defRPr/>
              </a:pPr>
              <a:r>
                <a:rPr lang="ko-KR" altLang="en-US" sz="1400" dirty="0"/>
                <a:t>태양광전지판의 모아진 전기를 저장</a:t>
              </a:r>
              <a:r>
                <a:rPr lang="en-US" altLang="ko-KR" sz="1400" dirty="0"/>
                <a:t> </a:t>
              </a:r>
              <a:r>
                <a:rPr lang="ko-KR" altLang="en-US" sz="1400" dirty="0"/>
                <a:t>베터리</a:t>
              </a:r>
            </a:p>
          </p:txBody>
        </p:sp>
        <p:sp>
          <p:nvSpPr>
            <p:cNvPr id="36" name="순서도: 처리 13">
              <a:extLst>
                <a:ext uri="{FF2B5EF4-FFF2-40B4-BE49-F238E27FC236}">
                  <a16:creationId xmlns:a16="http://schemas.microsoft.com/office/drawing/2014/main" id="{74FFC4B8-50C9-4533-834F-83047939CE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0963" y="4429125"/>
              <a:ext cx="2509837" cy="1295400"/>
            </a:xfrm>
            <a:prstGeom prst="flowChartProcess">
              <a:avLst/>
            </a:prstGeom>
            <a:noFill/>
            <a:ln w="28575" algn="ctr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52456792"/>
      </p:ext>
    </p:extLst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사업실적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GPR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차량 장치 개발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#6</a:t>
            </a:r>
            <a:endParaRPr lang="ko-KR" altLang="en-US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23</a:t>
            </a:r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41057C42-B27B-4663-9F24-E65F71DAC3EB}"/>
              </a:ext>
            </a:extLst>
          </p:cNvPr>
          <p:cNvGrpSpPr/>
          <p:nvPr/>
        </p:nvGrpSpPr>
        <p:grpSpPr>
          <a:xfrm>
            <a:off x="390644" y="1978313"/>
            <a:ext cx="8519831" cy="4214894"/>
            <a:chOff x="412750" y="1908997"/>
            <a:chExt cx="10249518" cy="4680716"/>
          </a:xfrm>
        </p:grpSpPr>
        <p:pic>
          <p:nvPicPr>
            <p:cNvPr id="28" name="Picture 3" descr="Z:\HDD2\52 임준호대리\사진\20181016 지반탐사차량사진\20181016_123605.jpg">
              <a:extLst>
                <a:ext uri="{FF2B5EF4-FFF2-40B4-BE49-F238E27FC236}">
                  <a16:creationId xmlns:a16="http://schemas.microsoft.com/office/drawing/2014/main" id="{2B341258-7102-4A32-978C-894C058CE3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750" y="1909763"/>
              <a:ext cx="7310438" cy="4679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직사각형 12">
              <a:extLst>
                <a:ext uri="{FF2B5EF4-FFF2-40B4-BE49-F238E27FC236}">
                  <a16:creationId xmlns:a16="http://schemas.microsoft.com/office/drawing/2014/main" id="{FE13D73C-C664-42BB-BCB0-A1045339D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6707" y="1908997"/>
              <a:ext cx="2679699" cy="46831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latinLnBrk="1" hangingPunct="1"/>
              <a:r>
                <a:rPr lang="ko-KR" altLang="en-US" sz="2000"/>
                <a:t>산업용 일체형 </a:t>
              </a:r>
              <a:r>
                <a:rPr lang="en-US" altLang="ko-KR" sz="2000"/>
                <a:t>PC</a:t>
              </a:r>
              <a:endParaRPr lang="ko-KR" altLang="en-US" sz="2000" b="1">
                <a:solidFill>
                  <a:srgbClr val="000000"/>
                </a:solidFill>
              </a:endParaRPr>
            </a:p>
          </p:txBody>
        </p:sp>
        <p:sp>
          <p:nvSpPr>
            <p:cNvPr id="30" name="TextBox 2">
              <a:extLst>
                <a:ext uri="{FF2B5EF4-FFF2-40B4-BE49-F238E27FC236}">
                  <a16:creationId xmlns:a16="http://schemas.microsoft.com/office/drawing/2014/main" id="{F386C41E-3F3F-4F3B-8223-C189C2659E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11131" y="5119335"/>
              <a:ext cx="2751137" cy="581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latinLnBrk="1">
                <a:defRPr/>
              </a:pPr>
              <a:r>
                <a:rPr lang="ko-KR" altLang="en-US" sz="1400" dirty="0"/>
                <a:t>수집되는 데이터를 저장 관리에 사용되는 </a:t>
              </a:r>
              <a:r>
                <a:rPr lang="en-US" altLang="ko-KR" sz="1400" dirty="0"/>
                <a:t>PC</a:t>
              </a:r>
              <a:endParaRPr lang="ko-KR" altLang="en-US" sz="1400" dirty="0"/>
            </a:p>
          </p:txBody>
        </p:sp>
        <p:sp>
          <p:nvSpPr>
            <p:cNvPr id="31" name="순서도: 처리 13">
              <a:extLst>
                <a:ext uri="{FF2B5EF4-FFF2-40B4-BE49-F238E27FC236}">
                  <a16:creationId xmlns:a16="http://schemas.microsoft.com/office/drawing/2014/main" id="{256230BE-2EB5-4B82-B9F6-12F5F0115F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413" y="2501900"/>
              <a:ext cx="2509837" cy="1296988"/>
            </a:xfrm>
            <a:prstGeom prst="flowChartProcess">
              <a:avLst/>
            </a:prstGeom>
            <a:noFill/>
            <a:ln w="28575" algn="ctr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/>
            </a:p>
          </p:txBody>
        </p:sp>
        <p:pic>
          <p:nvPicPr>
            <p:cNvPr id="32" name="_x46221312" descr="EMB000020f00696">
              <a:extLst>
                <a:ext uri="{FF2B5EF4-FFF2-40B4-BE49-F238E27FC236}">
                  <a16:creationId xmlns:a16="http://schemas.microsoft.com/office/drawing/2014/main" id="{07BDCAFC-3C75-4691-8617-45BD46D0B2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6707" y="2450323"/>
              <a:ext cx="2679699" cy="2596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78095638"/>
      </p:ext>
    </p:extLst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사업실적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GPR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차량 장치 개발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#7</a:t>
            </a:r>
            <a:endParaRPr lang="ko-KR" altLang="en-US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24</a:t>
            </a:r>
            <a:endParaRPr lang="ko-KR" altLang="en-US" dirty="0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8AA624B0-D333-4E76-A0F4-350220952B43}"/>
              </a:ext>
            </a:extLst>
          </p:cNvPr>
          <p:cNvGrpSpPr/>
          <p:nvPr/>
        </p:nvGrpSpPr>
        <p:grpSpPr>
          <a:xfrm>
            <a:off x="392082" y="1880366"/>
            <a:ext cx="8476854" cy="4212929"/>
            <a:chOff x="412750" y="1800225"/>
            <a:chExt cx="10261264" cy="4789488"/>
          </a:xfrm>
        </p:grpSpPr>
        <p:pic>
          <p:nvPicPr>
            <p:cNvPr id="25" name="Picture 3" descr="Z:\HDD2\52 임준호대리\사진\20181016 지반탐사차량사진\20181016_123605.jpg">
              <a:extLst>
                <a:ext uri="{FF2B5EF4-FFF2-40B4-BE49-F238E27FC236}">
                  <a16:creationId xmlns:a16="http://schemas.microsoft.com/office/drawing/2014/main" id="{95B3DC7A-674D-4F99-9D70-1273518CD3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750" y="1909763"/>
              <a:ext cx="7310438" cy="4679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직사각형 12">
              <a:extLst>
                <a:ext uri="{FF2B5EF4-FFF2-40B4-BE49-F238E27FC236}">
                  <a16:creationId xmlns:a16="http://schemas.microsoft.com/office/drawing/2014/main" id="{37A82ED0-8001-46DD-BDEA-90F0F0CC11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1775" y="1800225"/>
              <a:ext cx="2679700" cy="46831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/>
              <a:r>
                <a:rPr lang="ko-KR" altLang="en-US" sz="2000" dirty="0"/>
                <a:t>인버터</a:t>
              </a:r>
            </a:p>
          </p:txBody>
        </p:sp>
        <p:sp>
          <p:nvSpPr>
            <p:cNvPr id="34" name="TextBox 2">
              <a:extLst>
                <a:ext uri="{FF2B5EF4-FFF2-40B4-BE49-F238E27FC236}">
                  <a16:creationId xmlns:a16="http://schemas.microsoft.com/office/drawing/2014/main" id="{CD00BD72-EB4E-4935-8241-E92289A4FC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22877" y="5124511"/>
              <a:ext cx="2751137" cy="135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latinLnBrk="1">
                <a:defRPr/>
              </a:pPr>
              <a:r>
                <a:rPr lang="ko-KR" altLang="en-US" sz="1400" dirty="0"/>
                <a:t>태양광 집전판에서 직류형태로 저장된 발전 전력을 교류로 변환시켜 실생활에서 사용할 수 있는 전기형태로 바꿔주는 장치</a:t>
              </a:r>
            </a:p>
          </p:txBody>
        </p:sp>
        <p:sp>
          <p:nvSpPr>
            <p:cNvPr id="35" name="순서도: 처리 13">
              <a:extLst>
                <a:ext uri="{FF2B5EF4-FFF2-40B4-BE49-F238E27FC236}">
                  <a16:creationId xmlns:a16="http://schemas.microsoft.com/office/drawing/2014/main" id="{BCEC0E13-02A8-4CBC-9A05-6FE26CFAB3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1875" y="3276600"/>
              <a:ext cx="792163" cy="1295400"/>
            </a:xfrm>
            <a:prstGeom prst="flowChartProcess">
              <a:avLst/>
            </a:prstGeom>
            <a:noFill/>
            <a:ln w="28575" algn="ctr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/>
            </a:p>
          </p:txBody>
        </p:sp>
        <p:pic>
          <p:nvPicPr>
            <p:cNvPr id="36" name="_x395172912" descr="EMB000020f006a6">
              <a:extLst>
                <a:ext uri="{FF2B5EF4-FFF2-40B4-BE49-F238E27FC236}">
                  <a16:creationId xmlns:a16="http://schemas.microsoft.com/office/drawing/2014/main" id="{B815B833-C7EF-4C62-BFB6-513C09F752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2877" y="2415025"/>
              <a:ext cx="2575045" cy="2575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00450527"/>
      </p:ext>
    </p:extLst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사업실적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GPR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차량 장치 개발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#8</a:t>
            </a:r>
            <a:endParaRPr lang="ko-KR" altLang="en-US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25</a:t>
            </a:r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3514EBE4-99A1-41CD-9ACD-FCBDA75A2BD4}"/>
              </a:ext>
            </a:extLst>
          </p:cNvPr>
          <p:cNvGrpSpPr/>
          <p:nvPr/>
        </p:nvGrpSpPr>
        <p:grpSpPr>
          <a:xfrm>
            <a:off x="323528" y="1518091"/>
            <a:ext cx="8412447" cy="4647211"/>
            <a:chOff x="412750" y="1395292"/>
            <a:chExt cx="10099829" cy="5194421"/>
          </a:xfrm>
        </p:grpSpPr>
        <p:pic>
          <p:nvPicPr>
            <p:cNvPr id="28" name="Picture 3" descr="Z:\HDD2\52 임준호대리\사진\20181016 지반탐사차량사진\20181016_123605.jpg">
              <a:extLst>
                <a:ext uri="{FF2B5EF4-FFF2-40B4-BE49-F238E27FC236}">
                  <a16:creationId xmlns:a16="http://schemas.microsoft.com/office/drawing/2014/main" id="{B8236B85-9902-48B3-8A48-1ED6DEA2D6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750" y="1909763"/>
              <a:ext cx="7310438" cy="4679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직사각형 12">
              <a:extLst>
                <a:ext uri="{FF2B5EF4-FFF2-40B4-BE49-F238E27FC236}">
                  <a16:creationId xmlns:a16="http://schemas.microsoft.com/office/drawing/2014/main" id="{8BEFE4C9-8078-4ADD-80A6-B126C587FF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32879" y="1395292"/>
              <a:ext cx="2679699" cy="80876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latinLnBrk="1" hangingPunct="1"/>
              <a:r>
                <a:rPr lang="en-US" altLang="ko-KR" sz="2000" dirty="0"/>
                <a:t>CCTV </a:t>
              </a:r>
              <a:r>
                <a:rPr lang="ko-KR" altLang="en-US" sz="2000" dirty="0" err="1"/>
                <a:t>녹화기</a:t>
              </a:r>
              <a:r>
                <a:rPr lang="en-US" altLang="ko-KR" sz="2000" dirty="0"/>
                <a:t>/</a:t>
              </a:r>
            </a:p>
            <a:p>
              <a:pPr algn="ctr" eaLnBrk="1" latinLnBrk="1" hangingPunct="1"/>
              <a:r>
                <a:rPr lang="ko-KR" altLang="en-US" sz="2000" dirty="0"/>
                <a:t>모니터</a:t>
              </a:r>
              <a:endParaRPr lang="ko-KR" altLang="en-US" sz="2000" b="1" dirty="0">
                <a:solidFill>
                  <a:srgbClr val="000000"/>
                </a:solidFill>
              </a:endParaRPr>
            </a:p>
          </p:txBody>
        </p:sp>
        <p:sp>
          <p:nvSpPr>
            <p:cNvPr id="31" name="순서도: 처리 13">
              <a:extLst>
                <a:ext uri="{FF2B5EF4-FFF2-40B4-BE49-F238E27FC236}">
                  <a16:creationId xmlns:a16="http://schemas.microsoft.com/office/drawing/2014/main" id="{F534C6F5-3A8D-4396-93DD-63137707FB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8638" y="3444875"/>
              <a:ext cx="690562" cy="1295400"/>
            </a:xfrm>
            <a:prstGeom prst="flowChartProcess">
              <a:avLst/>
            </a:prstGeom>
            <a:noFill/>
            <a:ln w="28575" algn="ctr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/>
            </a:p>
          </p:txBody>
        </p:sp>
        <p:pic>
          <p:nvPicPr>
            <p:cNvPr id="32" name="_x133365768" descr="EMB000020f0069f">
              <a:extLst>
                <a:ext uri="{FF2B5EF4-FFF2-40B4-BE49-F238E27FC236}">
                  <a16:creationId xmlns:a16="http://schemas.microsoft.com/office/drawing/2014/main" id="{D0A8380D-8298-4681-943D-F377FA29D8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2889" y="2366731"/>
              <a:ext cx="2649690" cy="2079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7" name="_x133365768" descr="EMB000020f006a9">
            <a:extLst>
              <a:ext uri="{FF2B5EF4-FFF2-40B4-BE49-F238E27FC236}">
                <a16:creationId xmlns:a16="http://schemas.microsoft.com/office/drawing/2014/main" id="{1964513B-7822-4F51-9AFD-B4C46D1A4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972" y="4393038"/>
            <a:ext cx="2232001" cy="177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7625124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2596685" y="2204864"/>
            <a:ext cx="4207563" cy="414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FFFFF"/>
            </a:outerShdw>
          </a:effectLst>
        </p:spPr>
        <p:txBody>
          <a:bodyPr wrap="square" lIns="0" tIns="0" rIns="0" bIns="0" anchor="t" anchorCtr="0">
            <a:noAutofit/>
          </a:bodyPr>
          <a:lstStyle/>
          <a:p>
            <a:pPr marL="612000" indent="-612000" eaLnBrk="0" latinLnBrk="0" hangingPunct="0">
              <a:lnSpc>
                <a:spcPct val="150000"/>
              </a:lnSpc>
              <a:buFont typeface="+mj-lt"/>
              <a:buAutoNum type="arabicPeriod"/>
              <a:defRPr/>
            </a:pPr>
            <a:r>
              <a:rPr lang="ko-KR" altLang="en-US" b="1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사업개요</a:t>
            </a:r>
            <a:r>
              <a:rPr lang="en-US" altLang="ko-KR" b="1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(Executive Summary)</a:t>
            </a:r>
          </a:p>
          <a:p>
            <a:pPr marL="612000" indent="-612000" eaLnBrk="0" latinLnBrk="0" hangingPunct="0">
              <a:lnSpc>
                <a:spcPct val="150000"/>
              </a:lnSpc>
              <a:buFont typeface="+mj-lt"/>
              <a:buAutoNum type="arabicPeriod"/>
              <a:defRPr/>
            </a:pPr>
            <a:r>
              <a:rPr lang="ko-KR" altLang="en-US" b="1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회사 개요</a:t>
            </a:r>
            <a:endParaRPr lang="en-US" altLang="ko-KR" b="1" kern="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612000" indent="-612000" eaLnBrk="0" latinLnBrk="0" hangingPunct="0">
              <a:lnSpc>
                <a:spcPct val="150000"/>
              </a:lnSpc>
              <a:buFont typeface="+mj-lt"/>
              <a:buAutoNum type="arabicPeriod"/>
              <a:defRPr/>
            </a:pPr>
            <a:r>
              <a:rPr lang="ko-KR" altLang="en-US" b="1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사업 핵심 기술</a:t>
            </a:r>
            <a:endParaRPr lang="en-US" altLang="ko-KR" b="1" kern="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612000" indent="-612000" eaLnBrk="0" latinLnBrk="0" hangingPunct="0">
              <a:lnSpc>
                <a:spcPct val="150000"/>
              </a:lnSpc>
              <a:buFont typeface="+mj-lt"/>
              <a:buAutoNum type="arabicPeriod"/>
              <a:defRPr/>
            </a:pPr>
            <a:r>
              <a:rPr lang="ko-KR" altLang="en-US" b="1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사업 실적</a:t>
            </a:r>
            <a:endParaRPr lang="en-US" altLang="ko-KR" b="1" kern="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612000" indent="-612000" eaLnBrk="0" latinLnBrk="0" hangingPunct="0">
              <a:lnSpc>
                <a:spcPct val="150000"/>
              </a:lnSpc>
              <a:buFont typeface="+mj-lt"/>
              <a:buAutoNum type="arabicPeriod"/>
              <a:defRPr/>
            </a:pPr>
            <a:r>
              <a:rPr lang="ko-KR" altLang="en-US" b="1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시장 환경</a:t>
            </a:r>
            <a:endParaRPr lang="en-US" altLang="ko-KR" b="1" kern="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612000" indent="-612000" eaLnBrk="0" latinLnBrk="0" hangingPunct="0">
              <a:lnSpc>
                <a:spcPct val="150000"/>
              </a:lnSpc>
              <a:buFont typeface="+mj-lt"/>
              <a:buAutoNum type="arabicPeriod"/>
              <a:defRPr/>
            </a:pPr>
            <a:r>
              <a:rPr lang="ko-KR" altLang="en-US" b="1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시장 진입계획</a:t>
            </a:r>
            <a:endParaRPr lang="en-US" altLang="ko-KR" b="1" kern="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612000" indent="-612000" eaLnBrk="0" latinLnBrk="0" hangingPunct="0">
              <a:lnSpc>
                <a:spcPct val="150000"/>
              </a:lnSpc>
              <a:buFont typeface="+mj-lt"/>
              <a:buAutoNum type="arabicPeriod"/>
              <a:defRPr/>
            </a:pPr>
            <a:r>
              <a:rPr lang="ko-KR" altLang="en-US" b="1" kern="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년차별</a:t>
            </a:r>
            <a:r>
              <a:rPr lang="ko-KR" altLang="en-US" b="1" kern="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매출 계획</a:t>
            </a:r>
            <a:endParaRPr lang="en-US" altLang="ko-KR" b="1" kern="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직사각형 2"/>
          <p:cNvSpPr/>
          <p:nvPr/>
        </p:nvSpPr>
        <p:spPr bwMode="auto">
          <a:xfrm>
            <a:off x="0" y="0"/>
            <a:ext cx="6804248" cy="126876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59556" y="257898"/>
            <a:ext cx="8584443" cy="642018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altLang="ko-K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Contents</a:t>
            </a:r>
          </a:p>
        </p:txBody>
      </p:sp>
      <p:sp>
        <p:nvSpPr>
          <p:cNvPr id="2" name="오각형 1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5649495"/>
      </p:ext>
    </p:extLst>
  </p:cSld>
  <p:clrMapOvr>
    <a:masterClrMapping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사업실적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GPR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차량 장치 개발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#9</a:t>
            </a:r>
            <a:endParaRPr lang="ko-KR" altLang="en-US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26</a:t>
            </a:r>
            <a:endParaRPr lang="ko-KR" altLang="en-US" dirty="0"/>
          </a:p>
        </p:txBody>
      </p:sp>
      <p:pic>
        <p:nvPicPr>
          <p:cNvPr id="1026" name="_x251446728" descr="EMB000033743962">
            <a:extLst>
              <a:ext uri="{FF2B5EF4-FFF2-40B4-BE49-F238E27FC236}">
                <a16:creationId xmlns:a16="http://schemas.microsoft.com/office/drawing/2014/main" id="{90AD5692-622E-4FD2-8FE0-7A4C04EA7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94" y="1916832"/>
            <a:ext cx="2520950" cy="189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_x251445648" descr="EMB000033743963">
            <a:extLst>
              <a:ext uri="{FF2B5EF4-FFF2-40B4-BE49-F238E27FC236}">
                <a16:creationId xmlns:a16="http://schemas.microsoft.com/office/drawing/2014/main" id="{B858D3C1-BCF5-41FF-9543-0B206651F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547" y="1924769"/>
            <a:ext cx="2498725" cy="187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_x251442840" descr="EMB000033743975">
            <a:extLst>
              <a:ext uri="{FF2B5EF4-FFF2-40B4-BE49-F238E27FC236}">
                <a16:creationId xmlns:a16="http://schemas.microsoft.com/office/drawing/2014/main" id="{BB8EFDEB-46BA-436C-B2B7-0A859C6F8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10" y="4365104"/>
            <a:ext cx="2517541" cy="188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_x251439744" descr="EMB000033743976">
            <a:extLst>
              <a:ext uri="{FF2B5EF4-FFF2-40B4-BE49-F238E27FC236}">
                <a16:creationId xmlns:a16="http://schemas.microsoft.com/office/drawing/2014/main" id="{3FD58532-9C40-4481-A76A-C97485FA7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787" y="4365104"/>
            <a:ext cx="2517541" cy="188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_x985806704" descr="EMB000033743994">
            <a:extLst>
              <a:ext uri="{FF2B5EF4-FFF2-40B4-BE49-F238E27FC236}">
                <a16:creationId xmlns:a16="http://schemas.microsoft.com/office/drawing/2014/main" id="{949536C9-42D0-44DE-B517-8EA477E5F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216" y="1958649"/>
            <a:ext cx="2461792" cy="184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_x251563928" descr="EMB000033743999">
            <a:extLst>
              <a:ext uri="{FF2B5EF4-FFF2-40B4-BE49-F238E27FC236}">
                <a16:creationId xmlns:a16="http://schemas.microsoft.com/office/drawing/2014/main" id="{874F59E0-EEBE-40CF-9AC5-F0CBB4857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467" y="4365104"/>
            <a:ext cx="2517541" cy="188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직사각형 12">
            <a:extLst>
              <a:ext uri="{FF2B5EF4-FFF2-40B4-BE49-F238E27FC236}">
                <a16:creationId xmlns:a16="http://schemas.microsoft.com/office/drawing/2014/main" id="{2BCDF8BB-DFB3-4906-986D-B6079BCC6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53" y="3807545"/>
            <a:ext cx="2520950" cy="38283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lang="en-US" altLang="ko-KR" sz="1600" dirty="0">
                <a:solidFill>
                  <a:schemeClr val="bg1"/>
                </a:solidFill>
              </a:rPr>
              <a:t>GPR </a:t>
            </a:r>
            <a:r>
              <a:rPr lang="ko-KR" altLang="en-US" sz="1600" dirty="0">
                <a:solidFill>
                  <a:schemeClr val="bg1"/>
                </a:solidFill>
              </a:rPr>
              <a:t>신호 증폭기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38" name="직사각형 12">
            <a:extLst>
              <a:ext uri="{FF2B5EF4-FFF2-40B4-BE49-F238E27FC236}">
                <a16:creationId xmlns:a16="http://schemas.microsoft.com/office/drawing/2014/main" id="{13671A49-EEDA-4314-A211-F088EAC7CD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205" y="6237292"/>
            <a:ext cx="2520950" cy="38283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lang="en-US" altLang="ko-KR" sz="1600" dirty="0">
                <a:solidFill>
                  <a:schemeClr val="bg1"/>
                </a:solidFill>
              </a:rPr>
              <a:t>GPR </a:t>
            </a:r>
            <a:r>
              <a:rPr lang="ko-KR" altLang="en-US" sz="1600" dirty="0">
                <a:solidFill>
                  <a:schemeClr val="bg1"/>
                </a:solidFill>
              </a:rPr>
              <a:t>송신기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39" name="직사각형 12">
            <a:extLst>
              <a:ext uri="{FF2B5EF4-FFF2-40B4-BE49-F238E27FC236}">
                <a16:creationId xmlns:a16="http://schemas.microsoft.com/office/drawing/2014/main" id="{7B240020-0EC8-459A-A4ED-3A02D9290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0034" y="6253626"/>
            <a:ext cx="2520950" cy="38283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lang="en-US" altLang="ko-KR" sz="1600" dirty="0">
                <a:solidFill>
                  <a:schemeClr val="bg1"/>
                </a:solidFill>
              </a:rPr>
              <a:t>GPR </a:t>
            </a:r>
            <a:r>
              <a:rPr lang="ko-KR" altLang="en-US" sz="1600" dirty="0">
                <a:solidFill>
                  <a:schemeClr val="bg1"/>
                </a:solidFill>
              </a:rPr>
              <a:t>수신기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40" name="직사각형 12">
            <a:extLst>
              <a:ext uri="{FF2B5EF4-FFF2-40B4-BE49-F238E27FC236}">
                <a16:creationId xmlns:a16="http://schemas.microsoft.com/office/drawing/2014/main" id="{A09BB15D-AF62-4409-B996-ED414024B4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0534" y="6253626"/>
            <a:ext cx="2520950" cy="38283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lang="en-US" altLang="ko-KR" sz="1600" dirty="0">
                <a:solidFill>
                  <a:schemeClr val="bg1"/>
                </a:solidFill>
              </a:rPr>
              <a:t>GPS, </a:t>
            </a:r>
            <a:r>
              <a:rPr lang="ko-KR" altLang="en-US" sz="1600" dirty="0" err="1">
                <a:solidFill>
                  <a:schemeClr val="bg1"/>
                </a:solidFill>
              </a:rPr>
              <a:t>자이로센서</a:t>
            </a:r>
            <a:r>
              <a:rPr lang="ko-KR" altLang="en-US" sz="1600" dirty="0">
                <a:solidFill>
                  <a:schemeClr val="bg1"/>
                </a:solidFill>
              </a:rPr>
              <a:t> 모듈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41" name="직사각형 12">
            <a:extLst>
              <a:ext uri="{FF2B5EF4-FFF2-40B4-BE49-F238E27FC236}">
                <a16:creationId xmlns:a16="http://schemas.microsoft.com/office/drawing/2014/main" id="{D1DE2F85-81EE-49A9-9A68-8697F426E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0034" y="3799418"/>
            <a:ext cx="2520950" cy="38283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lang="en-US" altLang="ko-KR" sz="1600" dirty="0">
                <a:solidFill>
                  <a:schemeClr val="bg1"/>
                </a:solidFill>
              </a:rPr>
              <a:t>GPR </a:t>
            </a:r>
            <a:r>
              <a:rPr lang="ko-KR" altLang="en-US" sz="1600" dirty="0">
                <a:solidFill>
                  <a:schemeClr val="bg1"/>
                </a:solidFill>
              </a:rPr>
              <a:t>송신기</a:t>
            </a:r>
            <a:r>
              <a:rPr lang="en-US" altLang="ko-KR" sz="1600" dirty="0">
                <a:solidFill>
                  <a:schemeClr val="bg1"/>
                </a:solidFill>
              </a:rPr>
              <a:t>/</a:t>
            </a:r>
            <a:r>
              <a:rPr lang="ko-KR" altLang="en-US" sz="1600" dirty="0">
                <a:solidFill>
                  <a:schemeClr val="bg1"/>
                </a:solidFill>
              </a:rPr>
              <a:t>수신기 </a:t>
            </a:r>
            <a:r>
              <a:rPr lang="en-US" altLang="ko-KR" sz="1600" dirty="0">
                <a:solidFill>
                  <a:schemeClr val="bg1"/>
                </a:solidFill>
              </a:rPr>
              <a:t>PCB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42" name="직사각형 12">
            <a:extLst>
              <a:ext uri="{FF2B5EF4-FFF2-40B4-BE49-F238E27FC236}">
                <a16:creationId xmlns:a16="http://schemas.microsoft.com/office/drawing/2014/main" id="{6B606605-5E72-48E0-8645-9280E9833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0534" y="3799418"/>
            <a:ext cx="2517541" cy="38283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lang="en-US" altLang="ko-KR" sz="1600" dirty="0">
                <a:solidFill>
                  <a:schemeClr val="bg1"/>
                </a:solidFill>
              </a:rPr>
              <a:t>GPR </a:t>
            </a:r>
            <a:r>
              <a:rPr lang="ko-KR" altLang="en-US" sz="1600" dirty="0">
                <a:solidFill>
                  <a:schemeClr val="bg1"/>
                </a:solidFill>
              </a:rPr>
              <a:t>고정 기구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294042"/>
      </p:ext>
    </p:extLst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사업실적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</a:t>
            </a:r>
            <a:r>
              <a:rPr lang="ko-KR" altLang="en-US" sz="2000" b="1" spc="-150" dirty="0" err="1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드론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 및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GPS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통신장치 개발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27</a:t>
            </a:r>
            <a:endParaRPr lang="ko-KR" altLang="en-US" dirty="0"/>
          </a:p>
        </p:txBody>
      </p:sp>
      <p:pic>
        <p:nvPicPr>
          <p:cNvPr id="12290" name="_x979641152" descr="EMB0000337439b4">
            <a:extLst>
              <a:ext uri="{FF2B5EF4-FFF2-40B4-BE49-F238E27FC236}">
                <a16:creationId xmlns:a16="http://schemas.microsoft.com/office/drawing/2014/main" id="{D047C841-42A5-48F5-8A2A-9E9D4246D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92" y="2290698"/>
            <a:ext cx="2746375" cy="206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9" name="_x979642088" descr="EMB0000337439b5">
            <a:extLst>
              <a:ext uri="{FF2B5EF4-FFF2-40B4-BE49-F238E27FC236}">
                <a16:creationId xmlns:a16="http://schemas.microsoft.com/office/drawing/2014/main" id="{C01A0EC9-C903-43DA-9E88-4BC68FF8C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92" y="4367015"/>
            <a:ext cx="2752725" cy="206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_x985808216" descr="EMB0000337439b6">
            <a:extLst>
              <a:ext uri="{FF2B5EF4-FFF2-40B4-BE49-F238E27FC236}">
                <a16:creationId xmlns:a16="http://schemas.microsoft.com/office/drawing/2014/main" id="{55287DC9-57E0-48D3-8C3E-EFC3A9E0F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258" y="2290698"/>
            <a:ext cx="2736304" cy="204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_x985809224" descr="EMB0000337439b7">
            <a:extLst>
              <a:ext uri="{FF2B5EF4-FFF2-40B4-BE49-F238E27FC236}">
                <a16:creationId xmlns:a16="http://schemas.microsoft.com/office/drawing/2014/main" id="{BA550541-5D10-4192-B1AB-1D6EEB4FA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259" y="4367015"/>
            <a:ext cx="2752726" cy="204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_x251442696" descr="EMB0000337439b9">
            <a:extLst>
              <a:ext uri="{FF2B5EF4-FFF2-40B4-BE49-F238E27FC236}">
                <a16:creationId xmlns:a16="http://schemas.microsoft.com/office/drawing/2014/main" id="{2CFD91FC-3A08-439A-8E93-519ACCDC5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754" y="2298208"/>
            <a:ext cx="2752726" cy="200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_x979681760" descr="EMB0000337439ba">
            <a:extLst>
              <a:ext uri="{FF2B5EF4-FFF2-40B4-BE49-F238E27FC236}">
                <a16:creationId xmlns:a16="http://schemas.microsoft.com/office/drawing/2014/main" id="{38113F17-6F38-4429-842E-6EA022DB3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060" y="4367015"/>
            <a:ext cx="2768420" cy="204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직사각형 12">
            <a:extLst>
              <a:ext uri="{FF2B5EF4-FFF2-40B4-BE49-F238E27FC236}">
                <a16:creationId xmlns:a16="http://schemas.microsoft.com/office/drawing/2014/main" id="{F175723E-7B81-40A5-B30F-D3253BD9E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761" y="1916832"/>
            <a:ext cx="2746375" cy="38283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lang="en-US" altLang="ko-KR" sz="1600" dirty="0">
                <a:solidFill>
                  <a:schemeClr val="bg1"/>
                </a:solidFill>
              </a:rPr>
              <a:t>GPS </a:t>
            </a:r>
            <a:r>
              <a:rPr lang="ko-KR" altLang="en-US" sz="1600" dirty="0">
                <a:solidFill>
                  <a:schemeClr val="bg1"/>
                </a:solidFill>
              </a:rPr>
              <a:t>통신장치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32" name="직사각형 12">
            <a:extLst>
              <a:ext uri="{FF2B5EF4-FFF2-40B4-BE49-F238E27FC236}">
                <a16:creationId xmlns:a16="http://schemas.microsoft.com/office/drawing/2014/main" id="{3CB9637D-4965-4482-80AC-87593C3A2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7328" y="1924781"/>
            <a:ext cx="2746375" cy="38283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lang="en-US" altLang="ko-KR" sz="1600" dirty="0">
                <a:solidFill>
                  <a:schemeClr val="bg1"/>
                </a:solidFill>
              </a:rPr>
              <a:t>GPS </a:t>
            </a:r>
            <a:r>
              <a:rPr lang="ko-KR" altLang="en-US" sz="1600" dirty="0" err="1">
                <a:solidFill>
                  <a:schemeClr val="bg1"/>
                </a:solidFill>
              </a:rPr>
              <a:t>구글맵</a:t>
            </a:r>
            <a:r>
              <a:rPr lang="ko-KR" altLang="en-US" sz="1600" dirty="0">
                <a:solidFill>
                  <a:schemeClr val="bg1"/>
                </a:solidFill>
              </a:rPr>
              <a:t> 연결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33" name="직사각형 12">
            <a:extLst>
              <a:ext uri="{FF2B5EF4-FFF2-40B4-BE49-F238E27FC236}">
                <a16:creationId xmlns:a16="http://schemas.microsoft.com/office/drawing/2014/main" id="{71240D0E-B602-4E5A-830C-EEDC66FF7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3894" y="1924781"/>
            <a:ext cx="2746375" cy="38283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lang="ko-KR" altLang="en-US" sz="1600" b="1" dirty="0" err="1">
                <a:solidFill>
                  <a:schemeClr val="bg1"/>
                </a:solidFill>
              </a:rPr>
              <a:t>드론촬영</a:t>
            </a:r>
            <a:r>
              <a:rPr lang="ko-KR" altLang="en-US" sz="1600" b="1" dirty="0">
                <a:solidFill>
                  <a:schemeClr val="bg1"/>
                </a:solidFill>
              </a:rPr>
              <a:t> 영상</a:t>
            </a:r>
          </a:p>
        </p:txBody>
      </p:sp>
    </p:spTree>
    <p:extLst>
      <p:ext uri="{BB962C8B-B14F-4D97-AF65-F5344CB8AC3E}">
        <p14:creationId xmlns:p14="http://schemas.microsoft.com/office/powerpoint/2010/main" val="4091599261"/>
      </p:ext>
    </p:extLst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사업실적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GPR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차량 탐사 영상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28</a:t>
            </a:r>
            <a:endParaRPr lang="ko-KR" altLang="en-US" dirty="0"/>
          </a:p>
        </p:txBody>
      </p:sp>
      <p:sp>
        <p:nvSpPr>
          <p:cNvPr id="31" name="직사각형 12">
            <a:extLst>
              <a:ext uri="{FF2B5EF4-FFF2-40B4-BE49-F238E27FC236}">
                <a16:creationId xmlns:a16="http://schemas.microsoft.com/office/drawing/2014/main" id="{F175723E-7B81-40A5-B30F-D3253BD9E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762" y="1954919"/>
            <a:ext cx="2719388" cy="38283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lang="en-US" altLang="ko-KR" sz="1600" dirty="0">
                <a:solidFill>
                  <a:schemeClr val="bg1"/>
                </a:solidFill>
              </a:rPr>
              <a:t>GPR </a:t>
            </a:r>
            <a:r>
              <a:rPr lang="ko-KR" altLang="en-US" sz="1600" dirty="0">
                <a:solidFill>
                  <a:schemeClr val="bg1"/>
                </a:solidFill>
              </a:rPr>
              <a:t>차량추적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32" name="직사각형 12">
            <a:extLst>
              <a:ext uri="{FF2B5EF4-FFF2-40B4-BE49-F238E27FC236}">
                <a16:creationId xmlns:a16="http://schemas.microsoft.com/office/drawing/2014/main" id="{3CB9637D-4965-4482-80AC-87593C3A2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369" y="1954195"/>
            <a:ext cx="2746375" cy="38283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lang="en-US" altLang="ko-KR" sz="1600" dirty="0">
                <a:solidFill>
                  <a:schemeClr val="bg1"/>
                </a:solidFill>
              </a:rPr>
              <a:t>GPR </a:t>
            </a:r>
            <a:r>
              <a:rPr lang="ko-KR" altLang="en-US" sz="1600" dirty="0">
                <a:solidFill>
                  <a:schemeClr val="bg1"/>
                </a:solidFill>
              </a:rPr>
              <a:t>차량 </a:t>
            </a:r>
            <a:r>
              <a:rPr lang="ko-KR" altLang="en-US" sz="1600" dirty="0" err="1">
                <a:solidFill>
                  <a:schemeClr val="bg1"/>
                </a:solidFill>
              </a:rPr>
              <a:t>드론추적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33" name="직사각형 12">
            <a:extLst>
              <a:ext uri="{FF2B5EF4-FFF2-40B4-BE49-F238E27FC236}">
                <a16:creationId xmlns:a16="http://schemas.microsoft.com/office/drawing/2014/main" id="{71240D0E-B602-4E5A-830C-EEDC66FF7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9132" y="1949913"/>
            <a:ext cx="2746375" cy="38283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/>
            <a:r>
              <a:rPr lang="ko-KR" altLang="en-US" sz="1600" b="1" dirty="0">
                <a:solidFill>
                  <a:schemeClr val="bg1"/>
                </a:solidFill>
              </a:rPr>
              <a:t>지반 적외선촬영 영상</a:t>
            </a:r>
          </a:p>
        </p:txBody>
      </p:sp>
      <p:pic>
        <p:nvPicPr>
          <p:cNvPr id="13313" name="_x251443488" descr="EMB0000337439bb">
            <a:extLst>
              <a:ext uri="{FF2B5EF4-FFF2-40B4-BE49-F238E27FC236}">
                <a16:creationId xmlns:a16="http://schemas.microsoft.com/office/drawing/2014/main" id="{CF01BA25-895E-4931-83A0-9D5BED26C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61" y="2386149"/>
            <a:ext cx="2719388" cy="177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_x251559248" descr="EMB0000337439bc">
            <a:extLst>
              <a:ext uri="{FF2B5EF4-FFF2-40B4-BE49-F238E27FC236}">
                <a16:creationId xmlns:a16="http://schemas.microsoft.com/office/drawing/2014/main" id="{942F7351-368E-4FC7-AE62-ADF647A24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368" y="2378571"/>
            <a:ext cx="2746375" cy="177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_x251563064" descr="EMB0000337439bd">
            <a:extLst>
              <a:ext uri="{FF2B5EF4-FFF2-40B4-BE49-F238E27FC236}">
                <a16:creationId xmlns:a16="http://schemas.microsoft.com/office/drawing/2014/main" id="{5B22AB50-9623-4780-891B-61B458FB8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61" y="4184799"/>
            <a:ext cx="2719388" cy="183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_x251559176" descr="EMB0000337439be">
            <a:extLst>
              <a:ext uri="{FF2B5EF4-FFF2-40B4-BE49-F238E27FC236}">
                <a16:creationId xmlns:a16="http://schemas.microsoft.com/office/drawing/2014/main" id="{19925E24-6A88-4FE5-A6DA-0371CC2F2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368" y="4198419"/>
            <a:ext cx="2737917" cy="182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_x251563280" descr="EMB0000337439bf">
            <a:extLst>
              <a:ext uri="{FF2B5EF4-FFF2-40B4-BE49-F238E27FC236}">
                <a16:creationId xmlns:a16="http://schemas.microsoft.com/office/drawing/2014/main" id="{0E840A8E-0F5E-47F2-8681-4DC74197D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625" y="2373767"/>
            <a:ext cx="2719388" cy="177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3" name="_x251564072" descr="EMB0000337439c0">
            <a:extLst>
              <a:ext uri="{FF2B5EF4-FFF2-40B4-BE49-F238E27FC236}">
                <a16:creationId xmlns:a16="http://schemas.microsoft.com/office/drawing/2014/main" id="{27FA12CC-F411-4D07-AA6D-F7C63FD3B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625" y="4193092"/>
            <a:ext cx="2719388" cy="182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268458"/>
      </p:ext>
    </p:extLst>
  </p:cSld>
  <p:clrMapOvr>
    <a:masterClrMapping/>
  </p:clrMapOvr>
  <p:transition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사업실적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GPR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응용소프트웨어 개발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#1</a:t>
            </a:r>
            <a:endParaRPr lang="ko-KR" altLang="en-US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29</a:t>
            </a:r>
            <a:endParaRPr lang="ko-KR" altLang="en-US" dirty="0"/>
          </a:p>
        </p:txBody>
      </p:sp>
      <p:pic>
        <p:nvPicPr>
          <p:cNvPr id="14337" name="_x985802600" descr="EMB0000337439db">
            <a:extLst>
              <a:ext uri="{FF2B5EF4-FFF2-40B4-BE49-F238E27FC236}">
                <a16:creationId xmlns:a16="http://schemas.microsoft.com/office/drawing/2014/main" id="{38E1897A-4E02-494C-B8DF-EAB69AD74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22191"/>
            <a:ext cx="8280920" cy="483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245821"/>
      </p:ext>
    </p:extLst>
  </p:cSld>
  <p:clrMapOvr>
    <a:masterClrMapping/>
  </p:clrMapOvr>
  <p:transition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사업실적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GPR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응용소프트웨어 개발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#2</a:t>
            </a:r>
            <a:endParaRPr lang="ko-KR" altLang="en-US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29</a:t>
            </a:r>
            <a:endParaRPr lang="ko-KR" altLang="en-US" dirty="0"/>
          </a:p>
        </p:txBody>
      </p:sp>
      <p:pic>
        <p:nvPicPr>
          <p:cNvPr id="18" name="_x251563928" descr="EMB0000337439de">
            <a:extLst>
              <a:ext uri="{FF2B5EF4-FFF2-40B4-BE49-F238E27FC236}">
                <a16:creationId xmlns:a16="http://schemas.microsoft.com/office/drawing/2014/main" id="{1CA7E117-D6F6-49D5-9B63-BC091A14C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30" y="1866679"/>
            <a:ext cx="8118718" cy="466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316853"/>
      </p:ext>
    </p:extLst>
  </p:cSld>
  <p:clrMapOvr>
    <a:masterClrMapping/>
  </p:clrMapOvr>
  <p:transition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-1" y="1383145"/>
            <a:ext cx="6423923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사업실적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보고용 응용소프트웨어 개발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#1</a:t>
            </a:r>
            <a:endParaRPr lang="ko-KR" altLang="en-US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30</a:t>
            </a:r>
            <a:endParaRPr lang="ko-KR" altLang="en-US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F050C728-6F04-42A9-812D-92B303B340D8}"/>
              </a:ext>
            </a:extLst>
          </p:cNvPr>
          <p:cNvGrpSpPr/>
          <p:nvPr/>
        </p:nvGrpSpPr>
        <p:grpSpPr>
          <a:xfrm>
            <a:off x="367246" y="1880366"/>
            <a:ext cx="8409508" cy="4447207"/>
            <a:chOff x="760413" y="1684338"/>
            <a:chExt cx="9833140" cy="5111750"/>
          </a:xfrm>
        </p:grpSpPr>
        <p:pic>
          <p:nvPicPr>
            <p:cNvPr id="24" name="Picture 13">
              <a:extLst>
                <a:ext uri="{FF2B5EF4-FFF2-40B4-BE49-F238E27FC236}">
                  <a16:creationId xmlns:a16="http://schemas.microsoft.com/office/drawing/2014/main" id="{39FF858D-9804-421C-A505-82708133C4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625" y="1800225"/>
              <a:ext cx="6913563" cy="4995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직사각형 12">
              <a:extLst>
                <a:ext uri="{FF2B5EF4-FFF2-40B4-BE49-F238E27FC236}">
                  <a16:creationId xmlns:a16="http://schemas.microsoft.com/office/drawing/2014/main" id="{E7B76EF4-F333-4DE1-AA64-B91B9F34E1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1775" y="1800225"/>
              <a:ext cx="2679700" cy="46831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latinLnBrk="1" hangingPunct="1"/>
              <a:r>
                <a:rPr lang="ko-KR" altLang="en-US" b="1" dirty="0">
                  <a:solidFill>
                    <a:srgbClr val="000000"/>
                  </a:solidFill>
                </a:rPr>
                <a:t>프로그램 실행 화면</a:t>
              </a:r>
            </a:p>
          </p:txBody>
        </p:sp>
        <p:sp>
          <p:nvSpPr>
            <p:cNvPr id="29" name="TextBox 2">
              <a:extLst>
                <a:ext uri="{FF2B5EF4-FFF2-40B4-BE49-F238E27FC236}">
                  <a16:creationId xmlns:a16="http://schemas.microsoft.com/office/drawing/2014/main" id="{C1B93C7E-3454-4380-BE8A-41659DDB49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2415" y="2376429"/>
              <a:ext cx="2751138" cy="955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r>
                <a:rPr lang="ko-KR" altLang="en-US" sz="1600" b="1" dirty="0">
                  <a:solidFill>
                    <a:srgbClr val="FF0000"/>
                  </a:solidFill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①</a:t>
              </a:r>
              <a:r>
                <a:rPr lang="ko-KR" altLang="en-US" sz="16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동공조사서 리스트</a:t>
              </a:r>
              <a:endParaRPr lang="en-US" altLang="ko-KR" sz="1600" b="1" dirty="0">
                <a:latin typeface="돋움" panose="020B0600000101010101" pitchFamily="50" charset="-127"/>
                <a:ea typeface="돋움" panose="020B0600000101010101" pitchFamily="50" charset="-127"/>
                <a:cs typeface="함초롬바탕" panose="02030604000101010101" pitchFamily="18" charset="-127"/>
              </a:endParaRPr>
            </a:p>
            <a:p>
              <a:endParaRPr lang="en-US" altLang="ko-KR" sz="1600" b="1" dirty="0">
                <a:latin typeface="돋움" panose="020B0600000101010101" pitchFamily="50" charset="-127"/>
                <a:ea typeface="돋움" panose="020B0600000101010101" pitchFamily="50" charset="-127"/>
                <a:cs typeface="함초롬바탕" panose="02030604000101010101" pitchFamily="18" charset="-127"/>
              </a:endParaRPr>
            </a:p>
            <a:p>
              <a:r>
                <a:rPr lang="ko-KR" altLang="en-US" sz="1600" b="1" dirty="0">
                  <a:solidFill>
                    <a:srgbClr val="FF0000"/>
                  </a:solidFill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②</a:t>
              </a:r>
              <a:r>
                <a:rPr lang="ko-KR" altLang="en-US" sz="16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메뉴</a:t>
              </a:r>
              <a:r>
                <a:rPr lang="ko-KR" altLang="en-US" sz="1600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로 구성됨</a:t>
              </a:r>
              <a:endParaRPr lang="en-US" altLang="ko-KR" sz="1600" dirty="0">
                <a:latin typeface="돋움" panose="020B0600000101010101" pitchFamily="50" charset="-127"/>
                <a:ea typeface="돋움" panose="020B0600000101010101" pitchFamily="50" charset="-127"/>
                <a:cs typeface="함초롬바탕" panose="02030604000101010101" pitchFamily="18" charset="-127"/>
              </a:endParaRPr>
            </a:p>
          </p:txBody>
        </p:sp>
        <p:sp>
          <p:nvSpPr>
            <p:cNvPr id="30" name="순서도: 처리 4">
              <a:extLst>
                <a:ext uri="{FF2B5EF4-FFF2-40B4-BE49-F238E27FC236}">
                  <a16:creationId xmlns:a16="http://schemas.microsoft.com/office/drawing/2014/main" id="{8B731738-109E-4C9C-B81F-CF5E217BD6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2650" y="2555875"/>
              <a:ext cx="6767513" cy="1800225"/>
            </a:xfrm>
            <a:prstGeom prst="flowChartProcess">
              <a:avLst/>
            </a:prstGeom>
            <a:noFill/>
            <a:ln w="28575" algn="ctr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/>
            </a:p>
          </p:txBody>
        </p:sp>
        <p:sp>
          <p:nvSpPr>
            <p:cNvPr id="31" name="순서도: 처리 33">
              <a:extLst>
                <a:ext uri="{FF2B5EF4-FFF2-40B4-BE49-F238E27FC236}">
                  <a16:creationId xmlns:a16="http://schemas.microsoft.com/office/drawing/2014/main" id="{A51A9162-51CD-4BD8-8ED5-17CFEC6C0C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1525" y="2035175"/>
              <a:ext cx="1798638" cy="377825"/>
            </a:xfrm>
            <a:prstGeom prst="flowChartProcess">
              <a:avLst/>
            </a:prstGeom>
            <a:noFill/>
            <a:ln w="28575" algn="ctr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/>
            </a:p>
          </p:txBody>
        </p:sp>
        <p:sp>
          <p:nvSpPr>
            <p:cNvPr id="32" name="TextBox 6">
              <a:extLst>
                <a:ext uri="{FF2B5EF4-FFF2-40B4-BE49-F238E27FC236}">
                  <a16:creationId xmlns:a16="http://schemas.microsoft.com/office/drawing/2014/main" id="{E9CFF9CB-EA07-43FA-A2DD-AD307183D3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0413" y="2200275"/>
              <a:ext cx="35877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r>
                <a:rPr lang="ko-KR" altLang="en-US" b="1">
                  <a:solidFill>
                    <a:srgbClr val="FF0000"/>
                  </a:solidFill>
                </a:rPr>
                <a:t>①</a:t>
              </a:r>
            </a:p>
          </p:txBody>
        </p:sp>
        <p:sp>
          <p:nvSpPr>
            <p:cNvPr id="33" name="직사각형 7">
              <a:extLst>
                <a:ext uri="{FF2B5EF4-FFF2-40B4-BE49-F238E27FC236}">
                  <a16:creationId xmlns:a16="http://schemas.microsoft.com/office/drawing/2014/main" id="{BFF44585-ECF2-4628-9126-039E4CEFC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3563" y="1684338"/>
              <a:ext cx="414337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r>
                <a:rPr lang="ko-KR" altLang="en-US" b="1">
                  <a:solidFill>
                    <a:srgbClr val="FF0000"/>
                  </a:solidFill>
                </a:rPr>
                <a:t>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5843263"/>
      </p:ext>
    </p:extLst>
  </p:cSld>
  <p:clrMapOvr>
    <a:masterClrMapping/>
  </p:clrMapOvr>
  <p:transition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-1" y="1383145"/>
            <a:ext cx="6423923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사업실적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보고용 응용소프트웨어 개발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#2</a:t>
            </a:r>
            <a:endParaRPr lang="ko-KR" altLang="en-US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31</a:t>
            </a:r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526F714-D286-4D05-B78D-5FFA06B66E27}"/>
              </a:ext>
            </a:extLst>
          </p:cNvPr>
          <p:cNvGrpSpPr/>
          <p:nvPr/>
        </p:nvGrpSpPr>
        <p:grpSpPr>
          <a:xfrm>
            <a:off x="298326" y="1772920"/>
            <a:ext cx="8714730" cy="4826254"/>
            <a:chOff x="760413" y="1692275"/>
            <a:chExt cx="9842500" cy="5381625"/>
          </a:xfrm>
        </p:grpSpPr>
        <p:pic>
          <p:nvPicPr>
            <p:cNvPr id="28" name="Picture 18">
              <a:extLst>
                <a:ext uri="{FF2B5EF4-FFF2-40B4-BE49-F238E27FC236}">
                  <a16:creationId xmlns:a16="http://schemas.microsoft.com/office/drawing/2014/main" id="{CF4117CC-9AB8-48AE-9BDC-BA48754528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413" y="1800225"/>
              <a:ext cx="6961187" cy="5189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17">
              <a:extLst>
                <a:ext uri="{FF2B5EF4-FFF2-40B4-BE49-F238E27FC236}">
                  <a16:creationId xmlns:a16="http://schemas.microsoft.com/office/drawing/2014/main" id="{F1186FD6-F6E6-413D-8D97-2EAD1AC763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0350" y="2736850"/>
              <a:ext cx="6121400" cy="4337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직사각형 12">
              <a:extLst>
                <a:ext uri="{FF2B5EF4-FFF2-40B4-BE49-F238E27FC236}">
                  <a16:creationId xmlns:a16="http://schemas.microsoft.com/office/drawing/2014/main" id="{94D80481-AA25-46F1-9584-229778F2D0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51775" y="1800225"/>
              <a:ext cx="2679700" cy="46831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latinLnBrk="1" hangingPunct="1"/>
              <a:r>
                <a:rPr lang="ko-KR" altLang="en-US" b="1" dirty="0">
                  <a:solidFill>
                    <a:srgbClr val="000000"/>
                  </a:solidFill>
                </a:rPr>
                <a:t>조사서 수정</a:t>
              </a:r>
            </a:p>
          </p:txBody>
        </p:sp>
        <p:sp>
          <p:nvSpPr>
            <p:cNvPr id="36" name="TextBox 1">
              <a:extLst>
                <a:ext uri="{FF2B5EF4-FFF2-40B4-BE49-F238E27FC236}">
                  <a16:creationId xmlns:a16="http://schemas.microsoft.com/office/drawing/2014/main" id="{167AC747-4CDF-458A-8EE6-D6C6F1FF13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51775" y="2484438"/>
              <a:ext cx="2608263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1D250C2-E3D6-4D7B-991A-DC9827A9397E}"/>
                </a:ext>
              </a:extLst>
            </p:cNvPr>
            <p:cNvSpPr txBox="1"/>
            <p:nvPr/>
          </p:nvSpPr>
          <p:spPr>
            <a:xfrm>
              <a:off x="7851775" y="2628901"/>
              <a:ext cx="2751138" cy="274554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342900" indent="-342900">
                <a:buFontTx/>
                <a:buAutoNum type="arabicPeriod"/>
                <a:defRPr/>
              </a:pPr>
              <a:r>
                <a:rPr lang="ko-KR" altLang="en-US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수정할 리스트 목록을</a:t>
              </a:r>
              <a:endParaRPr lang="en-US" altLang="ko-KR" sz="1400" b="1" dirty="0">
                <a:latin typeface="돋움" panose="020B0600000101010101" pitchFamily="50" charset="-127"/>
                <a:ea typeface="돋움" panose="020B0600000101010101" pitchFamily="50" charset="-127"/>
                <a:cs typeface="함초롬바탕" panose="02030604000101010101" pitchFamily="18" charset="-127"/>
              </a:endParaRPr>
            </a:p>
            <a:p>
              <a:pPr>
                <a:defRPr/>
              </a:pPr>
              <a:r>
                <a:rPr lang="ko-KR" altLang="en-US" sz="1400" b="1" dirty="0">
                  <a:solidFill>
                    <a:srgbClr val="FF0000"/>
                  </a:solidFill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     </a:t>
              </a:r>
              <a:r>
                <a:rPr lang="ko-KR" altLang="en-US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선택 후</a:t>
              </a:r>
              <a:r>
                <a:rPr lang="ko-KR" altLang="en-US" sz="1400" b="1" dirty="0">
                  <a:solidFill>
                    <a:srgbClr val="FF0000"/>
                  </a:solidFill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 ①</a:t>
              </a:r>
              <a:r>
                <a:rPr lang="ko-KR" altLang="en-US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수정버튼을</a:t>
              </a:r>
              <a:endParaRPr lang="en-US" altLang="ko-KR" sz="1400" b="1" dirty="0">
                <a:latin typeface="돋움" panose="020B0600000101010101" pitchFamily="50" charset="-127"/>
                <a:ea typeface="돋움" panose="020B0600000101010101" pitchFamily="50" charset="-127"/>
                <a:cs typeface="함초롬바탕" panose="02030604000101010101" pitchFamily="18" charset="-127"/>
              </a:endParaRPr>
            </a:p>
            <a:p>
              <a:pPr>
                <a:defRPr/>
              </a:pPr>
              <a:r>
                <a:rPr lang="en-US" altLang="ko-KR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    </a:t>
              </a:r>
              <a:r>
                <a:rPr lang="ko-KR" altLang="en-US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 클릭</a:t>
              </a:r>
              <a:r>
                <a:rPr lang="en-US" altLang="ko-KR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 </a:t>
              </a:r>
              <a:r>
                <a:rPr lang="ko-KR" altLang="en-US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하면 </a:t>
              </a:r>
              <a:r>
                <a:rPr lang="ko-KR" altLang="en-US" sz="1400" b="1" dirty="0">
                  <a:solidFill>
                    <a:srgbClr val="FF0000"/>
                  </a:solidFill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②</a:t>
              </a:r>
              <a:r>
                <a:rPr lang="ko-KR" altLang="en-US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조사서창</a:t>
              </a:r>
              <a:endParaRPr lang="en-US" altLang="ko-KR" sz="1400" b="1" dirty="0">
                <a:latin typeface="돋움" panose="020B0600000101010101" pitchFamily="50" charset="-127"/>
                <a:ea typeface="돋움" panose="020B0600000101010101" pitchFamily="50" charset="-127"/>
                <a:cs typeface="함초롬바탕" panose="02030604000101010101" pitchFamily="18" charset="-127"/>
              </a:endParaRPr>
            </a:p>
            <a:p>
              <a:pPr>
                <a:defRPr/>
              </a:pPr>
              <a:r>
                <a:rPr lang="en-US" altLang="ko-KR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     </a:t>
              </a:r>
              <a:r>
                <a:rPr lang="ko-KR" altLang="en-US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이 팝업 됨</a:t>
              </a:r>
              <a:endParaRPr lang="en-US" altLang="ko-KR" sz="1400" b="1" dirty="0">
                <a:latin typeface="돋움" panose="020B0600000101010101" pitchFamily="50" charset="-127"/>
                <a:ea typeface="돋움" panose="020B0600000101010101" pitchFamily="50" charset="-127"/>
                <a:cs typeface="함초롬바탕" panose="02030604000101010101" pitchFamily="18" charset="-127"/>
              </a:endParaRPr>
            </a:p>
            <a:p>
              <a:pPr>
                <a:defRPr/>
              </a:pPr>
              <a:endParaRPr lang="en-US" altLang="ko-KR" sz="1400" b="1" dirty="0">
                <a:latin typeface="돋움" panose="020B0600000101010101" pitchFamily="50" charset="-127"/>
                <a:ea typeface="돋움" panose="020B0600000101010101" pitchFamily="50" charset="-127"/>
                <a:cs typeface="함초롬바탕" panose="02030604000101010101" pitchFamily="18" charset="-127"/>
              </a:endParaRPr>
            </a:p>
            <a:p>
              <a:pPr>
                <a:defRPr/>
              </a:pPr>
              <a:r>
                <a:rPr lang="en-US" altLang="ko-KR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2. </a:t>
              </a:r>
              <a:r>
                <a:rPr lang="ko-KR" altLang="en-US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수정이 필요한 내용을 </a:t>
              </a:r>
              <a:endParaRPr lang="en-US" altLang="ko-KR" sz="1400" b="1" dirty="0">
                <a:latin typeface="돋움" panose="020B0600000101010101" pitchFamily="50" charset="-127"/>
                <a:ea typeface="돋움" panose="020B0600000101010101" pitchFamily="50" charset="-127"/>
                <a:cs typeface="함초롬바탕" panose="02030604000101010101" pitchFamily="18" charset="-127"/>
              </a:endParaRPr>
            </a:p>
            <a:p>
              <a:pPr>
                <a:defRPr/>
              </a:pPr>
              <a:r>
                <a:rPr lang="en-US" altLang="ko-KR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    </a:t>
              </a:r>
              <a:r>
                <a:rPr lang="ko-KR" altLang="en-US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등록 후 저장하면 </a:t>
              </a:r>
              <a:endParaRPr lang="en-US" altLang="ko-KR" sz="1400" b="1" dirty="0">
                <a:latin typeface="돋움" panose="020B0600000101010101" pitchFamily="50" charset="-127"/>
                <a:ea typeface="돋움" panose="020B0600000101010101" pitchFamily="50" charset="-127"/>
                <a:cs typeface="함초롬바탕" panose="02030604000101010101" pitchFamily="18" charset="-127"/>
              </a:endParaRPr>
            </a:p>
            <a:p>
              <a:pPr>
                <a:defRPr/>
              </a:pPr>
              <a:r>
                <a:rPr lang="en-US" altLang="ko-KR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    </a:t>
              </a:r>
              <a:r>
                <a:rPr lang="ko-KR" altLang="en-US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업데이트 완료 </a:t>
              </a:r>
              <a:endParaRPr lang="en-US" altLang="ko-KR" sz="1400" b="1" dirty="0">
                <a:latin typeface="돋움" panose="020B0600000101010101" pitchFamily="50" charset="-127"/>
                <a:ea typeface="돋움" panose="020B0600000101010101" pitchFamily="50" charset="-127"/>
                <a:cs typeface="함초롬바탕" panose="02030604000101010101" pitchFamily="18" charset="-127"/>
              </a:endParaRPr>
            </a:p>
            <a:p>
              <a:pPr>
                <a:defRPr/>
              </a:pPr>
              <a:r>
                <a:rPr lang="en-US" altLang="ko-KR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    </a:t>
              </a:r>
              <a:r>
                <a:rPr lang="ko-KR" altLang="en-US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이미지 등록은 마우스 </a:t>
              </a:r>
              <a:endParaRPr lang="en-US" altLang="ko-KR" sz="1400" b="1" dirty="0">
                <a:latin typeface="돋움" panose="020B0600000101010101" pitchFamily="50" charset="-127"/>
                <a:ea typeface="돋움" panose="020B0600000101010101" pitchFamily="50" charset="-127"/>
                <a:cs typeface="함초롬바탕" panose="02030604000101010101" pitchFamily="18" charset="-127"/>
              </a:endParaRPr>
            </a:p>
            <a:p>
              <a:pPr>
                <a:defRPr/>
              </a:pPr>
              <a:r>
                <a:rPr lang="en-US" altLang="ko-KR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    </a:t>
              </a:r>
              <a:r>
                <a:rPr lang="ko-KR" altLang="en-US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오른쪽을 눌러 편집을</a:t>
              </a:r>
              <a:endParaRPr lang="en-US" altLang="ko-KR" sz="1400" b="1" dirty="0">
                <a:latin typeface="돋움" panose="020B0600000101010101" pitchFamily="50" charset="-127"/>
                <a:ea typeface="돋움" panose="020B0600000101010101" pitchFamily="50" charset="-127"/>
                <a:cs typeface="함초롬바탕" panose="02030604000101010101" pitchFamily="18" charset="-127"/>
              </a:endParaRPr>
            </a:p>
            <a:p>
              <a:pPr>
                <a:defRPr/>
              </a:pPr>
              <a:r>
                <a:rPr lang="en-US" altLang="ko-KR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    </a:t>
              </a:r>
              <a:r>
                <a:rPr lang="ko-KR" altLang="en-US" sz="1400" b="1" dirty="0">
                  <a:latin typeface="돋움" panose="020B0600000101010101" pitchFamily="50" charset="-127"/>
                  <a:ea typeface="돋움" panose="020B0600000101010101" pitchFamily="50" charset="-127"/>
                  <a:cs typeface="함초롬바탕" panose="02030604000101010101" pitchFamily="18" charset="-127"/>
                </a:rPr>
                <a:t>수행하면 됨</a:t>
              </a:r>
              <a:endParaRPr lang="en-US" altLang="ko-KR" sz="1400" b="1" dirty="0">
                <a:latin typeface="돋움" panose="020B0600000101010101" pitchFamily="50" charset="-127"/>
                <a:ea typeface="돋움" panose="020B0600000101010101" pitchFamily="50" charset="-127"/>
                <a:cs typeface="함초롬바탕" panose="02030604000101010101" pitchFamily="18" charset="-127"/>
              </a:endParaRPr>
            </a:p>
          </p:txBody>
        </p:sp>
        <p:sp>
          <p:nvSpPr>
            <p:cNvPr id="38" name="순서도: 처리 33">
              <a:extLst>
                <a:ext uri="{FF2B5EF4-FFF2-40B4-BE49-F238E27FC236}">
                  <a16:creationId xmlns:a16="http://schemas.microsoft.com/office/drawing/2014/main" id="{E6725965-9639-45A7-9EF8-7EFC6D725D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4763" y="2052638"/>
              <a:ext cx="504825" cy="377825"/>
            </a:xfrm>
            <a:prstGeom prst="flowChartProcess">
              <a:avLst/>
            </a:prstGeom>
            <a:noFill/>
            <a:ln w="28575" algn="ctr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 sz="1600"/>
            </a:p>
          </p:txBody>
        </p:sp>
        <p:sp>
          <p:nvSpPr>
            <p:cNvPr id="39" name="TextBox 6">
              <a:extLst>
                <a:ext uri="{FF2B5EF4-FFF2-40B4-BE49-F238E27FC236}">
                  <a16:creationId xmlns:a16="http://schemas.microsoft.com/office/drawing/2014/main" id="{62E50D3C-9607-404A-B277-181E42C421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0300" y="1692275"/>
              <a:ext cx="360363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r>
                <a:rPr lang="ko-KR" altLang="en-US" sz="1600" b="1">
                  <a:solidFill>
                    <a:srgbClr val="FF0000"/>
                  </a:solidFill>
                </a:rPr>
                <a:t>①</a:t>
              </a:r>
            </a:p>
          </p:txBody>
        </p:sp>
        <p:sp>
          <p:nvSpPr>
            <p:cNvPr id="40" name="순서도: 처리 14">
              <a:extLst>
                <a:ext uri="{FF2B5EF4-FFF2-40B4-BE49-F238E27FC236}">
                  <a16:creationId xmlns:a16="http://schemas.microsoft.com/office/drawing/2014/main" id="{B5DCB9DC-4CAE-40FD-A0AF-A464FD0F61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5900" y="2700338"/>
              <a:ext cx="6237288" cy="4373562"/>
            </a:xfrm>
            <a:prstGeom prst="flowChartProcess">
              <a:avLst/>
            </a:prstGeom>
            <a:noFill/>
            <a:ln w="28575" algn="ctr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 sz="1600"/>
            </a:p>
          </p:txBody>
        </p:sp>
        <p:sp>
          <p:nvSpPr>
            <p:cNvPr id="41" name="직사각형 15">
              <a:extLst>
                <a:ext uri="{FF2B5EF4-FFF2-40B4-BE49-F238E27FC236}">
                  <a16:creationId xmlns:a16="http://schemas.microsoft.com/office/drawing/2014/main" id="{67B0278B-0C3F-4F4A-8581-6DBA937B22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4450" y="2339975"/>
              <a:ext cx="429901" cy="373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r>
                <a:rPr lang="ko-KR" altLang="en-US" sz="1600" b="1">
                  <a:solidFill>
                    <a:srgbClr val="FF0000"/>
                  </a:solidFill>
                </a:rPr>
                <a:t>②</a:t>
              </a: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A1134EE6-0B47-4A1C-976C-3A0FD2C9C9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3100" y="4645025"/>
              <a:ext cx="952500" cy="156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순서도: 처리 17">
              <a:extLst>
                <a:ext uri="{FF2B5EF4-FFF2-40B4-BE49-F238E27FC236}">
                  <a16:creationId xmlns:a16="http://schemas.microsoft.com/office/drawing/2014/main" id="{18BC8D57-C914-401B-ACB3-784B825471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8975" y="4638675"/>
              <a:ext cx="936625" cy="1568450"/>
            </a:xfrm>
            <a:prstGeom prst="flowChartProcess">
              <a:avLst/>
            </a:prstGeom>
            <a:noFill/>
            <a:ln w="28575" algn="ctr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latinLnBrk="1" hangingPunct="1"/>
              <a:endParaRPr lang="ko-KR" altLang="en-US" sz="1600"/>
            </a:p>
          </p:txBody>
        </p:sp>
      </p:grpSp>
    </p:spTree>
    <p:extLst>
      <p:ext uri="{BB962C8B-B14F-4D97-AF65-F5344CB8AC3E}">
        <p14:creationId xmlns:p14="http://schemas.microsoft.com/office/powerpoint/2010/main" val="2346068618"/>
      </p:ext>
    </p:extLst>
  </p:cSld>
  <p:clrMapOvr>
    <a:masterClrMapping/>
  </p:clrMapOvr>
  <p:transition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정량적 목표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18</a:t>
            </a:r>
            <a:endParaRPr lang="ko-KR" altLang="en-US" dirty="0"/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017320D0-EE31-46E6-96FB-26A1B24351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469398"/>
              </p:ext>
            </p:extLst>
          </p:nvPr>
        </p:nvGraphicFramePr>
        <p:xfrm>
          <a:off x="477545" y="1932245"/>
          <a:ext cx="8188910" cy="439015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305493">
                  <a:extLst>
                    <a:ext uri="{9D8B030D-6E8A-4147-A177-3AD203B41FA5}">
                      <a16:colId xmlns:a16="http://schemas.microsoft.com/office/drawing/2014/main" val="1998833849"/>
                    </a:ext>
                  </a:extLst>
                </a:gridCol>
                <a:gridCol w="1020785">
                  <a:extLst>
                    <a:ext uri="{9D8B030D-6E8A-4147-A177-3AD203B41FA5}">
                      <a16:colId xmlns:a16="http://schemas.microsoft.com/office/drawing/2014/main" val="4153686895"/>
                    </a:ext>
                  </a:extLst>
                </a:gridCol>
                <a:gridCol w="667895">
                  <a:extLst>
                    <a:ext uri="{9D8B030D-6E8A-4147-A177-3AD203B41FA5}">
                      <a16:colId xmlns:a16="http://schemas.microsoft.com/office/drawing/2014/main" val="1851939684"/>
                    </a:ext>
                  </a:extLst>
                </a:gridCol>
                <a:gridCol w="1042065">
                  <a:extLst>
                    <a:ext uri="{9D8B030D-6E8A-4147-A177-3AD203B41FA5}">
                      <a16:colId xmlns:a16="http://schemas.microsoft.com/office/drawing/2014/main" val="2346028736"/>
                    </a:ext>
                  </a:extLst>
                </a:gridCol>
                <a:gridCol w="1095736">
                  <a:extLst>
                    <a:ext uri="{9D8B030D-6E8A-4147-A177-3AD203B41FA5}">
                      <a16:colId xmlns:a16="http://schemas.microsoft.com/office/drawing/2014/main" val="2187704687"/>
                    </a:ext>
                  </a:extLst>
                </a:gridCol>
                <a:gridCol w="1095736">
                  <a:extLst>
                    <a:ext uri="{9D8B030D-6E8A-4147-A177-3AD203B41FA5}">
                      <a16:colId xmlns:a16="http://schemas.microsoft.com/office/drawing/2014/main" val="1644891847"/>
                    </a:ext>
                  </a:extLst>
                </a:gridCol>
                <a:gridCol w="736028">
                  <a:extLst>
                    <a:ext uri="{9D8B030D-6E8A-4147-A177-3AD203B41FA5}">
                      <a16:colId xmlns:a16="http://schemas.microsoft.com/office/drawing/2014/main" val="1012165243"/>
                    </a:ext>
                  </a:extLst>
                </a:gridCol>
                <a:gridCol w="736028">
                  <a:extLst>
                    <a:ext uri="{9D8B030D-6E8A-4147-A177-3AD203B41FA5}">
                      <a16:colId xmlns:a16="http://schemas.microsoft.com/office/drawing/2014/main" val="2057603568"/>
                    </a:ext>
                  </a:extLst>
                </a:gridCol>
                <a:gridCol w="489144">
                  <a:extLst>
                    <a:ext uri="{9D8B030D-6E8A-4147-A177-3AD203B41FA5}">
                      <a16:colId xmlns:a16="http://schemas.microsoft.com/office/drawing/2014/main" val="487970875"/>
                    </a:ext>
                  </a:extLst>
                </a:gridCol>
              </a:tblGrid>
              <a:tr h="611827">
                <a:tc rowSpan="2"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기술적 성능지표 등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 dirty="0">
                          <a:effectLst/>
                        </a:rPr>
                        <a:t>(</a:t>
                      </a:r>
                      <a:r>
                        <a:rPr lang="ko-KR" altLang="en-US" sz="1100" kern="0" spc="-40" dirty="0">
                          <a:effectLst/>
                        </a:rPr>
                        <a:t>주요 성능</a:t>
                      </a:r>
                      <a:r>
                        <a:rPr lang="en-US" altLang="ko-KR" sz="1100" kern="0" spc="-40" dirty="0">
                          <a:effectLst/>
                        </a:rPr>
                        <a:t>, Spec)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단위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전체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항목에서 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차지하는비중</a:t>
                      </a:r>
                      <a:r>
                        <a:rPr lang="en-US" altLang="ko-KR" sz="1100" kern="0" spc="-40">
                          <a:effectLst/>
                        </a:rPr>
                        <a:t>(%)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세계 최고수준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>
                          <a:effectLst/>
                        </a:rPr>
                        <a:t>(</a:t>
                      </a:r>
                      <a:r>
                        <a:rPr lang="ko-KR" altLang="en-US" sz="1100" kern="0" spc="-40">
                          <a:effectLst/>
                        </a:rPr>
                        <a:t>보유기업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>
                          <a:effectLst/>
                        </a:rPr>
                        <a:t>/</a:t>
                      </a:r>
                      <a:r>
                        <a:rPr lang="ko-KR" altLang="en-US" sz="1100" kern="0" spc="-40">
                          <a:effectLst/>
                        </a:rPr>
                        <a:t>국가</a:t>
                      </a:r>
                      <a:r>
                        <a:rPr lang="en-US" altLang="ko-KR" sz="1100" kern="0" spc="-40">
                          <a:effectLst/>
                        </a:rPr>
                        <a:t>)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목표치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객관적 측정방법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성공률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extLst>
                  <a:ext uri="{0D108BD9-81ED-4DB2-BD59-A6C34878D82A}">
                    <a16:rowId xmlns:a16="http://schemas.microsoft.com/office/drawing/2014/main" val="1887425843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성능수준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성능수준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공인시험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기관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시험규격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957767"/>
                  </a:ext>
                </a:extLst>
              </a:tr>
              <a:tr h="58104">
                <a:tc rowSpan="6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성능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또는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물성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 dirty="0">
                          <a:effectLst/>
                        </a:rPr>
                        <a:t>GPR</a:t>
                      </a:r>
                      <a:r>
                        <a:rPr lang="ko-KR" altLang="en-US" sz="1100" kern="0" spc="-40" dirty="0">
                          <a:effectLst/>
                        </a:rPr>
                        <a:t>장치 성능시험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 err="1">
                          <a:effectLst/>
                        </a:rPr>
                        <a:t>검출값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20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>
                          <a:effectLst/>
                        </a:rPr>
                        <a:t>0M ~ 3M</a:t>
                      </a:r>
                      <a:endParaRPr lang="ko-KR" altLang="en-US" sz="1100" kern="0" spc="-40"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>
                          <a:effectLst/>
                        </a:rPr>
                        <a:t>1</a:t>
                      </a:r>
                      <a:r>
                        <a:rPr lang="ko-KR" altLang="en-US" sz="1100" kern="0" spc="-40">
                          <a:effectLst/>
                        </a:rPr>
                        <a:t>회배 동공 검출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검출내용 증빙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조선기자재 연구원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자채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시험성적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100%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extLst>
                  <a:ext uri="{0D108BD9-81ED-4DB2-BD59-A6C34878D82A}">
                    <a16:rowId xmlns:a16="http://schemas.microsoft.com/office/drawing/2014/main" val="258092091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3M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5M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63025"/>
                  </a:ext>
                </a:extLst>
              </a:tr>
              <a:tr h="2039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자동차부품 진동시험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m/s²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20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-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>
                          <a:effectLst/>
                        </a:rPr>
                        <a:t>3g</a:t>
                      </a:r>
                      <a:endParaRPr lang="ko-KR" altLang="en-US" sz="1100" kern="0" spc="-40"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공진점 검출시험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공진점 내구시험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조선기자재 연구원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KS R 103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100%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extLst>
                  <a:ext uri="{0D108BD9-81ED-4DB2-BD59-A6C34878D82A}">
                    <a16:rowId xmlns:a16="http://schemas.microsoft.com/office/drawing/2014/main" val="1496639899"/>
                  </a:ext>
                </a:extLst>
              </a:tr>
              <a:tr h="258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29.4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29.4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6296232"/>
                  </a:ext>
                </a:extLst>
              </a:tr>
              <a:tr h="23107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 dirty="0">
                          <a:effectLst/>
                        </a:rPr>
                        <a:t>EMI/EMC</a:t>
                      </a:r>
                      <a:endParaRPr lang="ko-KR" altLang="en-US" sz="1100" kern="0" spc="-40" dirty="0"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전자파 적합시험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장해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내성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20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-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시험규격서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EMI/EMC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조선기자재 연구원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>
                          <a:effectLst/>
                        </a:rPr>
                        <a:t>KES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KN22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KN61000-4-2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KR0100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100%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extLst>
                  <a:ext uri="{0D108BD9-81ED-4DB2-BD59-A6C34878D82A}">
                    <a16:rowId xmlns:a16="http://schemas.microsoft.com/office/drawing/2014/main" val="3959569289"/>
                  </a:ext>
                </a:extLst>
              </a:tr>
              <a:tr h="3807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 dirty="0">
                          <a:effectLst/>
                        </a:rPr>
                        <a:t>9</a:t>
                      </a:r>
                      <a:r>
                        <a:rPr lang="ko-KR" altLang="en-US" sz="1100" kern="0" spc="-40" dirty="0">
                          <a:effectLst/>
                        </a:rPr>
                        <a:t>가지성능지표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 dirty="0">
                          <a:effectLst/>
                        </a:rPr>
                        <a:t>10</a:t>
                      </a:r>
                      <a:r>
                        <a:rPr lang="ko-KR" altLang="en-US" sz="1100" kern="0" spc="-40" dirty="0">
                          <a:effectLst/>
                        </a:rPr>
                        <a:t>가지성능지표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334526"/>
                  </a:ext>
                </a:extLst>
              </a:tr>
              <a:tr h="252721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환경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시험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GPR</a:t>
                      </a:r>
                      <a:r>
                        <a:rPr lang="ko-KR" altLang="en-US" sz="1100" kern="0" spc="-40" dirty="0">
                          <a:effectLst/>
                        </a:rPr>
                        <a:t>장치 </a:t>
                      </a:r>
                      <a:r>
                        <a:rPr lang="en-US" sz="1100" kern="0" spc="-40" dirty="0">
                          <a:effectLst/>
                        </a:rPr>
                        <a:t>IP</a:t>
                      </a:r>
                      <a:r>
                        <a:rPr lang="ko-KR" altLang="en-US" sz="1100" kern="0" spc="-40" dirty="0">
                          <a:effectLst/>
                        </a:rPr>
                        <a:t>시험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IP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20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-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IP65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시험성적서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조선기자재 연구원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100" kern="0" spc="-40">
                          <a:effectLst/>
                        </a:rPr>
                        <a:t>IEC 529, IEC 34-5(IEC 60034-5)</a:t>
                      </a:r>
                      <a:endParaRPr lang="pl-PL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  <a:ea typeface="맑은 고딕" panose="020B0503020000020004" pitchFamily="50" charset="-127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100%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extLst>
                  <a:ext uri="{0D108BD9-81ED-4DB2-BD59-A6C34878D82A}">
                    <a16:rowId xmlns:a16="http://schemas.microsoft.com/office/drawing/2014/main" val="1075389135"/>
                  </a:ext>
                </a:extLst>
              </a:tr>
              <a:tr h="3591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IP65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IP65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2275741"/>
                  </a:ext>
                </a:extLst>
              </a:tr>
              <a:tr h="2039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 err="1">
                          <a:effectLst/>
                        </a:rPr>
                        <a:t>통신모듈</a:t>
                      </a:r>
                      <a:r>
                        <a:rPr lang="ko-KR" altLang="en-US" sz="1100" kern="0" spc="-40" dirty="0">
                          <a:effectLst/>
                        </a:rPr>
                        <a:t> 환경시험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회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10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-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방송통신기자재등</a:t>
                      </a:r>
                      <a:r>
                        <a:rPr lang="en-US" altLang="ko-KR" sz="1100" kern="0" spc="-40">
                          <a:effectLst/>
                        </a:rPr>
                        <a:t>(</a:t>
                      </a:r>
                      <a:r>
                        <a:rPr lang="ko-KR" altLang="en-US" sz="1100" kern="0" spc="-40">
                          <a:effectLst/>
                        </a:rPr>
                        <a:t>전자파적합성</a:t>
                      </a:r>
                      <a:r>
                        <a:rPr lang="en-US" altLang="ko-KR" sz="1100" kern="0" spc="-40">
                          <a:effectLst/>
                        </a:rPr>
                        <a:t>) </a:t>
                      </a:r>
                      <a:r>
                        <a:rPr lang="ko-KR" altLang="en-US" sz="1100" kern="0" spc="-40">
                          <a:effectLst/>
                        </a:rPr>
                        <a:t>시험성적서 적합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KTC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전자파적합인증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100%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extLst>
                  <a:ext uri="{0D108BD9-81ED-4DB2-BD59-A6C34878D82A}">
                    <a16:rowId xmlns:a16="http://schemas.microsoft.com/office/drawing/2014/main" val="448050702"/>
                  </a:ext>
                </a:extLst>
              </a:tr>
              <a:tr h="258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적합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적합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779458"/>
                  </a:ext>
                </a:extLst>
              </a:tr>
              <a:tr h="203958">
                <a:tc rowSpan="2"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소프트웨어 </a:t>
                      </a:r>
                      <a:r>
                        <a:rPr lang="en-US" altLang="ko-KR" sz="1100" kern="0" spc="-40" dirty="0">
                          <a:effectLst/>
                        </a:rPr>
                        <a:t>A, B </a:t>
                      </a:r>
                      <a:r>
                        <a:rPr lang="ko-KR" altLang="en-US" sz="1100" kern="0" spc="-40" dirty="0">
                          <a:effectLst/>
                        </a:rPr>
                        <a:t>시험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%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10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-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데이터 전송 </a:t>
                      </a:r>
                      <a:r>
                        <a:rPr lang="ko-KR" altLang="en-US" sz="1100" kern="0" spc="-40" dirty="0" err="1">
                          <a:effectLst/>
                        </a:rPr>
                        <a:t>오류율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 err="1">
                          <a:effectLst/>
                        </a:rPr>
                        <a:t>부산정보산업진흥원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동적 시험서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정적 시험서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100%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extLst>
                  <a:ext uri="{0D108BD9-81ED-4DB2-BD59-A6C34878D82A}">
                    <a16:rowId xmlns:a16="http://schemas.microsoft.com/office/drawing/2014/main" val="1643881941"/>
                  </a:ext>
                </a:extLst>
              </a:tr>
              <a:tr h="87685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 dirty="0">
                          <a:effectLst/>
                        </a:rPr>
                        <a:t>0.05 </a:t>
                      </a:r>
                      <a:r>
                        <a:rPr lang="ko-KR" altLang="en-US" sz="1100" kern="0" spc="-40" dirty="0">
                          <a:effectLst/>
                        </a:rPr>
                        <a:t>이내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 dirty="0">
                          <a:effectLst/>
                        </a:rPr>
                        <a:t>0.05 </a:t>
                      </a:r>
                      <a:r>
                        <a:rPr lang="ko-KR" altLang="en-US" sz="1100" kern="0" spc="-40" dirty="0">
                          <a:effectLst/>
                        </a:rPr>
                        <a:t>이내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6819878"/>
                  </a:ext>
                </a:extLst>
              </a:tr>
              <a:tr h="203958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합계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100%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extLst>
                  <a:ext uri="{0D108BD9-81ED-4DB2-BD59-A6C34878D82A}">
                    <a16:rowId xmlns:a16="http://schemas.microsoft.com/office/drawing/2014/main" val="2744881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9472714"/>
      </p:ext>
    </p:extLst>
  </p:cSld>
  <p:clrMapOvr>
    <a:masterClrMapping/>
  </p:clrMapOvr>
  <p:transition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정량적 목표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GPR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장치 성능시험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18</a:t>
            </a:r>
            <a:endParaRPr lang="ko-KR" altLang="en-US" dirty="0"/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2FC0259F-E98E-42DE-9511-2E6C5B2440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440574"/>
              </p:ext>
            </p:extLst>
          </p:nvPr>
        </p:nvGraphicFramePr>
        <p:xfrm>
          <a:off x="516311" y="1880366"/>
          <a:ext cx="8378605" cy="68109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242517">
                  <a:extLst>
                    <a:ext uri="{9D8B030D-6E8A-4147-A177-3AD203B41FA5}">
                      <a16:colId xmlns:a16="http://schemas.microsoft.com/office/drawing/2014/main" val="2276631874"/>
                    </a:ext>
                  </a:extLst>
                </a:gridCol>
                <a:gridCol w="812972">
                  <a:extLst>
                    <a:ext uri="{9D8B030D-6E8A-4147-A177-3AD203B41FA5}">
                      <a16:colId xmlns:a16="http://schemas.microsoft.com/office/drawing/2014/main" val="2542540885"/>
                    </a:ext>
                  </a:extLst>
                </a:gridCol>
                <a:gridCol w="1268418">
                  <a:extLst>
                    <a:ext uri="{9D8B030D-6E8A-4147-A177-3AD203B41FA5}">
                      <a16:colId xmlns:a16="http://schemas.microsoft.com/office/drawing/2014/main" val="3593955253"/>
                    </a:ext>
                  </a:extLst>
                </a:gridCol>
                <a:gridCol w="1333747">
                  <a:extLst>
                    <a:ext uri="{9D8B030D-6E8A-4147-A177-3AD203B41FA5}">
                      <a16:colId xmlns:a16="http://schemas.microsoft.com/office/drawing/2014/main" val="4284451584"/>
                    </a:ext>
                  </a:extLst>
                </a:gridCol>
                <a:gridCol w="1333747">
                  <a:extLst>
                    <a:ext uri="{9D8B030D-6E8A-4147-A177-3AD203B41FA5}">
                      <a16:colId xmlns:a16="http://schemas.microsoft.com/office/drawing/2014/main" val="2716021445"/>
                    </a:ext>
                  </a:extLst>
                </a:gridCol>
                <a:gridCol w="895905">
                  <a:extLst>
                    <a:ext uri="{9D8B030D-6E8A-4147-A177-3AD203B41FA5}">
                      <a16:colId xmlns:a16="http://schemas.microsoft.com/office/drawing/2014/main" val="3517517304"/>
                    </a:ext>
                  </a:extLst>
                </a:gridCol>
                <a:gridCol w="895905">
                  <a:extLst>
                    <a:ext uri="{9D8B030D-6E8A-4147-A177-3AD203B41FA5}">
                      <a16:colId xmlns:a16="http://schemas.microsoft.com/office/drawing/2014/main" val="3567870997"/>
                    </a:ext>
                  </a:extLst>
                </a:gridCol>
                <a:gridCol w="595394">
                  <a:extLst>
                    <a:ext uri="{9D8B030D-6E8A-4147-A177-3AD203B41FA5}">
                      <a16:colId xmlns:a16="http://schemas.microsoft.com/office/drawing/2014/main" val="2409954451"/>
                    </a:ext>
                  </a:extLst>
                </a:gridCol>
              </a:tblGrid>
              <a:tr h="58104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 dirty="0">
                          <a:effectLst/>
                        </a:rPr>
                        <a:t>GPR</a:t>
                      </a:r>
                      <a:r>
                        <a:rPr lang="ko-KR" altLang="en-US" sz="1100" kern="0" spc="-40" dirty="0">
                          <a:effectLst/>
                        </a:rPr>
                        <a:t>장치 성능시험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 err="1">
                          <a:effectLst/>
                        </a:rPr>
                        <a:t>검출값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endParaRPr lang="ko-KR" altLang="en-US" sz="2800"/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endParaRPr lang="ko-KR" altLang="en-US" sz="2800"/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>
                          <a:effectLst/>
                        </a:rPr>
                        <a:t>0M ~ 3M</a:t>
                      </a:r>
                      <a:endParaRPr lang="ko-KR" altLang="en-US" sz="1100" kern="0" spc="-40"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>
                          <a:effectLst/>
                        </a:rPr>
                        <a:t>1</a:t>
                      </a:r>
                      <a:r>
                        <a:rPr lang="ko-KR" altLang="en-US" sz="1100" kern="0" spc="-40">
                          <a:effectLst/>
                        </a:rPr>
                        <a:t>회배 동공 검출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검출내용 증빙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조선기자재 연구원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자채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시험성적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100%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extLst>
                  <a:ext uri="{0D108BD9-81ED-4DB2-BD59-A6C34878D82A}">
                    <a16:rowId xmlns:a16="http://schemas.microsoft.com/office/drawing/2014/main" val="277800597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3M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5M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923995"/>
                  </a:ext>
                </a:extLst>
              </a:tr>
            </a:tbl>
          </a:graphicData>
        </a:graphic>
      </p:graphicFrame>
      <p:pic>
        <p:nvPicPr>
          <p:cNvPr id="12" name="그림 11">
            <a:extLst>
              <a:ext uri="{FF2B5EF4-FFF2-40B4-BE49-F238E27FC236}">
                <a16:creationId xmlns:a16="http://schemas.microsoft.com/office/drawing/2014/main" id="{CB6F8B4E-80DC-4458-B032-59D8EF58FC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3978" y="3296967"/>
            <a:ext cx="3842574" cy="27637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CFC751E3-15E8-4E94-9F9D-DB37FF2B3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9159" y="2768570"/>
            <a:ext cx="5625760" cy="217259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28D5F41D-FB02-4285-97F9-9DAB78978E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3814" y="4941168"/>
            <a:ext cx="5601101" cy="178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458875"/>
      </p:ext>
    </p:extLst>
  </p:cSld>
  <p:clrMapOvr>
    <a:masterClrMapping/>
  </p:clrMapOvr>
  <p:transition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정량적 목표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GPR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장치 성능시험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18</a:t>
            </a:r>
            <a:endParaRPr lang="ko-KR" altLang="en-US" dirty="0"/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2FC0259F-E98E-42DE-9511-2E6C5B2440D0}"/>
              </a:ext>
            </a:extLst>
          </p:cNvPr>
          <p:cNvGraphicFramePr>
            <a:graphicFrameLocks noGrp="1"/>
          </p:cNvGraphicFramePr>
          <p:nvPr/>
        </p:nvGraphicFramePr>
        <p:xfrm>
          <a:off x="516311" y="1880366"/>
          <a:ext cx="8378605" cy="68109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242517">
                  <a:extLst>
                    <a:ext uri="{9D8B030D-6E8A-4147-A177-3AD203B41FA5}">
                      <a16:colId xmlns:a16="http://schemas.microsoft.com/office/drawing/2014/main" val="2276631874"/>
                    </a:ext>
                  </a:extLst>
                </a:gridCol>
                <a:gridCol w="812972">
                  <a:extLst>
                    <a:ext uri="{9D8B030D-6E8A-4147-A177-3AD203B41FA5}">
                      <a16:colId xmlns:a16="http://schemas.microsoft.com/office/drawing/2014/main" val="2542540885"/>
                    </a:ext>
                  </a:extLst>
                </a:gridCol>
                <a:gridCol w="1268418">
                  <a:extLst>
                    <a:ext uri="{9D8B030D-6E8A-4147-A177-3AD203B41FA5}">
                      <a16:colId xmlns:a16="http://schemas.microsoft.com/office/drawing/2014/main" val="3593955253"/>
                    </a:ext>
                  </a:extLst>
                </a:gridCol>
                <a:gridCol w="1333747">
                  <a:extLst>
                    <a:ext uri="{9D8B030D-6E8A-4147-A177-3AD203B41FA5}">
                      <a16:colId xmlns:a16="http://schemas.microsoft.com/office/drawing/2014/main" val="4284451584"/>
                    </a:ext>
                  </a:extLst>
                </a:gridCol>
                <a:gridCol w="1333747">
                  <a:extLst>
                    <a:ext uri="{9D8B030D-6E8A-4147-A177-3AD203B41FA5}">
                      <a16:colId xmlns:a16="http://schemas.microsoft.com/office/drawing/2014/main" val="2716021445"/>
                    </a:ext>
                  </a:extLst>
                </a:gridCol>
                <a:gridCol w="895905">
                  <a:extLst>
                    <a:ext uri="{9D8B030D-6E8A-4147-A177-3AD203B41FA5}">
                      <a16:colId xmlns:a16="http://schemas.microsoft.com/office/drawing/2014/main" val="3517517304"/>
                    </a:ext>
                  </a:extLst>
                </a:gridCol>
                <a:gridCol w="895905">
                  <a:extLst>
                    <a:ext uri="{9D8B030D-6E8A-4147-A177-3AD203B41FA5}">
                      <a16:colId xmlns:a16="http://schemas.microsoft.com/office/drawing/2014/main" val="3567870997"/>
                    </a:ext>
                  </a:extLst>
                </a:gridCol>
                <a:gridCol w="595394">
                  <a:extLst>
                    <a:ext uri="{9D8B030D-6E8A-4147-A177-3AD203B41FA5}">
                      <a16:colId xmlns:a16="http://schemas.microsoft.com/office/drawing/2014/main" val="2409954451"/>
                    </a:ext>
                  </a:extLst>
                </a:gridCol>
              </a:tblGrid>
              <a:tr h="58104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 dirty="0">
                          <a:effectLst/>
                        </a:rPr>
                        <a:t>GPR</a:t>
                      </a:r>
                      <a:r>
                        <a:rPr lang="ko-KR" altLang="en-US" sz="1100" kern="0" spc="-40" dirty="0">
                          <a:effectLst/>
                        </a:rPr>
                        <a:t>장치 성능시험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 err="1">
                          <a:effectLst/>
                        </a:rPr>
                        <a:t>검출값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endParaRPr lang="ko-KR" altLang="en-US" sz="2800"/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endParaRPr lang="ko-KR" altLang="en-US" sz="2800"/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>
                          <a:effectLst/>
                        </a:rPr>
                        <a:t>0M ~ 3M</a:t>
                      </a:r>
                      <a:endParaRPr lang="ko-KR" altLang="en-US" sz="1100" kern="0" spc="-40"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>
                          <a:effectLst/>
                        </a:rPr>
                        <a:t>1</a:t>
                      </a:r>
                      <a:r>
                        <a:rPr lang="ko-KR" altLang="en-US" sz="1100" kern="0" spc="-40">
                          <a:effectLst/>
                        </a:rPr>
                        <a:t>회배 동공 검출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검출내용 증빙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조선기자재 연구원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자채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시험성적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100%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extLst>
                  <a:ext uri="{0D108BD9-81ED-4DB2-BD59-A6C34878D82A}">
                    <a16:rowId xmlns:a16="http://schemas.microsoft.com/office/drawing/2014/main" val="277800597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3M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5M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923995"/>
                  </a:ext>
                </a:extLst>
              </a:tr>
            </a:tbl>
          </a:graphicData>
        </a:graphic>
      </p:graphicFrame>
      <p:pic>
        <p:nvPicPr>
          <p:cNvPr id="6" name="그림 5">
            <a:extLst>
              <a:ext uri="{FF2B5EF4-FFF2-40B4-BE49-F238E27FC236}">
                <a16:creationId xmlns:a16="http://schemas.microsoft.com/office/drawing/2014/main" id="{F404384C-C898-45EF-AC45-8025CFFE3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2651909"/>
            <a:ext cx="6067728" cy="2001227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38B7A78D-9BFA-4004-96C2-8E1C350E3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8496" y="4644993"/>
            <a:ext cx="6073040" cy="195510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F48EE308-4CC2-4A53-88D9-8ECCEDC6A8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96" y="2693131"/>
            <a:ext cx="2421300" cy="181597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3809091-05BC-4DB6-A77B-F63DE3AA57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94" y="4648105"/>
            <a:ext cx="2421301" cy="181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680794"/>
      </p:ext>
    </p:extLst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15" name="직사각형 14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1.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사업개요</a:t>
              </a:r>
              <a:endParaRPr lang="en-US" altLang="ko-K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18" name="직사각형 17"/>
          <p:cNvSpPr/>
          <p:nvPr/>
        </p:nvSpPr>
        <p:spPr>
          <a:xfrm>
            <a:off x="0" y="1383145"/>
            <a:ext cx="4116959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 개요</a:t>
            </a:r>
            <a:endParaRPr lang="en-US" altLang="ko-KR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19" name="직선 연결선 18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pic>
        <p:nvPicPr>
          <p:cNvPr id="3073" name="_x243311880" descr="EMB000021383c3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578066"/>
            <a:ext cx="2725163" cy="780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aphicFrame>
        <p:nvGraphicFramePr>
          <p:cNvPr id="49" name="표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900719"/>
              </p:ext>
            </p:extLst>
          </p:nvPr>
        </p:nvGraphicFramePr>
        <p:xfrm>
          <a:off x="719572" y="2636912"/>
          <a:ext cx="7704856" cy="37736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3889">
                  <a:extLst>
                    <a:ext uri="{9D8B030D-6E8A-4147-A177-3AD203B41FA5}">
                      <a16:colId xmlns:a16="http://schemas.microsoft.com/office/drawing/2014/main" val="3552863337"/>
                    </a:ext>
                  </a:extLst>
                </a:gridCol>
                <a:gridCol w="1056350">
                  <a:extLst>
                    <a:ext uri="{9D8B030D-6E8A-4147-A177-3AD203B41FA5}">
                      <a16:colId xmlns:a16="http://schemas.microsoft.com/office/drawing/2014/main" val="1172297482"/>
                    </a:ext>
                  </a:extLst>
                </a:gridCol>
                <a:gridCol w="2003449">
                  <a:extLst>
                    <a:ext uri="{9D8B030D-6E8A-4147-A177-3AD203B41FA5}">
                      <a16:colId xmlns:a16="http://schemas.microsoft.com/office/drawing/2014/main" val="2356418274"/>
                    </a:ext>
                  </a:extLst>
                </a:gridCol>
                <a:gridCol w="2000197">
                  <a:extLst>
                    <a:ext uri="{9D8B030D-6E8A-4147-A177-3AD203B41FA5}">
                      <a16:colId xmlns:a16="http://schemas.microsoft.com/office/drawing/2014/main" val="4210883267"/>
                    </a:ext>
                  </a:extLst>
                </a:gridCol>
                <a:gridCol w="1540971">
                  <a:extLst>
                    <a:ext uri="{9D8B030D-6E8A-4147-A177-3AD203B41FA5}">
                      <a16:colId xmlns:a16="http://schemas.microsoft.com/office/drawing/2014/main" val="49538785"/>
                    </a:ext>
                  </a:extLst>
                </a:gridCol>
              </a:tblGrid>
              <a:tr h="24473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기업명</a:t>
                      </a: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유에이치에스</a:t>
                      </a:r>
                      <a:r>
                        <a:rPr lang="en-US" altLang="ko-KR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주</a:t>
                      </a:r>
                      <a:r>
                        <a:rPr lang="en-US" altLang="ko-KR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400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882" marR="71882" marT="71882" marB="7188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대표자</a:t>
                      </a: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박 영 일</a:t>
                      </a:r>
                    </a:p>
                  </a:txBody>
                  <a:tcPr marL="71882" marR="71882" marT="71882" marB="7188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1144401"/>
                  </a:ext>
                </a:extLst>
              </a:tr>
              <a:tr h="24473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자본금</a:t>
                      </a: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억 원</a:t>
                      </a:r>
                    </a:p>
                  </a:txBody>
                  <a:tcPr marL="71882" marR="71882" marT="71882" marB="7188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근로자수</a:t>
                      </a: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명</a:t>
                      </a:r>
                      <a:endParaRPr lang="en-US" sz="1400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882" marR="71882" marT="71882" marB="7188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957049"/>
                  </a:ext>
                </a:extLst>
              </a:tr>
              <a:tr h="21086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회사구성</a:t>
                      </a:r>
                      <a:endParaRPr lang="ko-KR" altLang="en-US" sz="1400" b="1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lt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본사</a:t>
                      </a: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동아대학교 창업보육센터 內</a:t>
                      </a: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8445223"/>
                  </a:ext>
                </a:extLst>
              </a:tr>
              <a:tr h="32430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참여 </a:t>
                      </a:r>
                      <a:endParaRPr lang="en-US" altLang="ko-KR" sz="1400" b="1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lt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14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주주</a:t>
                      </a: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박영일 </a:t>
                      </a:r>
                      <a:r>
                        <a:rPr lang="en-US" altLang="ko-KR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대표이사</a:t>
                      </a:r>
                      <a:r>
                        <a:rPr lang="en-US" altLang="ko-KR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lang="ko-KR" altLang="en-US" sz="14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이상봉</a:t>
                      </a: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기술이사</a:t>
                      </a:r>
                      <a:r>
                        <a:rPr lang="en-US" altLang="ko-KR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lang="ko-KR" altLang="en-US" sz="14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전후남</a:t>
                      </a: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재무이사</a:t>
                      </a:r>
                      <a:r>
                        <a:rPr lang="en-US" altLang="ko-KR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),</a:t>
                      </a:r>
                      <a:r>
                        <a:rPr lang="en-US" altLang="ko-KR" sz="1400" kern="1200" baseline="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박기정</a:t>
                      </a: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연구소장</a:t>
                      </a:r>
                      <a:r>
                        <a:rPr lang="en-US" altLang="ko-KR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400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29117"/>
                  </a:ext>
                </a:extLst>
              </a:tr>
              <a:tr h="324301"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4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사업 분야</a:t>
                      </a:r>
                      <a:endParaRPr lang="en-US" sz="1400" b="1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lt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144000" marR="144000" marT="90000" marB="9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>
                        <a:lnSpc>
                          <a:spcPct val="100000"/>
                        </a:lnSpc>
                      </a:pPr>
                      <a:endParaRPr lang="ko-KR" altLang="en-US" sz="1400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144000" marR="144000" marT="90000" marB="9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전기</a:t>
                      </a:r>
                      <a:r>
                        <a:rPr lang="en-US" altLang="ko-KR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전자부품</a:t>
                      </a:r>
                      <a:r>
                        <a:rPr lang="en-US" altLang="ko-KR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(GPS</a:t>
                      </a: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수신장치</a:t>
                      </a:r>
                      <a:r>
                        <a:rPr lang="en-US" altLang="ko-KR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제조</a:t>
                      </a:r>
                      <a:r>
                        <a:rPr lang="en-US" altLang="ko-KR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개발 등 </a:t>
                      </a:r>
                      <a:endParaRPr lang="en-US" altLang="ko-KR" sz="1400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그외</a:t>
                      </a: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기타 전자부품 제조업체 </a:t>
                      </a:r>
                    </a:p>
                  </a:txBody>
                  <a:tcPr marL="144000" marR="144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974334"/>
                  </a:ext>
                </a:extLst>
              </a:tr>
              <a:tr h="235228"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4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사업 목표</a:t>
                      </a:r>
                      <a:endParaRPr lang="en-US" sz="1400" b="1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lt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144000" marR="144000" marT="90000" marB="9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>
                        <a:lnSpc>
                          <a:spcPct val="100000"/>
                        </a:lnSpc>
                      </a:pPr>
                      <a:endParaRPr lang="en-US" altLang="ko-KR" sz="1400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144000" marR="144000" marT="90000" marB="90000" anchor="ctr"/>
                </a:tc>
                <a:tc gridSpan="3">
                  <a:txBody>
                    <a:bodyPr/>
                    <a:lstStyle/>
                    <a:p>
                      <a:pPr marL="0" lvl="0" algn="ctr" defTabSz="914400" rtl="0" eaLnBrk="1" fontAlgn="base" latinLnBrk="1" hangingPunct="1">
                        <a:lnSpc>
                          <a:spcPct val="150000"/>
                        </a:lnSpc>
                      </a:pPr>
                      <a:r>
                        <a:rPr lang="ko-KR" altLang="en-US" sz="18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ko-KR" altLang="en-US" sz="18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멀티채널을 활용한 </a:t>
                      </a:r>
                      <a:r>
                        <a:rPr lang="en-US" altLang="ko-KR" sz="18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8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차원 지반탐사 </a:t>
                      </a:r>
                      <a:r>
                        <a:rPr lang="en-US" altLang="ko-KR" sz="18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GPR</a:t>
                      </a:r>
                      <a:r>
                        <a:rPr lang="ko-KR" altLang="en-US" sz="18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시스템 개발</a:t>
                      </a:r>
                      <a:r>
                        <a:rPr lang="ko-KR" altLang="en-US" sz="18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” </a:t>
                      </a:r>
                    </a:p>
                    <a:p>
                      <a:pPr marL="285750" lvl="0" indent="-285750" algn="l" defTabSz="914400" rtl="0" eaLnBrk="1" fontAlgn="base" latinLnBrk="1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도심 도로하부의 지하공동 탐지 멀티 채널 </a:t>
                      </a:r>
                      <a:r>
                        <a:rPr lang="en-US" altLang="ko-KR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차원 </a:t>
                      </a:r>
                      <a:r>
                        <a:rPr lang="en-US" altLang="ko-KR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GPR </a:t>
                      </a: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탐사 하드웨어 시스템 개발</a:t>
                      </a:r>
                    </a:p>
                    <a:p>
                      <a:pPr marL="285750" lvl="0" indent="-285750" algn="l" defTabSz="914400" rtl="0" eaLnBrk="1" fontAlgn="base" latinLnBrk="1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4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지하공동</a:t>
                      </a: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GPR </a:t>
                      </a:r>
                      <a:r>
                        <a:rPr lang="ko-KR" altLang="en-US" sz="14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반응 분석 및 해석 소프트웨어 기술 개발</a:t>
                      </a:r>
                    </a:p>
                  </a:txBody>
                  <a:tcPr marL="144000" marR="144000" marT="72000" marB="72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293587"/>
                  </a:ext>
                </a:extLst>
              </a:tr>
            </a:tbl>
          </a:graphicData>
        </a:graphic>
      </p:graphicFrame>
      <p:sp>
        <p:nvSpPr>
          <p:cNvPr id="12" name="오각형 11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196C85-3BB9-4CED-AC2F-80336870092D}"/>
              </a:ext>
            </a:extLst>
          </p:cNvPr>
          <p:cNvSpPr txBox="1"/>
          <p:nvPr/>
        </p:nvSpPr>
        <p:spPr>
          <a:xfrm>
            <a:off x="4421157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1445148"/>
      </p:ext>
    </p:extLst>
  </p:cSld>
  <p:clrMapOvr>
    <a:masterClrMapping/>
  </p:clrMapOvr>
  <p:transition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정량적 목표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자동차 부품 진동시험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18</a:t>
            </a:r>
            <a:endParaRPr lang="ko-KR" altLang="en-US" dirty="0"/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EDA165F0-52BB-4716-9223-7C137F0EB6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902417"/>
              </p:ext>
            </p:extLst>
          </p:nvPr>
        </p:nvGraphicFramePr>
        <p:xfrm>
          <a:off x="628650" y="1825625"/>
          <a:ext cx="8119815" cy="712157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204138">
                  <a:extLst>
                    <a:ext uri="{9D8B030D-6E8A-4147-A177-3AD203B41FA5}">
                      <a16:colId xmlns:a16="http://schemas.microsoft.com/office/drawing/2014/main" val="3475209130"/>
                    </a:ext>
                  </a:extLst>
                </a:gridCol>
                <a:gridCol w="787862">
                  <a:extLst>
                    <a:ext uri="{9D8B030D-6E8A-4147-A177-3AD203B41FA5}">
                      <a16:colId xmlns:a16="http://schemas.microsoft.com/office/drawing/2014/main" val="1666800473"/>
                    </a:ext>
                  </a:extLst>
                </a:gridCol>
                <a:gridCol w="1229240">
                  <a:extLst>
                    <a:ext uri="{9D8B030D-6E8A-4147-A177-3AD203B41FA5}">
                      <a16:colId xmlns:a16="http://schemas.microsoft.com/office/drawing/2014/main" val="1312002832"/>
                    </a:ext>
                  </a:extLst>
                </a:gridCol>
                <a:gridCol w="1292552">
                  <a:extLst>
                    <a:ext uri="{9D8B030D-6E8A-4147-A177-3AD203B41FA5}">
                      <a16:colId xmlns:a16="http://schemas.microsoft.com/office/drawing/2014/main" val="2658034146"/>
                    </a:ext>
                  </a:extLst>
                </a:gridCol>
                <a:gridCol w="1292552">
                  <a:extLst>
                    <a:ext uri="{9D8B030D-6E8A-4147-A177-3AD203B41FA5}">
                      <a16:colId xmlns:a16="http://schemas.microsoft.com/office/drawing/2014/main" val="41752099"/>
                    </a:ext>
                  </a:extLst>
                </a:gridCol>
                <a:gridCol w="868233">
                  <a:extLst>
                    <a:ext uri="{9D8B030D-6E8A-4147-A177-3AD203B41FA5}">
                      <a16:colId xmlns:a16="http://schemas.microsoft.com/office/drawing/2014/main" val="3910587846"/>
                    </a:ext>
                  </a:extLst>
                </a:gridCol>
                <a:gridCol w="868233">
                  <a:extLst>
                    <a:ext uri="{9D8B030D-6E8A-4147-A177-3AD203B41FA5}">
                      <a16:colId xmlns:a16="http://schemas.microsoft.com/office/drawing/2014/main" val="88516151"/>
                    </a:ext>
                  </a:extLst>
                </a:gridCol>
                <a:gridCol w="577005">
                  <a:extLst>
                    <a:ext uri="{9D8B030D-6E8A-4147-A177-3AD203B41FA5}">
                      <a16:colId xmlns:a16="http://schemas.microsoft.com/office/drawing/2014/main" val="983117047"/>
                    </a:ext>
                  </a:extLst>
                </a:gridCol>
              </a:tblGrid>
              <a:tr h="203958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자동차부품 진동시험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m/s²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endParaRPr lang="ko-KR" altLang="en-US" sz="2800" dirty="0"/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endParaRPr lang="ko-KR" altLang="en-US" sz="2800"/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-40" dirty="0">
                          <a:effectLst/>
                        </a:rPr>
                        <a:t>3g</a:t>
                      </a:r>
                      <a:endParaRPr lang="ko-KR" altLang="en-US" sz="1100" kern="0" spc="-40" dirty="0"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 err="1">
                          <a:effectLst/>
                        </a:rPr>
                        <a:t>공진점</a:t>
                      </a:r>
                      <a:r>
                        <a:rPr lang="ko-KR" altLang="en-US" sz="1100" kern="0" spc="-40" dirty="0">
                          <a:effectLst/>
                        </a:rPr>
                        <a:t> 검출시험</a:t>
                      </a: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 err="1">
                          <a:effectLst/>
                        </a:rPr>
                        <a:t>공진점</a:t>
                      </a:r>
                      <a:r>
                        <a:rPr lang="ko-KR" altLang="en-US" sz="1100" kern="0" spc="-40" dirty="0">
                          <a:effectLst/>
                        </a:rPr>
                        <a:t> 내구시험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조선기자재 연구원 </a:t>
                      </a:r>
                      <a:r>
                        <a:rPr lang="en-US" altLang="ko-KR" sz="1100" kern="0" spc="-40" dirty="0">
                          <a:effectLst/>
                        </a:rPr>
                        <a:t>- KATECH(</a:t>
                      </a:r>
                      <a:r>
                        <a:rPr lang="ko-KR" altLang="en-US" sz="1100" kern="0" spc="-40" dirty="0">
                          <a:effectLst/>
                        </a:rPr>
                        <a:t>자동차부품연구원</a:t>
                      </a:r>
                      <a:r>
                        <a:rPr lang="en-US" altLang="ko-KR" sz="1100" kern="0" spc="-40" dirty="0">
                          <a:effectLst/>
                        </a:rPr>
                        <a:t>)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KS R 103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100%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extLst>
                  <a:ext uri="{0D108BD9-81ED-4DB2-BD59-A6C34878D82A}">
                    <a16:rowId xmlns:a16="http://schemas.microsoft.com/office/drawing/2014/main" val="3504209128"/>
                  </a:ext>
                </a:extLst>
              </a:tr>
              <a:tr h="258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29.4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29.4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0817628"/>
                  </a:ext>
                </a:extLst>
              </a:tr>
            </a:tbl>
          </a:graphicData>
        </a:graphic>
      </p:graphicFrame>
      <p:pic>
        <p:nvPicPr>
          <p:cNvPr id="3073" name="_x705901872" descr="EMB000021e44c60">
            <a:extLst>
              <a:ext uri="{FF2B5EF4-FFF2-40B4-BE49-F238E27FC236}">
                <a16:creationId xmlns:a16="http://schemas.microsoft.com/office/drawing/2014/main" id="{328DFB5F-92F9-4BC5-ABC6-20EE8C9B9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64904"/>
            <a:ext cx="2897893" cy="414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_x705957528" descr="EMB000021e44c62">
            <a:extLst>
              <a:ext uri="{FF2B5EF4-FFF2-40B4-BE49-F238E27FC236}">
                <a16:creationId xmlns:a16="http://schemas.microsoft.com/office/drawing/2014/main" id="{F4D0050B-225D-44D8-B8B2-F546ABC4C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564904"/>
            <a:ext cx="2601245" cy="40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_x705956808" descr="EMB000021e44c64">
            <a:extLst>
              <a:ext uri="{FF2B5EF4-FFF2-40B4-BE49-F238E27FC236}">
                <a16:creationId xmlns:a16="http://schemas.microsoft.com/office/drawing/2014/main" id="{2E5CDD55-EE81-40C9-A734-2E6215B0F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227" y="2564904"/>
            <a:ext cx="2601245" cy="411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351740"/>
      </p:ext>
    </p:extLst>
  </p:cSld>
  <p:clrMapOvr>
    <a:masterClrMapping/>
  </p:clrMapOvr>
  <p:transition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정량적 목표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EMI/EMC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전자파 적합시험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18</a:t>
            </a:r>
            <a:endParaRPr lang="ko-KR" altLang="en-US" dirty="0"/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80BFE832-DEE7-43B8-8719-12B5E884F4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363770"/>
              </p:ext>
            </p:extLst>
          </p:nvPr>
        </p:nvGraphicFramePr>
        <p:xfrm>
          <a:off x="628650" y="1825625"/>
          <a:ext cx="8047806" cy="77353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193460">
                  <a:extLst>
                    <a:ext uri="{9D8B030D-6E8A-4147-A177-3AD203B41FA5}">
                      <a16:colId xmlns:a16="http://schemas.microsoft.com/office/drawing/2014/main" val="2757970016"/>
                    </a:ext>
                  </a:extLst>
                </a:gridCol>
                <a:gridCol w="780875">
                  <a:extLst>
                    <a:ext uri="{9D8B030D-6E8A-4147-A177-3AD203B41FA5}">
                      <a16:colId xmlns:a16="http://schemas.microsoft.com/office/drawing/2014/main" val="700620840"/>
                    </a:ext>
                  </a:extLst>
                </a:gridCol>
                <a:gridCol w="1218339">
                  <a:extLst>
                    <a:ext uri="{9D8B030D-6E8A-4147-A177-3AD203B41FA5}">
                      <a16:colId xmlns:a16="http://schemas.microsoft.com/office/drawing/2014/main" val="245307241"/>
                    </a:ext>
                  </a:extLst>
                </a:gridCol>
                <a:gridCol w="1281089">
                  <a:extLst>
                    <a:ext uri="{9D8B030D-6E8A-4147-A177-3AD203B41FA5}">
                      <a16:colId xmlns:a16="http://schemas.microsoft.com/office/drawing/2014/main" val="807516500"/>
                    </a:ext>
                  </a:extLst>
                </a:gridCol>
                <a:gridCol w="1281089">
                  <a:extLst>
                    <a:ext uri="{9D8B030D-6E8A-4147-A177-3AD203B41FA5}">
                      <a16:colId xmlns:a16="http://schemas.microsoft.com/office/drawing/2014/main" val="4075869095"/>
                    </a:ext>
                  </a:extLst>
                </a:gridCol>
                <a:gridCol w="860533">
                  <a:extLst>
                    <a:ext uri="{9D8B030D-6E8A-4147-A177-3AD203B41FA5}">
                      <a16:colId xmlns:a16="http://schemas.microsoft.com/office/drawing/2014/main" val="1032177609"/>
                    </a:ext>
                  </a:extLst>
                </a:gridCol>
                <a:gridCol w="860533">
                  <a:extLst>
                    <a:ext uri="{9D8B030D-6E8A-4147-A177-3AD203B41FA5}">
                      <a16:colId xmlns:a16="http://schemas.microsoft.com/office/drawing/2014/main" val="2539255854"/>
                    </a:ext>
                  </a:extLst>
                </a:gridCol>
                <a:gridCol w="571888">
                  <a:extLst>
                    <a:ext uri="{9D8B030D-6E8A-4147-A177-3AD203B41FA5}">
                      <a16:colId xmlns:a16="http://schemas.microsoft.com/office/drawing/2014/main" val="3297781636"/>
                    </a:ext>
                  </a:extLst>
                </a:gridCol>
              </a:tblGrid>
              <a:tr h="231070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-40" dirty="0">
                          <a:effectLst/>
                        </a:rPr>
                        <a:t>EMI/EMC</a:t>
                      </a:r>
                      <a:endParaRPr lang="ko-KR" altLang="en-US" sz="1050" kern="0" spc="-40" dirty="0"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-40" dirty="0">
                          <a:effectLst/>
                        </a:rPr>
                        <a:t>전자파 적합시험</a:t>
                      </a:r>
                      <a:endParaRPr lang="ko-KR" altLang="en-US" sz="105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-40">
                          <a:effectLst/>
                        </a:rPr>
                        <a:t>장해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-40">
                          <a:effectLst/>
                        </a:rPr>
                        <a:t>내성</a:t>
                      </a:r>
                      <a:endParaRPr lang="ko-KR" altLang="en-US" sz="105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endParaRPr lang="ko-KR" altLang="en-US" sz="2400"/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endParaRPr lang="ko-KR" altLang="en-US" sz="2400"/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-40">
                          <a:effectLst/>
                        </a:rPr>
                        <a:t>시험규격서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-40">
                          <a:effectLst/>
                        </a:rPr>
                        <a:t>EMI/EMC</a:t>
                      </a:r>
                      <a:endParaRPr lang="en-US" sz="105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-40" dirty="0">
                          <a:effectLst/>
                        </a:rPr>
                        <a:t>조선기자재 연구원</a:t>
                      </a:r>
                      <a:r>
                        <a:rPr lang="en-US" altLang="ko-KR" sz="1050" kern="0" spc="-40" dirty="0">
                          <a:effectLst/>
                        </a:rPr>
                        <a:t>/</a:t>
                      </a:r>
                      <a:endParaRPr lang="ko-KR" altLang="en-US" sz="1050" kern="0" spc="-40" dirty="0"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-40" dirty="0">
                          <a:effectLst/>
                        </a:rPr>
                        <a:t>KES</a:t>
                      </a:r>
                      <a:endParaRPr lang="ko-KR" altLang="en-US" sz="105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-40">
                          <a:effectLst/>
                        </a:rPr>
                        <a:t>KN22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-40">
                          <a:effectLst/>
                        </a:rPr>
                        <a:t>KN61000-4-2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-40">
                          <a:effectLst/>
                        </a:rPr>
                        <a:t>KR0100</a:t>
                      </a:r>
                      <a:endParaRPr lang="en-US" sz="105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-40">
                          <a:effectLst/>
                        </a:rPr>
                        <a:t>100%</a:t>
                      </a:r>
                      <a:endParaRPr lang="en-US" sz="105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extLst>
                  <a:ext uri="{0D108BD9-81ED-4DB2-BD59-A6C34878D82A}">
                    <a16:rowId xmlns:a16="http://schemas.microsoft.com/office/drawing/2014/main" val="3078137851"/>
                  </a:ext>
                </a:extLst>
              </a:tr>
              <a:tr h="3807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-40" dirty="0">
                          <a:effectLst/>
                        </a:rPr>
                        <a:t>9</a:t>
                      </a:r>
                      <a:r>
                        <a:rPr lang="ko-KR" altLang="en-US" sz="1050" kern="0" spc="-40" dirty="0">
                          <a:effectLst/>
                        </a:rPr>
                        <a:t>가지성능지표</a:t>
                      </a:r>
                      <a:endParaRPr lang="ko-KR" altLang="en-US" sz="105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-40" dirty="0">
                          <a:effectLst/>
                        </a:rPr>
                        <a:t>10</a:t>
                      </a:r>
                      <a:r>
                        <a:rPr lang="ko-KR" altLang="en-US" sz="1050" kern="0" spc="-40" dirty="0">
                          <a:effectLst/>
                        </a:rPr>
                        <a:t>가지성능지표</a:t>
                      </a:r>
                      <a:endParaRPr lang="ko-KR" altLang="en-US" sz="105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0910578"/>
                  </a:ext>
                </a:extLst>
              </a:tr>
            </a:tbl>
          </a:graphicData>
        </a:graphic>
      </p:graphicFrame>
      <p:pic>
        <p:nvPicPr>
          <p:cNvPr id="5121" name="_x705923544" descr="EMB000021e44c77">
            <a:extLst>
              <a:ext uri="{FF2B5EF4-FFF2-40B4-BE49-F238E27FC236}">
                <a16:creationId xmlns:a16="http://schemas.microsoft.com/office/drawing/2014/main" id="{D2212D16-580A-4715-AE1B-BFDD5E612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12" y="2805668"/>
            <a:ext cx="2793231" cy="365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_x705924264" descr="EMB000021e44c7d">
            <a:extLst>
              <a:ext uri="{FF2B5EF4-FFF2-40B4-BE49-F238E27FC236}">
                <a16:creationId xmlns:a16="http://schemas.microsoft.com/office/drawing/2014/main" id="{82EC3950-F1F6-45CF-803F-92930FB61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124" y="2963763"/>
            <a:ext cx="2759986" cy="365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_x705940968" descr="EMB000021e44c7e">
            <a:extLst>
              <a:ext uri="{FF2B5EF4-FFF2-40B4-BE49-F238E27FC236}">
                <a16:creationId xmlns:a16="http://schemas.microsoft.com/office/drawing/2014/main" id="{AAF742BB-5663-41A1-BFCC-434490C43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058" y="2963762"/>
            <a:ext cx="2619033" cy="352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251560"/>
      </p:ext>
    </p:extLst>
  </p:cSld>
  <p:clrMapOvr>
    <a:masterClrMapping/>
  </p:clrMapOvr>
  <p:transition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정량적 목표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EMI/EMC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전자파 적합시험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18</a:t>
            </a:r>
            <a:endParaRPr lang="ko-KR" altLang="en-US" dirty="0"/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80BFE832-DEE7-43B8-8719-12B5E884F4BD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825625"/>
          <a:ext cx="8047806" cy="77353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193460">
                  <a:extLst>
                    <a:ext uri="{9D8B030D-6E8A-4147-A177-3AD203B41FA5}">
                      <a16:colId xmlns:a16="http://schemas.microsoft.com/office/drawing/2014/main" val="2757970016"/>
                    </a:ext>
                  </a:extLst>
                </a:gridCol>
                <a:gridCol w="780875">
                  <a:extLst>
                    <a:ext uri="{9D8B030D-6E8A-4147-A177-3AD203B41FA5}">
                      <a16:colId xmlns:a16="http://schemas.microsoft.com/office/drawing/2014/main" val="700620840"/>
                    </a:ext>
                  </a:extLst>
                </a:gridCol>
                <a:gridCol w="1218339">
                  <a:extLst>
                    <a:ext uri="{9D8B030D-6E8A-4147-A177-3AD203B41FA5}">
                      <a16:colId xmlns:a16="http://schemas.microsoft.com/office/drawing/2014/main" val="245307241"/>
                    </a:ext>
                  </a:extLst>
                </a:gridCol>
                <a:gridCol w="1281089">
                  <a:extLst>
                    <a:ext uri="{9D8B030D-6E8A-4147-A177-3AD203B41FA5}">
                      <a16:colId xmlns:a16="http://schemas.microsoft.com/office/drawing/2014/main" val="807516500"/>
                    </a:ext>
                  </a:extLst>
                </a:gridCol>
                <a:gridCol w="1281089">
                  <a:extLst>
                    <a:ext uri="{9D8B030D-6E8A-4147-A177-3AD203B41FA5}">
                      <a16:colId xmlns:a16="http://schemas.microsoft.com/office/drawing/2014/main" val="4075869095"/>
                    </a:ext>
                  </a:extLst>
                </a:gridCol>
                <a:gridCol w="860533">
                  <a:extLst>
                    <a:ext uri="{9D8B030D-6E8A-4147-A177-3AD203B41FA5}">
                      <a16:colId xmlns:a16="http://schemas.microsoft.com/office/drawing/2014/main" val="1032177609"/>
                    </a:ext>
                  </a:extLst>
                </a:gridCol>
                <a:gridCol w="860533">
                  <a:extLst>
                    <a:ext uri="{9D8B030D-6E8A-4147-A177-3AD203B41FA5}">
                      <a16:colId xmlns:a16="http://schemas.microsoft.com/office/drawing/2014/main" val="2539255854"/>
                    </a:ext>
                  </a:extLst>
                </a:gridCol>
                <a:gridCol w="571888">
                  <a:extLst>
                    <a:ext uri="{9D8B030D-6E8A-4147-A177-3AD203B41FA5}">
                      <a16:colId xmlns:a16="http://schemas.microsoft.com/office/drawing/2014/main" val="3297781636"/>
                    </a:ext>
                  </a:extLst>
                </a:gridCol>
              </a:tblGrid>
              <a:tr h="231070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-40" dirty="0">
                          <a:effectLst/>
                        </a:rPr>
                        <a:t>EMI/EMC</a:t>
                      </a:r>
                      <a:endParaRPr lang="ko-KR" altLang="en-US" sz="1050" kern="0" spc="-40" dirty="0"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-40" dirty="0">
                          <a:effectLst/>
                        </a:rPr>
                        <a:t>전자파 적합시험</a:t>
                      </a:r>
                      <a:endParaRPr lang="ko-KR" altLang="en-US" sz="105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-40">
                          <a:effectLst/>
                        </a:rPr>
                        <a:t>장해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-40">
                          <a:effectLst/>
                        </a:rPr>
                        <a:t>내성</a:t>
                      </a:r>
                      <a:endParaRPr lang="ko-KR" altLang="en-US" sz="105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endParaRPr lang="ko-KR" altLang="en-US" sz="2400"/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endParaRPr lang="ko-KR" altLang="en-US" sz="2400"/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-40">
                          <a:effectLst/>
                        </a:rPr>
                        <a:t>시험규격서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-40">
                          <a:effectLst/>
                        </a:rPr>
                        <a:t>EMI/EMC</a:t>
                      </a:r>
                      <a:endParaRPr lang="en-US" sz="105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-40">
                          <a:effectLst/>
                        </a:rPr>
                        <a:t>조선기자재 연구원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-40">
                          <a:effectLst/>
                        </a:rPr>
                        <a:t>KES</a:t>
                      </a:r>
                      <a:endParaRPr lang="ko-KR" altLang="en-US" sz="105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-40">
                          <a:effectLst/>
                        </a:rPr>
                        <a:t>KN22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-40">
                          <a:effectLst/>
                        </a:rPr>
                        <a:t>KN61000-4-2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-40">
                          <a:effectLst/>
                        </a:rPr>
                        <a:t>KR0100</a:t>
                      </a:r>
                      <a:endParaRPr lang="en-US" sz="105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-40">
                          <a:effectLst/>
                        </a:rPr>
                        <a:t>100%</a:t>
                      </a:r>
                      <a:endParaRPr lang="en-US" sz="105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extLst>
                  <a:ext uri="{0D108BD9-81ED-4DB2-BD59-A6C34878D82A}">
                    <a16:rowId xmlns:a16="http://schemas.microsoft.com/office/drawing/2014/main" val="3078137851"/>
                  </a:ext>
                </a:extLst>
              </a:tr>
              <a:tr h="3807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-40" dirty="0">
                          <a:effectLst/>
                        </a:rPr>
                        <a:t>9</a:t>
                      </a:r>
                      <a:r>
                        <a:rPr lang="ko-KR" altLang="en-US" sz="1050" kern="0" spc="-40" dirty="0">
                          <a:effectLst/>
                        </a:rPr>
                        <a:t>가지성능지표</a:t>
                      </a:r>
                      <a:endParaRPr lang="ko-KR" altLang="en-US" sz="105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-40" dirty="0">
                          <a:effectLst/>
                        </a:rPr>
                        <a:t>10</a:t>
                      </a:r>
                      <a:r>
                        <a:rPr lang="ko-KR" altLang="en-US" sz="1050" kern="0" spc="-40" dirty="0">
                          <a:effectLst/>
                        </a:rPr>
                        <a:t>가지성능지표</a:t>
                      </a:r>
                      <a:endParaRPr lang="ko-KR" altLang="en-US" sz="105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0910578"/>
                  </a:ext>
                </a:extLst>
              </a:tr>
            </a:tbl>
          </a:graphicData>
        </a:graphic>
      </p:graphicFrame>
      <p:pic>
        <p:nvPicPr>
          <p:cNvPr id="7169" name="_x705953568" descr="EMB000021e44c8f">
            <a:extLst>
              <a:ext uri="{FF2B5EF4-FFF2-40B4-BE49-F238E27FC236}">
                <a16:creationId xmlns:a16="http://schemas.microsoft.com/office/drawing/2014/main" id="{82EDC44E-0AB7-470C-9AB9-3F3886CB3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56" y="2667554"/>
            <a:ext cx="2716117" cy="403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_x705952704" descr="EMB000021e44c95">
            <a:extLst>
              <a:ext uri="{FF2B5EF4-FFF2-40B4-BE49-F238E27FC236}">
                <a16:creationId xmlns:a16="http://schemas.microsoft.com/office/drawing/2014/main" id="{14A7F998-029A-4EFF-9850-775C5854B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672" y="2718727"/>
            <a:ext cx="2716117" cy="403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_x705952272" descr="EMB000021e44c9a">
            <a:extLst>
              <a:ext uri="{FF2B5EF4-FFF2-40B4-BE49-F238E27FC236}">
                <a16:creationId xmlns:a16="http://schemas.microsoft.com/office/drawing/2014/main" id="{F297DF99-7BB2-4528-86E4-FBA2BAFE6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90" y="2718727"/>
            <a:ext cx="2716117" cy="403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258291"/>
      </p:ext>
    </p:extLst>
  </p:cSld>
  <p:clrMapOvr>
    <a:masterClrMapping/>
  </p:clrMapOvr>
  <p:transition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정량적 목표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EMI/EMC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전자파 적합시험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18</a:t>
            </a:r>
            <a:endParaRPr lang="ko-KR" altLang="en-US" dirty="0"/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80BFE832-DEE7-43B8-8719-12B5E884F4BD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1825625"/>
          <a:ext cx="8047806" cy="77353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193460">
                  <a:extLst>
                    <a:ext uri="{9D8B030D-6E8A-4147-A177-3AD203B41FA5}">
                      <a16:colId xmlns:a16="http://schemas.microsoft.com/office/drawing/2014/main" val="2757970016"/>
                    </a:ext>
                  </a:extLst>
                </a:gridCol>
                <a:gridCol w="780875">
                  <a:extLst>
                    <a:ext uri="{9D8B030D-6E8A-4147-A177-3AD203B41FA5}">
                      <a16:colId xmlns:a16="http://schemas.microsoft.com/office/drawing/2014/main" val="700620840"/>
                    </a:ext>
                  </a:extLst>
                </a:gridCol>
                <a:gridCol w="1218339">
                  <a:extLst>
                    <a:ext uri="{9D8B030D-6E8A-4147-A177-3AD203B41FA5}">
                      <a16:colId xmlns:a16="http://schemas.microsoft.com/office/drawing/2014/main" val="245307241"/>
                    </a:ext>
                  </a:extLst>
                </a:gridCol>
                <a:gridCol w="1281089">
                  <a:extLst>
                    <a:ext uri="{9D8B030D-6E8A-4147-A177-3AD203B41FA5}">
                      <a16:colId xmlns:a16="http://schemas.microsoft.com/office/drawing/2014/main" val="807516500"/>
                    </a:ext>
                  </a:extLst>
                </a:gridCol>
                <a:gridCol w="1281089">
                  <a:extLst>
                    <a:ext uri="{9D8B030D-6E8A-4147-A177-3AD203B41FA5}">
                      <a16:colId xmlns:a16="http://schemas.microsoft.com/office/drawing/2014/main" val="4075869095"/>
                    </a:ext>
                  </a:extLst>
                </a:gridCol>
                <a:gridCol w="860533">
                  <a:extLst>
                    <a:ext uri="{9D8B030D-6E8A-4147-A177-3AD203B41FA5}">
                      <a16:colId xmlns:a16="http://schemas.microsoft.com/office/drawing/2014/main" val="1032177609"/>
                    </a:ext>
                  </a:extLst>
                </a:gridCol>
                <a:gridCol w="860533">
                  <a:extLst>
                    <a:ext uri="{9D8B030D-6E8A-4147-A177-3AD203B41FA5}">
                      <a16:colId xmlns:a16="http://schemas.microsoft.com/office/drawing/2014/main" val="2539255854"/>
                    </a:ext>
                  </a:extLst>
                </a:gridCol>
                <a:gridCol w="571888">
                  <a:extLst>
                    <a:ext uri="{9D8B030D-6E8A-4147-A177-3AD203B41FA5}">
                      <a16:colId xmlns:a16="http://schemas.microsoft.com/office/drawing/2014/main" val="3297781636"/>
                    </a:ext>
                  </a:extLst>
                </a:gridCol>
              </a:tblGrid>
              <a:tr h="231070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-40" dirty="0">
                          <a:effectLst/>
                        </a:rPr>
                        <a:t>EMI/EMC</a:t>
                      </a:r>
                      <a:endParaRPr lang="ko-KR" altLang="en-US" sz="1050" kern="0" spc="-40" dirty="0"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-40" dirty="0">
                          <a:effectLst/>
                        </a:rPr>
                        <a:t>전자파 적합시험</a:t>
                      </a:r>
                      <a:endParaRPr lang="ko-KR" altLang="en-US" sz="105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-40">
                          <a:effectLst/>
                        </a:rPr>
                        <a:t>장해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-40">
                          <a:effectLst/>
                        </a:rPr>
                        <a:t>내성</a:t>
                      </a:r>
                      <a:endParaRPr lang="ko-KR" altLang="en-US" sz="105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endParaRPr lang="ko-KR" altLang="en-US" sz="2400"/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endParaRPr lang="ko-KR" altLang="en-US" sz="2400"/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-40">
                          <a:effectLst/>
                        </a:rPr>
                        <a:t>시험규격서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-40">
                          <a:effectLst/>
                        </a:rPr>
                        <a:t>EMI/EMC</a:t>
                      </a:r>
                      <a:endParaRPr lang="en-US" sz="105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kern="0" spc="-40">
                          <a:effectLst/>
                        </a:rPr>
                        <a:t>조선기자재 연구원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-40">
                          <a:effectLst/>
                        </a:rPr>
                        <a:t>KES</a:t>
                      </a:r>
                      <a:endParaRPr lang="ko-KR" altLang="en-US" sz="105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-40">
                          <a:effectLst/>
                        </a:rPr>
                        <a:t>KN22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-40">
                          <a:effectLst/>
                        </a:rPr>
                        <a:t>KN61000-4-2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-40">
                          <a:effectLst/>
                        </a:rPr>
                        <a:t>KR0100</a:t>
                      </a:r>
                      <a:endParaRPr lang="en-US" sz="105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kern="0" spc="-40">
                          <a:effectLst/>
                        </a:rPr>
                        <a:t>100%</a:t>
                      </a:r>
                      <a:endParaRPr lang="en-US" sz="105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extLst>
                  <a:ext uri="{0D108BD9-81ED-4DB2-BD59-A6C34878D82A}">
                    <a16:rowId xmlns:a16="http://schemas.microsoft.com/office/drawing/2014/main" val="3078137851"/>
                  </a:ext>
                </a:extLst>
              </a:tr>
              <a:tr h="3807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-40" dirty="0">
                          <a:effectLst/>
                        </a:rPr>
                        <a:t>9</a:t>
                      </a:r>
                      <a:r>
                        <a:rPr lang="ko-KR" altLang="en-US" sz="1050" kern="0" spc="-40" dirty="0">
                          <a:effectLst/>
                        </a:rPr>
                        <a:t>가지성능지표</a:t>
                      </a:r>
                      <a:endParaRPr lang="ko-KR" altLang="en-US" sz="105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kern="0" spc="-40" dirty="0">
                          <a:effectLst/>
                        </a:rPr>
                        <a:t>10</a:t>
                      </a:r>
                      <a:r>
                        <a:rPr lang="ko-KR" altLang="en-US" sz="1050" kern="0" spc="-40" dirty="0">
                          <a:effectLst/>
                        </a:rPr>
                        <a:t>가지성능지표</a:t>
                      </a:r>
                      <a:endParaRPr lang="ko-KR" altLang="en-US" sz="105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0910578"/>
                  </a:ext>
                </a:extLst>
              </a:tr>
            </a:tbl>
          </a:graphicData>
        </a:graphic>
      </p:graphicFrame>
      <p:pic>
        <p:nvPicPr>
          <p:cNvPr id="8193" name="_x705952128" descr="EMB000021e44c9c">
            <a:extLst>
              <a:ext uri="{FF2B5EF4-FFF2-40B4-BE49-F238E27FC236}">
                <a16:creationId xmlns:a16="http://schemas.microsoft.com/office/drawing/2014/main" id="{EE813C18-7FEE-47D8-92B6-2C49D39AC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12" y="2700318"/>
            <a:ext cx="2623118" cy="389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06A91FB6-8618-4DB8-837F-92EBADC4C8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137113"/>
              </p:ext>
            </p:extLst>
          </p:nvPr>
        </p:nvGraphicFramePr>
        <p:xfrm>
          <a:off x="5889129" y="2852936"/>
          <a:ext cx="3126382" cy="2215261"/>
        </p:xfrm>
        <a:graphic>
          <a:graphicData uri="http://schemas.openxmlformats.org/drawingml/2006/table">
            <a:tbl>
              <a:tblPr/>
              <a:tblGrid>
                <a:gridCol w="258423">
                  <a:extLst>
                    <a:ext uri="{9D8B030D-6E8A-4147-A177-3AD203B41FA5}">
                      <a16:colId xmlns:a16="http://schemas.microsoft.com/office/drawing/2014/main" val="2826338654"/>
                    </a:ext>
                  </a:extLst>
                </a:gridCol>
                <a:gridCol w="1000434">
                  <a:extLst>
                    <a:ext uri="{9D8B030D-6E8A-4147-A177-3AD203B41FA5}">
                      <a16:colId xmlns:a16="http://schemas.microsoft.com/office/drawing/2014/main" val="365309939"/>
                    </a:ext>
                  </a:extLst>
                </a:gridCol>
                <a:gridCol w="1867525">
                  <a:extLst>
                    <a:ext uri="{9D8B030D-6E8A-4147-A177-3AD203B41FA5}">
                      <a16:colId xmlns:a16="http://schemas.microsoft.com/office/drawing/2014/main" val="3331613205"/>
                    </a:ext>
                  </a:extLst>
                </a:gridCol>
              </a:tblGrid>
              <a:tr h="25387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no</a:t>
                      </a:r>
                      <a:endParaRPr lang="en-US" sz="8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항목</a:t>
                      </a:r>
                      <a:endParaRPr lang="ko-KR" altLang="en-US" sz="8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-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사양</a:t>
                      </a:r>
                      <a:endParaRPr lang="ko-KR" altLang="en-US" sz="8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393132"/>
                  </a:ext>
                </a:extLst>
              </a:tr>
              <a:tr h="2179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</a:t>
                      </a:r>
                      <a:endParaRPr lang="en-US" sz="8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Power</a:t>
                      </a:r>
                      <a:endParaRPr lang="en-US" sz="8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  <a:ea typeface="굴림" panose="020B0600000101010101" pitchFamily="50" charset="-127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Nominal 45 watts / min. 40 watts</a:t>
                      </a:r>
                      <a:endParaRPr lang="en-US" sz="8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  <a:ea typeface="굴림" panose="020B0600000101010101" pitchFamily="50" charset="-127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6359582"/>
                  </a:ext>
                </a:extLst>
              </a:tr>
              <a:tr h="2179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</a:t>
                      </a:r>
                      <a:endParaRPr lang="en-US" sz="8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Gain</a:t>
                      </a:r>
                      <a:endParaRPr lang="en-US" sz="8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  <a:ea typeface="굴림" panose="020B0600000101010101" pitchFamily="50" charset="-127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46 dB minimum</a:t>
                      </a:r>
                      <a:endParaRPr lang="en-US" sz="8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  <a:ea typeface="굴림" panose="020B0600000101010101" pitchFamily="50" charset="-127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18978"/>
                  </a:ext>
                </a:extLst>
              </a:tr>
              <a:tr h="2179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3</a:t>
                      </a:r>
                      <a:endParaRPr lang="en-US" sz="8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Frequency</a:t>
                      </a:r>
                      <a:endParaRPr lang="en-US" sz="8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  <a:ea typeface="굴림" panose="020B0600000101010101" pitchFamily="50" charset="-127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18 ~ 40 GHz</a:t>
                      </a:r>
                      <a:endParaRPr lang="en-US" sz="8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  <a:ea typeface="굴림" panose="020B0600000101010101" pitchFamily="50" charset="-127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2176566"/>
                  </a:ext>
                </a:extLst>
              </a:tr>
              <a:tr h="2179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4</a:t>
                      </a:r>
                      <a:endParaRPr lang="en-US" sz="8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Harmonic Distortion</a:t>
                      </a:r>
                      <a:endParaRPr lang="en-US" sz="800" kern="0" spc="-40">
                        <a:solidFill>
                          <a:srgbClr val="000000"/>
                        </a:solidFill>
                        <a:effectLst/>
                        <a:latin typeface="한양신명조"/>
                        <a:ea typeface="굴림" panose="020B0600000101010101" pitchFamily="50" charset="-127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Minus 20 </a:t>
                      </a:r>
                      <a:r>
                        <a:rPr lang="en-US" sz="800" kern="0" spc="-4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dBc</a:t>
                      </a:r>
                      <a:r>
                        <a:rPr lang="en-US" sz="800" kern="0" spc="-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max Minus 28 </a:t>
                      </a:r>
                      <a:r>
                        <a:rPr lang="en-US" sz="800" kern="0" spc="-4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dBc</a:t>
                      </a:r>
                      <a:r>
                        <a:rPr lang="en-US" sz="800" kern="0" spc="-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typ.</a:t>
                      </a:r>
                      <a:endParaRPr lang="en-US" sz="8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  <a:ea typeface="굴림" panose="020B0600000101010101" pitchFamily="50" charset="-127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2037339"/>
                  </a:ext>
                </a:extLst>
              </a:tr>
              <a:tr h="2179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5</a:t>
                      </a:r>
                      <a:endParaRPr lang="en-US" sz="8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Input Impedance</a:t>
                      </a:r>
                      <a:endParaRPr lang="en-US" sz="800" kern="0" spc="-40">
                        <a:solidFill>
                          <a:srgbClr val="000000"/>
                        </a:solidFill>
                        <a:effectLst/>
                        <a:latin typeface="한양신명조"/>
                        <a:ea typeface="굴림" panose="020B0600000101010101" pitchFamily="50" charset="-127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50 Ohm nominal</a:t>
                      </a:r>
                      <a:endParaRPr lang="en-US" sz="8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  <a:ea typeface="굴림" panose="020B0600000101010101" pitchFamily="50" charset="-127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2217470"/>
                  </a:ext>
                </a:extLst>
              </a:tr>
              <a:tr h="2179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6</a:t>
                      </a:r>
                      <a:endParaRPr lang="en-US" sz="8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Output Impedance</a:t>
                      </a:r>
                      <a:endParaRPr lang="en-US" sz="800" kern="0" spc="-40">
                        <a:solidFill>
                          <a:srgbClr val="000000"/>
                        </a:solidFill>
                        <a:effectLst/>
                        <a:latin typeface="한양신명조"/>
                        <a:ea typeface="굴림" panose="020B0600000101010101" pitchFamily="50" charset="-127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50 Ohm nominal</a:t>
                      </a:r>
                      <a:endParaRPr lang="en-US" sz="8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  <a:ea typeface="굴림" panose="020B0600000101010101" pitchFamily="50" charset="-127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0413840"/>
                  </a:ext>
                </a:extLst>
              </a:tr>
              <a:tr h="2179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7</a:t>
                      </a:r>
                      <a:endParaRPr lang="en-US" sz="8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Noise power density</a:t>
                      </a:r>
                      <a:endParaRPr lang="en-US" sz="800" kern="0" spc="-40">
                        <a:solidFill>
                          <a:srgbClr val="000000"/>
                        </a:solidFill>
                        <a:effectLst/>
                        <a:latin typeface="한양신명조"/>
                        <a:ea typeface="굴림" panose="020B0600000101010101" pitchFamily="50" charset="-127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Minus 60dB/Hz max, minus 65 dB/Hz typ.</a:t>
                      </a:r>
                      <a:endParaRPr lang="en-US" sz="8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  <a:ea typeface="굴림" panose="020B0600000101010101" pitchFamily="50" charset="-127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6374408"/>
                  </a:ext>
                </a:extLst>
              </a:tr>
              <a:tr h="2179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8</a:t>
                      </a:r>
                      <a:endParaRPr lang="en-US" sz="8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Flatness</a:t>
                      </a:r>
                      <a:endParaRPr lang="en-US" sz="800" kern="0" spc="-40">
                        <a:solidFill>
                          <a:srgbClr val="000000"/>
                        </a:solidFill>
                        <a:effectLst/>
                        <a:latin typeface="한양신명조"/>
                        <a:ea typeface="굴림" panose="020B0600000101010101" pitchFamily="50" charset="-127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± 8 dB max</a:t>
                      </a:r>
                      <a:endParaRPr lang="en-US" sz="8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7862262"/>
                  </a:ext>
                </a:extLst>
              </a:tr>
              <a:tr h="2179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9</a:t>
                      </a:r>
                      <a:endParaRPr lang="en-US" sz="8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Primary Power</a:t>
                      </a:r>
                      <a:endParaRPr lang="en-US" sz="8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  <a:ea typeface="굴림" panose="020B0600000101010101" pitchFamily="50" charset="-127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-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99~260 VAC, 50/60 Hz</a:t>
                      </a:r>
                      <a:endParaRPr lang="en-US" sz="8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  <a:ea typeface="굴림" panose="020B0600000101010101" pitchFamily="50" charset="-127"/>
                      </a:endParaRPr>
                    </a:p>
                  </a:txBody>
                  <a:tcPr marL="9525" marR="9525" marT="9525" marB="9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0490520"/>
                  </a:ext>
                </a:extLst>
              </a:tr>
            </a:tbl>
          </a:graphicData>
        </a:graphic>
      </p:graphicFrame>
      <p:pic>
        <p:nvPicPr>
          <p:cNvPr id="8196" name="_x974244288" descr="EMB000051e44fc8">
            <a:extLst>
              <a:ext uri="{FF2B5EF4-FFF2-40B4-BE49-F238E27FC236}">
                <a16:creationId xmlns:a16="http://schemas.microsoft.com/office/drawing/2014/main" id="{CDB589E3-4ED9-4B0F-B394-F4B352070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655333"/>
            <a:ext cx="2679493" cy="379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744572"/>
      </p:ext>
    </p:extLst>
  </p:cSld>
  <p:clrMapOvr>
    <a:masterClrMapping/>
  </p:clrMapOvr>
  <p:transition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정량적 목표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GPR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장치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IP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시험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18</a:t>
            </a:r>
            <a:endParaRPr lang="ko-KR" altLang="en-US" dirty="0"/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6D298B18-8440-466F-AE40-CE4FB84BE0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5028030"/>
              </p:ext>
            </p:extLst>
          </p:nvPr>
        </p:nvGraphicFramePr>
        <p:xfrm>
          <a:off x="628650" y="1825625"/>
          <a:ext cx="8047806" cy="751883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193460">
                  <a:extLst>
                    <a:ext uri="{9D8B030D-6E8A-4147-A177-3AD203B41FA5}">
                      <a16:colId xmlns:a16="http://schemas.microsoft.com/office/drawing/2014/main" val="3554911271"/>
                    </a:ext>
                  </a:extLst>
                </a:gridCol>
                <a:gridCol w="780875">
                  <a:extLst>
                    <a:ext uri="{9D8B030D-6E8A-4147-A177-3AD203B41FA5}">
                      <a16:colId xmlns:a16="http://schemas.microsoft.com/office/drawing/2014/main" val="3254581919"/>
                    </a:ext>
                  </a:extLst>
                </a:gridCol>
                <a:gridCol w="1218339">
                  <a:extLst>
                    <a:ext uri="{9D8B030D-6E8A-4147-A177-3AD203B41FA5}">
                      <a16:colId xmlns:a16="http://schemas.microsoft.com/office/drawing/2014/main" val="2487432546"/>
                    </a:ext>
                  </a:extLst>
                </a:gridCol>
                <a:gridCol w="1281089">
                  <a:extLst>
                    <a:ext uri="{9D8B030D-6E8A-4147-A177-3AD203B41FA5}">
                      <a16:colId xmlns:a16="http://schemas.microsoft.com/office/drawing/2014/main" val="278155504"/>
                    </a:ext>
                  </a:extLst>
                </a:gridCol>
                <a:gridCol w="1281089">
                  <a:extLst>
                    <a:ext uri="{9D8B030D-6E8A-4147-A177-3AD203B41FA5}">
                      <a16:colId xmlns:a16="http://schemas.microsoft.com/office/drawing/2014/main" val="2390837085"/>
                    </a:ext>
                  </a:extLst>
                </a:gridCol>
                <a:gridCol w="860533">
                  <a:extLst>
                    <a:ext uri="{9D8B030D-6E8A-4147-A177-3AD203B41FA5}">
                      <a16:colId xmlns:a16="http://schemas.microsoft.com/office/drawing/2014/main" val="3171500490"/>
                    </a:ext>
                  </a:extLst>
                </a:gridCol>
                <a:gridCol w="860533">
                  <a:extLst>
                    <a:ext uri="{9D8B030D-6E8A-4147-A177-3AD203B41FA5}">
                      <a16:colId xmlns:a16="http://schemas.microsoft.com/office/drawing/2014/main" val="2662029253"/>
                    </a:ext>
                  </a:extLst>
                </a:gridCol>
                <a:gridCol w="571888">
                  <a:extLst>
                    <a:ext uri="{9D8B030D-6E8A-4147-A177-3AD203B41FA5}">
                      <a16:colId xmlns:a16="http://schemas.microsoft.com/office/drawing/2014/main" val="2158262532"/>
                    </a:ext>
                  </a:extLst>
                </a:gridCol>
              </a:tblGrid>
              <a:tr h="252721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GPR</a:t>
                      </a:r>
                      <a:r>
                        <a:rPr lang="ko-KR" altLang="en-US" sz="1100" kern="0" spc="-40" dirty="0">
                          <a:effectLst/>
                        </a:rPr>
                        <a:t>장치 </a:t>
                      </a:r>
                      <a:r>
                        <a:rPr lang="en-US" sz="1100" kern="0" spc="-40" dirty="0">
                          <a:effectLst/>
                        </a:rPr>
                        <a:t>IP</a:t>
                      </a:r>
                      <a:r>
                        <a:rPr lang="ko-KR" altLang="en-US" sz="1100" kern="0" spc="-40" dirty="0">
                          <a:effectLst/>
                        </a:rPr>
                        <a:t>시험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IP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endParaRPr lang="ko-KR" altLang="en-US" sz="2400"/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endParaRPr lang="ko-KR" altLang="en-US" sz="2400"/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IP65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시험성적서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조선기자재 연구원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100" kern="0" spc="-40">
                          <a:effectLst/>
                        </a:rPr>
                        <a:t>IEC 529, IEC 34-5(IEC 60034-5)</a:t>
                      </a:r>
                      <a:endParaRPr lang="pl-PL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  <a:ea typeface="맑은 고딕" panose="020B0503020000020004" pitchFamily="50" charset="-127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100%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extLst>
                  <a:ext uri="{0D108BD9-81ED-4DB2-BD59-A6C34878D82A}">
                    <a16:rowId xmlns:a16="http://schemas.microsoft.com/office/drawing/2014/main" val="30719112"/>
                  </a:ext>
                </a:extLst>
              </a:tr>
              <a:tr h="3591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IP65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IP65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519989"/>
                  </a:ext>
                </a:extLst>
              </a:tr>
            </a:tbl>
          </a:graphicData>
        </a:graphic>
      </p:graphicFrame>
      <p:pic>
        <p:nvPicPr>
          <p:cNvPr id="4097" name="_x705956736" descr="EMB000021e44c68">
            <a:extLst>
              <a:ext uri="{FF2B5EF4-FFF2-40B4-BE49-F238E27FC236}">
                <a16:creationId xmlns:a16="http://schemas.microsoft.com/office/drawing/2014/main" id="{65D2ECD2-CA0A-4B9F-9BF8-BED71D9B7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70" y="2577508"/>
            <a:ext cx="2885871" cy="409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_x705958536" descr="EMB000021e44c6b">
            <a:extLst>
              <a:ext uri="{FF2B5EF4-FFF2-40B4-BE49-F238E27FC236}">
                <a16:creationId xmlns:a16="http://schemas.microsoft.com/office/drawing/2014/main" id="{9E7008E3-6C13-4821-B162-6D4E51974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167" y="2633683"/>
            <a:ext cx="2469993" cy="396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_x705960120" descr="EMB000021e44c70">
            <a:extLst>
              <a:ext uri="{FF2B5EF4-FFF2-40B4-BE49-F238E27FC236}">
                <a16:creationId xmlns:a16="http://schemas.microsoft.com/office/drawing/2014/main" id="{4990C909-9922-43D5-A074-F5624CC8A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049" y="2633682"/>
            <a:ext cx="2522541" cy="403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430694"/>
      </p:ext>
    </p:extLst>
  </p:cSld>
  <p:clrMapOvr>
    <a:masterClrMapping/>
  </p:clrMapOvr>
  <p:transition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정량적 목표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</a:t>
            </a:r>
            <a:r>
              <a:rPr lang="ko-KR" altLang="en-US" sz="2000" b="1" spc="-150" dirty="0" err="1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통신모듈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 환경시험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18</a:t>
            </a:r>
            <a:endParaRPr lang="ko-KR" altLang="en-US" dirty="0"/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435416AE-CD49-49EE-841D-D2E709B914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8373615"/>
              </p:ext>
            </p:extLst>
          </p:nvPr>
        </p:nvGraphicFramePr>
        <p:xfrm>
          <a:off x="628650" y="1825625"/>
          <a:ext cx="8047806" cy="66188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193460">
                  <a:extLst>
                    <a:ext uri="{9D8B030D-6E8A-4147-A177-3AD203B41FA5}">
                      <a16:colId xmlns:a16="http://schemas.microsoft.com/office/drawing/2014/main" val="635770706"/>
                    </a:ext>
                  </a:extLst>
                </a:gridCol>
                <a:gridCol w="780875">
                  <a:extLst>
                    <a:ext uri="{9D8B030D-6E8A-4147-A177-3AD203B41FA5}">
                      <a16:colId xmlns:a16="http://schemas.microsoft.com/office/drawing/2014/main" val="1946175092"/>
                    </a:ext>
                  </a:extLst>
                </a:gridCol>
                <a:gridCol w="1218339">
                  <a:extLst>
                    <a:ext uri="{9D8B030D-6E8A-4147-A177-3AD203B41FA5}">
                      <a16:colId xmlns:a16="http://schemas.microsoft.com/office/drawing/2014/main" val="3560866454"/>
                    </a:ext>
                  </a:extLst>
                </a:gridCol>
                <a:gridCol w="1281089">
                  <a:extLst>
                    <a:ext uri="{9D8B030D-6E8A-4147-A177-3AD203B41FA5}">
                      <a16:colId xmlns:a16="http://schemas.microsoft.com/office/drawing/2014/main" val="2456275732"/>
                    </a:ext>
                  </a:extLst>
                </a:gridCol>
                <a:gridCol w="1281089">
                  <a:extLst>
                    <a:ext uri="{9D8B030D-6E8A-4147-A177-3AD203B41FA5}">
                      <a16:colId xmlns:a16="http://schemas.microsoft.com/office/drawing/2014/main" val="1144484901"/>
                    </a:ext>
                  </a:extLst>
                </a:gridCol>
                <a:gridCol w="860533">
                  <a:extLst>
                    <a:ext uri="{9D8B030D-6E8A-4147-A177-3AD203B41FA5}">
                      <a16:colId xmlns:a16="http://schemas.microsoft.com/office/drawing/2014/main" val="138116846"/>
                    </a:ext>
                  </a:extLst>
                </a:gridCol>
                <a:gridCol w="860533">
                  <a:extLst>
                    <a:ext uri="{9D8B030D-6E8A-4147-A177-3AD203B41FA5}">
                      <a16:colId xmlns:a16="http://schemas.microsoft.com/office/drawing/2014/main" val="2270951979"/>
                    </a:ext>
                  </a:extLst>
                </a:gridCol>
                <a:gridCol w="571888">
                  <a:extLst>
                    <a:ext uri="{9D8B030D-6E8A-4147-A177-3AD203B41FA5}">
                      <a16:colId xmlns:a16="http://schemas.microsoft.com/office/drawing/2014/main" val="3240213037"/>
                    </a:ext>
                  </a:extLst>
                </a:gridCol>
              </a:tblGrid>
              <a:tr h="203958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 err="1">
                          <a:effectLst/>
                        </a:rPr>
                        <a:t>통신모듈</a:t>
                      </a:r>
                      <a:r>
                        <a:rPr lang="ko-KR" altLang="en-US" sz="1100" kern="0" spc="-40" dirty="0">
                          <a:effectLst/>
                        </a:rPr>
                        <a:t> 환경시험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회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>
                          <a:effectLst/>
                        </a:rPr>
                        <a:t>10</a:t>
                      </a:r>
                      <a:endParaRPr 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-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>
                          <a:effectLst/>
                        </a:rPr>
                        <a:t>방송통신기자재등</a:t>
                      </a:r>
                      <a:r>
                        <a:rPr lang="en-US" altLang="ko-KR" sz="1100" kern="0" spc="-40">
                          <a:effectLst/>
                        </a:rPr>
                        <a:t>(</a:t>
                      </a:r>
                      <a:r>
                        <a:rPr lang="ko-KR" altLang="en-US" sz="1100" kern="0" spc="-40">
                          <a:effectLst/>
                        </a:rPr>
                        <a:t>전자파적합성</a:t>
                      </a:r>
                      <a:r>
                        <a:rPr lang="en-US" altLang="ko-KR" sz="1100" kern="0" spc="-40">
                          <a:effectLst/>
                        </a:rPr>
                        <a:t>) </a:t>
                      </a:r>
                      <a:r>
                        <a:rPr lang="ko-KR" altLang="en-US" sz="1100" kern="0" spc="-40">
                          <a:effectLst/>
                        </a:rPr>
                        <a:t>시험성적서 적합</a:t>
                      </a:r>
                      <a:endParaRPr lang="ko-KR" altLang="en-US" sz="11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K</a:t>
                      </a:r>
                      <a:r>
                        <a:rPr lang="en-US" altLang="ko-KR" sz="1100" kern="0" spc="-40" dirty="0">
                          <a:effectLst/>
                        </a:rPr>
                        <a:t>ES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전자파적합인증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-40" dirty="0">
                          <a:effectLst/>
                        </a:rPr>
                        <a:t>100%</a:t>
                      </a:r>
                      <a:endParaRPr 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extLst>
                  <a:ext uri="{0D108BD9-81ED-4DB2-BD59-A6C34878D82A}">
                    <a16:rowId xmlns:a16="http://schemas.microsoft.com/office/drawing/2014/main" val="4139978315"/>
                  </a:ext>
                </a:extLst>
              </a:tr>
              <a:tr h="258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적합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-40" dirty="0">
                          <a:effectLst/>
                        </a:rPr>
                        <a:t>적합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90793"/>
                  </a:ext>
                </a:extLst>
              </a:tr>
            </a:tbl>
          </a:graphicData>
        </a:graphic>
      </p:graphicFrame>
      <p:pic>
        <p:nvPicPr>
          <p:cNvPr id="6145" name="_x705941184" descr="EMB000021e44c86">
            <a:extLst>
              <a:ext uri="{FF2B5EF4-FFF2-40B4-BE49-F238E27FC236}">
                <a16:creationId xmlns:a16="http://schemas.microsoft.com/office/drawing/2014/main" id="{0726DB08-A286-477E-89C1-E585DAA43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35" y="2543791"/>
            <a:ext cx="2800629" cy="416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_x705953280" descr="EMB000021e44c89">
            <a:extLst>
              <a:ext uri="{FF2B5EF4-FFF2-40B4-BE49-F238E27FC236}">
                <a16:creationId xmlns:a16="http://schemas.microsoft.com/office/drawing/2014/main" id="{A7773B7F-11AF-4A78-8A5F-BF2841E1F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799" y="2549598"/>
            <a:ext cx="2752369" cy="409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A8ACFD88-ADDA-4EA2-812A-ECD7BCBB1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4529" y="2584255"/>
            <a:ext cx="2675581" cy="40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884407"/>
      </p:ext>
    </p:extLst>
  </p:cSld>
  <p:clrMapOvr>
    <a:masterClrMapping/>
  </p:clrMapOvr>
  <p:transition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정량적 목표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소프트웨어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A, B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시험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18</a:t>
            </a:r>
            <a:endParaRPr lang="ko-KR" altLang="en-US" dirty="0"/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C579FDED-7483-43B7-B5E1-DDC6BF6595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036168"/>
              </p:ext>
            </p:extLst>
          </p:nvPr>
        </p:nvGraphicFramePr>
        <p:xfrm>
          <a:off x="628650" y="1825627"/>
          <a:ext cx="7945868" cy="76027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257236">
                  <a:extLst>
                    <a:ext uri="{9D8B030D-6E8A-4147-A177-3AD203B41FA5}">
                      <a16:colId xmlns:a16="http://schemas.microsoft.com/office/drawing/2014/main" val="778668457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977912232"/>
                    </a:ext>
                  </a:extLst>
                </a:gridCol>
                <a:gridCol w="678002">
                  <a:extLst>
                    <a:ext uri="{9D8B030D-6E8A-4147-A177-3AD203B41FA5}">
                      <a16:colId xmlns:a16="http://schemas.microsoft.com/office/drawing/2014/main" val="3075151008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1498165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403694462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723300663"/>
                    </a:ext>
                  </a:extLst>
                </a:gridCol>
                <a:gridCol w="1007611">
                  <a:extLst>
                    <a:ext uri="{9D8B030D-6E8A-4147-A177-3AD203B41FA5}">
                      <a16:colId xmlns:a16="http://schemas.microsoft.com/office/drawing/2014/main" val="187900649"/>
                    </a:ext>
                  </a:extLst>
                </a:gridCol>
                <a:gridCol w="474627">
                  <a:extLst>
                    <a:ext uri="{9D8B030D-6E8A-4147-A177-3AD203B41FA5}">
                      <a16:colId xmlns:a16="http://schemas.microsoft.com/office/drawing/2014/main" val="4086759002"/>
                    </a:ext>
                  </a:extLst>
                </a:gridCol>
              </a:tblGrid>
              <a:tr h="90708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40" dirty="0">
                          <a:effectLst/>
                        </a:rPr>
                        <a:t>소프트웨어 </a:t>
                      </a:r>
                      <a:r>
                        <a:rPr lang="en-US" altLang="ko-KR" sz="1200" kern="0" spc="-40" dirty="0">
                          <a:effectLst/>
                        </a:rPr>
                        <a:t>A, B </a:t>
                      </a:r>
                      <a:r>
                        <a:rPr lang="ko-KR" altLang="en-US" sz="1200" kern="0" spc="-40" dirty="0">
                          <a:effectLst/>
                        </a:rPr>
                        <a:t>시험</a:t>
                      </a:r>
                      <a:endParaRPr lang="ko-KR" altLang="en-US" sz="12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40" dirty="0">
                          <a:effectLst/>
                        </a:rPr>
                        <a:t>%</a:t>
                      </a:r>
                      <a:endParaRPr lang="en-US" sz="12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40" dirty="0">
                          <a:effectLst/>
                        </a:rPr>
                        <a:t>10</a:t>
                      </a:r>
                      <a:endParaRPr lang="en-US" sz="12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40" dirty="0">
                          <a:effectLst/>
                        </a:rPr>
                        <a:t>-</a:t>
                      </a:r>
                      <a:endParaRPr lang="en-US" sz="12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소프트웨어 </a:t>
                      </a:r>
                      <a:r>
                        <a:rPr lang="en-US" altLang="ko-KR" sz="1200" kern="0" spc="-4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A, B </a:t>
                      </a:r>
                      <a:r>
                        <a:rPr lang="ko-KR" altLang="en-US" sz="1200" kern="0" spc="-40" dirty="0">
                          <a:solidFill>
                            <a:srgbClr val="000000"/>
                          </a:solidFill>
                          <a:effectLst/>
                          <a:latin typeface="한양신명조"/>
                        </a:rPr>
                        <a:t>시험</a:t>
                      </a: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40" dirty="0" err="1">
                          <a:effectLst/>
                        </a:rPr>
                        <a:t>부산정보산업진흥원</a:t>
                      </a:r>
                      <a:endParaRPr lang="ko-KR" altLang="en-US" sz="12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40" dirty="0">
                          <a:effectLst/>
                        </a:rPr>
                        <a:t>동적 시험서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40" dirty="0">
                          <a:effectLst/>
                        </a:rPr>
                        <a:t>정적 시험서</a:t>
                      </a:r>
                      <a:endParaRPr lang="ko-KR" altLang="en-US" sz="12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40" dirty="0">
                          <a:effectLst/>
                        </a:rPr>
                        <a:t>100%</a:t>
                      </a:r>
                      <a:endParaRPr lang="en-US" sz="12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3508" marR="13508" marT="13508" marB="13508" anchor="ctr"/>
                </a:tc>
                <a:extLst>
                  <a:ext uri="{0D108BD9-81ED-4DB2-BD59-A6C34878D82A}">
                    <a16:rowId xmlns:a16="http://schemas.microsoft.com/office/drawing/2014/main" val="1628827985"/>
                  </a:ext>
                </a:extLst>
              </a:tr>
              <a:tr h="19010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3200" dirty="0"/>
                    </a:p>
                  </a:txBody>
                  <a:tcPr marL="13508" marR="13508" marT="13508" marB="13508" anchor="ctr"/>
                </a:tc>
                <a:tc>
                  <a:txBody>
                    <a:bodyPr/>
                    <a:lstStyle/>
                    <a:p>
                      <a:endParaRPr lang="ko-KR" altLang="en-US" sz="3200" dirty="0"/>
                    </a:p>
                  </a:txBody>
                  <a:tcPr marL="13508" marR="13508" marT="13508" marB="13508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584848"/>
                  </a:ext>
                </a:extLst>
              </a:tr>
            </a:tbl>
          </a:graphicData>
        </a:graphic>
      </p:graphicFrame>
      <p:graphicFrame>
        <p:nvGraphicFramePr>
          <p:cNvPr id="11" name="개체 10">
            <a:extLst>
              <a:ext uri="{FF2B5EF4-FFF2-40B4-BE49-F238E27FC236}">
                <a16:creationId xmlns:a16="http://schemas.microsoft.com/office/drawing/2014/main" id="{BB135A4B-A265-4DAE-A085-3B483B1BD8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773095"/>
              </p:ext>
            </p:extLst>
          </p:nvPr>
        </p:nvGraphicFramePr>
        <p:xfrm>
          <a:off x="1343755" y="2591085"/>
          <a:ext cx="2874963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667375" imgH="8010525" progId="AcroExch.Document.DC">
                  <p:embed/>
                </p:oleObj>
              </mc:Choice>
              <mc:Fallback>
                <p:oleObj name="Acrobat Document" r:id="rId3" imgW="5667375" imgH="801052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43755" y="2591085"/>
                        <a:ext cx="2874963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개체 11">
            <a:extLst>
              <a:ext uri="{FF2B5EF4-FFF2-40B4-BE49-F238E27FC236}">
                <a16:creationId xmlns:a16="http://schemas.microsoft.com/office/drawing/2014/main" id="{002D2C02-2420-4CBB-96D0-64F6A3E34E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5155284"/>
              </p:ext>
            </p:extLst>
          </p:nvPr>
        </p:nvGraphicFramePr>
        <p:xfrm>
          <a:off x="5220072" y="2609334"/>
          <a:ext cx="2874963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5" imgW="5667375" imgH="8010525" progId="AcroExch.Document.DC">
                  <p:embed/>
                </p:oleObj>
              </mc:Choice>
              <mc:Fallback>
                <p:oleObj name="Acrobat Document" r:id="rId5" imgW="5667375" imgH="801052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220072" y="2609334"/>
                        <a:ext cx="2874963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15088717"/>
      </p:ext>
    </p:extLst>
  </p:cSld>
  <p:clrMapOvr>
    <a:masterClrMapping/>
  </p:clrMapOvr>
  <p:transition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2.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정성적 목표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19</a:t>
            </a:r>
            <a:endParaRPr lang="ko-KR" altLang="en-US" dirty="0"/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E34F25FF-F506-4DC4-BA1B-F173A1FDE5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979478"/>
              </p:ext>
            </p:extLst>
          </p:nvPr>
        </p:nvGraphicFramePr>
        <p:xfrm>
          <a:off x="705910" y="1988840"/>
          <a:ext cx="7826529" cy="451407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333285">
                  <a:extLst>
                    <a:ext uri="{9D8B030D-6E8A-4147-A177-3AD203B41FA5}">
                      <a16:colId xmlns:a16="http://schemas.microsoft.com/office/drawing/2014/main" val="1895918246"/>
                    </a:ext>
                  </a:extLst>
                </a:gridCol>
                <a:gridCol w="1805093">
                  <a:extLst>
                    <a:ext uri="{9D8B030D-6E8A-4147-A177-3AD203B41FA5}">
                      <a16:colId xmlns:a16="http://schemas.microsoft.com/office/drawing/2014/main" val="715203930"/>
                    </a:ext>
                  </a:extLst>
                </a:gridCol>
                <a:gridCol w="2711571">
                  <a:extLst>
                    <a:ext uri="{9D8B030D-6E8A-4147-A177-3AD203B41FA5}">
                      <a16:colId xmlns:a16="http://schemas.microsoft.com/office/drawing/2014/main" val="2329348888"/>
                    </a:ext>
                  </a:extLst>
                </a:gridCol>
                <a:gridCol w="976580">
                  <a:extLst>
                    <a:ext uri="{9D8B030D-6E8A-4147-A177-3AD203B41FA5}">
                      <a16:colId xmlns:a16="http://schemas.microsoft.com/office/drawing/2014/main" val="4069430425"/>
                    </a:ext>
                  </a:extLst>
                </a:gridCol>
              </a:tblGrid>
              <a:tr h="5084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>
                          <a:effectLst/>
                        </a:rPr>
                        <a:t>목 표 명</a:t>
                      </a:r>
                      <a:endParaRPr lang="ko-KR" altLang="en-US" sz="16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>
                          <a:effectLst/>
                        </a:rPr>
                        <a:t>목 표 치</a:t>
                      </a:r>
                      <a:endParaRPr lang="ko-KR" altLang="en-US" sz="16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>
                          <a:effectLst/>
                        </a:rPr>
                        <a:t>목표측정방법</a:t>
                      </a:r>
                      <a:endParaRPr lang="ko-KR" altLang="en-US" sz="16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>
                          <a:effectLst/>
                        </a:rPr>
                        <a:t>성공률</a:t>
                      </a:r>
                      <a:endParaRPr lang="ko-KR" altLang="en-US" sz="16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extLst>
                  <a:ext uri="{0D108BD9-81ED-4DB2-BD59-A6C34878D82A}">
                    <a16:rowId xmlns:a16="http://schemas.microsoft.com/office/drawing/2014/main" val="3171053892"/>
                  </a:ext>
                </a:extLst>
              </a:tr>
              <a:tr h="5084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>
                          <a:effectLst/>
                        </a:rPr>
                        <a:t>매출 증가율</a:t>
                      </a:r>
                      <a:endParaRPr lang="ko-KR" altLang="en-US" sz="16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연구비 정부지원금 대비  </a:t>
                      </a:r>
                      <a:r>
                        <a:rPr lang="en-US" sz="1600" kern="0" spc="-40" dirty="0">
                          <a:effectLst/>
                        </a:rPr>
                        <a:t>50%</a:t>
                      </a:r>
                      <a:endParaRPr 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매출액</a:t>
                      </a:r>
                      <a:r>
                        <a:rPr lang="en-US" altLang="ko-KR" sz="1600" kern="0" spc="-40" dirty="0">
                          <a:effectLst/>
                        </a:rPr>
                        <a:t>(</a:t>
                      </a:r>
                      <a:r>
                        <a:rPr lang="ko-KR" altLang="en-US" sz="1600" kern="0" spc="-40" dirty="0">
                          <a:effectLst/>
                        </a:rPr>
                        <a:t>세금계산서</a:t>
                      </a:r>
                      <a:r>
                        <a:rPr lang="en-US" altLang="ko-KR" sz="1600" kern="0" spc="-40" dirty="0">
                          <a:effectLst/>
                        </a:rPr>
                        <a:t>)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-40" dirty="0">
                          <a:effectLst/>
                        </a:rPr>
                        <a:t>40%</a:t>
                      </a:r>
                      <a:endParaRPr 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extLst>
                  <a:ext uri="{0D108BD9-81ED-4DB2-BD59-A6C34878D82A}">
                    <a16:rowId xmlns:a16="http://schemas.microsoft.com/office/drawing/2014/main" val="819949143"/>
                  </a:ext>
                </a:extLst>
              </a:tr>
              <a:tr h="7822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신규인력채용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effectLst/>
                        </a:rPr>
                        <a:t>2</a:t>
                      </a:r>
                      <a:r>
                        <a:rPr lang="ko-KR" altLang="en-US" sz="1600" kern="0" spc="-40" dirty="0">
                          <a:effectLst/>
                        </a:rPr>
                        <a:t>명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신규채용</a:t>
                      </a:r>
                      <a:r>
                        <a:rPr lang="en-US" altLang="ko-KR" sz="1600" kern="0" spc="-40" dirty="0">
                          <a:effectLst/>
                        </a:rPr>
                        <a:t>/</a:t>
                      </a:r>
                      <a:r>
                        <a:rPr lang="ko-KR" altLang="en-US" sz="1600" kern="0" spc="-40" dirty="0">
                          <a:effectLst/>
                        </a:rPr>
                        <a:t>재직증명서 제출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* 지원비 </a:t>
                      </a:r>
                      <a:r>
                        <a:rPr lang="en-US" altLang="ko-KR" sz="1600" kern="0" spc="-40" dirty="0">
                          <a:effectLst/>
                        </a:rPr>
                        <a:t>1</a:t>
                      </a:r>
                      <a:r>
                        <a:rPr lang="ko-KR" altLang="en-US" sz="1600" kern="0" spc="-40" dirty="0">
                          <a:effectLst/>
                        </a:rPr>
                        <a:t>억원당 </a:t>
                      </a:r>
                      <a:r>
                        <a:rPr lang="en-US" altLang="ko-KR" sz="1600" kern="0" spc="-40" dirty="0">
                          <a:effectLst/>
                        </a:rPr>
                        <a:t>1</a:t>
                      </a:r>
                      <a:r>
                        <a:rPr lang="ko-KR" altLang="en-US" sz="1600" kern="0" spc="-40" dirty="0">
                          <a:effectLst/>
                        </a:rPr>
                        <a:t>명 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-40" dirty="0">
                          <a:effectLst/>
                        </a:rPr>
                        <a:t>100%</a:t>
                      </a:r>
                      <a:endParaRPr 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extLst>
                  <a:ext uri="{0D108BD9-81ED-4DB2-BD59-A6C34878D82A}">
                    <a16:rowId xmlns:a16="http://schemas.microsoft.com/office/drawing/2014/main" val="2097004401"/>
                  </a:ext>
                </a:extLst>
              </a:tr>
              <a:tr h="5084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전문인증건수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effectLst/>
                        </a:rPr>
                        <a:t>3</a:t>
                      </a:r>
                      <a:r>
                        <a:rPr lang="ko-KR" altLang="en-US" sz="1600" kern="0" spc="-40" dirty="0">
                          <a:effectLst/>
                        </a:rPr>
                        <a:t>건 이상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인증서 및 시험서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-40">
                          <a:effectLst/>
                        </a:rPr>
                        <a:t>100%</a:t>
                      </a:r>
                      <a:endParaRPr lang="en-US" sz="16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extLst>
                  <a:ext uri="{0D108BD9-81ED-4DB2-BD59-A6C34878D82A}">
                    <a16:rowId xmlns:a16="http://schemas.microsoft.com/office/drawing/2014/main" val="2409630486"/>
                  </a:ext>
                </a:extLst>
              </a:tr>
              <a:tr h="5084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특허등록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effectLst/>
                        </a:rPr>
                        <a:t>1</a:t>
                      </a:r>
                      <a:r>
                        <a:rPr lang="ko-KR" altLang="en-US" sz="1600" kern="0" spc="-40" dirty="0">
                          <a:effectLst/>
                        </a:rPr>
                        <a:t>건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특허 등록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-40" dirty="0">
                          <a:effectLst/>
                        </a:rPr>
                        <a:t>100%</a:t>
                      </a:r>
                      <a:endParaRPr 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extLst>
                  <a:ext uri="{0D108BD9-81ED-4DB2-BD59-A6C34878D82A}">
                    <a16:rowId xmlns:a16="http://schemas.microsoft.com/office/drawing/2014/main" val="1114453289"/>
                  </a:ext>
                </a:extLst>
              </a:tr>
              <a:tr h="7822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프로그램등록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effectLst/>
                        </a:rPr>
                        <a:t>2</a:t>
                      </a:r>
                      <a:r>
                        <a:rPr lang="ko-KR" altLang="en-US" sz="1600" kern="0" spc="-40" dirty="0">
                          <a:effectLst/>
                        </a:rPr>
                        <a:t>건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프로그램등록증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* </a:t>
                      </a:r>
                      <a:r>
                        <a:rPr lang="en-US" altLang="ko-KR" sz="1600" kern="0" spc="-40" dirty="0">
                          <a:effectLst/>
                        </a:rPr>
                        <a:t>SW</a:t>
                      </a:r>
                      <a:r>
                        <a:rPr lang="ko-KR" altLang="en-US" sz="1600" kern="0" spc="-40" dirty="0">
                          <a:effectLst/>
                        </a:rPr>
                        <a:t>개발결과물은 반드시 등록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-40" dirty="0">
                          <a:effectLst/>
                        </a:rPr>
                        <a:t>100%</a:t>
                      </a:r>
                      <a:endParaRPr 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extLst>
                  <a:ext uri="{0D108BD9-81ED-4DB2-BD59-A6C34878D82A}">
                    <a16:rowId xmlns:a16="http://schemas.microsoft.com/office/drawing/2014/main" val="55490511"/>
                  </a:ext>
                </a:extLst>
              </a:tr>
              <a:tr h="7822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마케팅활동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effectLst/>
                        </a:rPr>
                        <a:t>(</a:t>
                      </a:r>
                      <a:r>
                        <a:rPr lang="ko-KR" altLang="en-US" sz="1600" kern="0" spc="-40" dirty="0">
                          <a:effectLst/>
                        </a:rPr>
                        <a:t>국내</a:t>
                      </a:r>
                      <a:r>
                        <a:rPr lang="en-US" altLang="ko-KR" sz="1600" kern="0" spc="-40" dirty="0">
                          <a:effectLst/>
                        </a:rPr>
                        <a:t>)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effectLst/>
                        </a:rPr>
                        <a:t>2</a:t>
                      </a:r>
                      <a:r>
                        <a:rPr lang="ko-KR" altLang="en-US" sz="1600" kern="0" spc="-40" dirty="0">
                          <a:effectLst/>
                        </a:rPr>
                        <a:t>건 이상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전시회</a:t>
                      </a:r>
                      <a:r>
                        <a:rPr lang="en-US" altLang="ko-KR" sz="1600" kern="0" spc="-40" dirty="0">
                          <a:effectLst/>
                        </a:rPr>
                        <a:t>, </a:t>
                      </a:r>
                      <a:r>
                        <a:rPr lang="ko-KR" altLang="en-US" sz="1600" kern="0" spc="-40" dirty="0" err="1">
                          <a:effectLst/>
                        </a:rPr>
                        <a:t>상담회</a:t>
                      </a:r>
                      <a:r>
                        <a:rPr lang="ko-KR" altLang="en-US" sz="1600" kern="0" spc="-40" dirty="0">
                          <a:effectLst/>
                        </a:rPr>
                        <a:t> 등 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마케팅 활동 결과보고서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-40" dirty="0">
                          <a:effectLst/>
                        </a:rPr>
                        <a:t>150%</a:t>
                      </a:r>
                      <a:endParaRPr 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extLst>
                  <a:ext uri="{0D108BD9-81ED-4DB2-BD59-A6C34878D82A}">
                    <a16:rowId xmlns:a16="http://schemas.microsoft.com/office/drawing/2014/main" val="737425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2026655"/>
      </p:ext>
    </p:extLst>
  </p:cSld>
  <p:clrMapOvr>
    <a:masterClrMapping/>
  </p:clrMapOvr>
  <p:transition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6012160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2.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정성적 목표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-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매출증가율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/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신규인력 채용 증빙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19</a:t>
            </a:r>
            <a:endParaRPr lang="ko-KR" altLang="en-US" dirty="0"/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FA634C5C-75B5-4217-85D6-E9FE05216A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434707"/>
              </p:ext>
            </p:extLst>
          </p:nvPr>
        </p:nvGraphicFramePr>
        <p:xfrm>
          <a:off x="628650" y="1825625"/>
          <a:ext cx="7826529" cy="96932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855118">
                  <a:extLst>
                    <a:ext uri="{9D8B030D-6E8A-4147-A177-3AD203B41FA5}">
                      <a16:colId xmlns:a16="http://schemas.microsoft.com/office/drawing/2014/main" val="90019117"/>
                    </a:ext>
                  </a:extLst>
                </a:gridCol>
                <a:gridCol w="2283260">
                  <a:extLst>
                    <a:ext uri="{9D8B030D-6E8A-4147-A177-3AD203B41FA5}">
                      <a16:colId xmlns:a16="http://schemas.microsoft.com/office/drawing/2014/main" val="2612744756"/>
                    </a:ext>
                  </a:extLst>
                </a:gridCol>
                <a:gridCol w="2711571">
                  <a:extLst>
                    <a:ext uri="{9D8B030D-6E8A-4147-A177-3AD203B41FA5}">
                      <a16:colId xmlns:a16="http://schemas.microsoft.com/office/drawing/2014/main" val="3785750204"/>
                    </a:ext>
                  </a:extLst>
                </a:gridCol>
                <a:gridCol w="976580">
                  <a:extLst>
                    <a:ext uri="{9D8B030D-6E8A-4147-A177-3AD203B41FA5}">
                      <a16:colId xmlns:a16="http://schemas.microsoft.com/office/drawing/2014/main" val="1946853317"/>
                    </a:ext>
                  </a:extLst>
                </a:gridCol>
              </a:tblGrid>
              <a:tr h="14549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매출 증가율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연구개발비 </a:t>
                      </a:r>
                      <a:r>
                        <a:rPr lang="en-US" altLang="ko-KR" sz="1600" kern="0" spc="-40" dirty="0">
                          <a:effectLst/>
                        </a:rPr>
                        <a:t>2</a:t>
                      </a:r>
                      <a:r>
                        <a:rPr lang="ko-KR" altLang="en-US" sz="1600" kern="0" spc="-40" dirty="0">
                          <a:effectLst/>
                        </a:rPr>
                        <a:t>억</a:t>
                      </a:r>
                      <a:r>
                        <a:rPr lang="en-US" altLang="ko-KR" sz="1600" kern="0" spc="-40" dirty="0">
                          <a:effectLst/>
                        </a:rPr>
                        <a:t>6</a:t>
                      </a:r>
                      <a:r>
                        <a:rPr lang="ko-KR" altLang="en-US" sz="1600" kern="0" spc="-40" dirty="0">
                          <a:effectLst/>
                        </a:rPr>
                        <a:t>천 </a:t>
                      </a:r>
                      <a:r>
                        <a:rPr lang="en-US" sz="1600" kern="0" spc="-40" dirty="0">
                          <a:effectLst/>
                        </a:rPr>
                        <a:t>50%</a:t>
                      </a:r>
                      <a:endParaRPr 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세금계산서 </a:t>
                      </a:r>
                      <a:r>
                        <a:rPr lang="en-US" altLang="ko-KR" sz="1600" kern="0" spc="-40" dirty="0">
                          <a:effectLst/>
                        </a:rPr>
                        <a:t>9</a:t>
                      </a:r>
                      <a:r>
                        <a:rPr lang="ko-KR" altLang="en-US" sz="1600" kern="0" spc="-40" dirty="0">
                          <a:effectLst/>
                        </a:rPr>
                        <a:t>천</a:t>
                      </a:r>
                      <a:r>
                        <a:rPr lang="en-US" altLang="ko-KR" sz="1600" kern="0" spc="-40" dirty="0">
                          <a:effectLst/>
                        </a:rPr>
                        <a:t>7</a:t>
                      </a:r>
                      <a:r>
                        <a:rPr lang="ko-KR" altLang="en-US" sz="1600" kern="0" spc="-40" dirty="0">
                          <a:effectLst/>
                        </a:rPr>
                        <a:t>백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-40" dirty="0">
                          <a:effectLst/>
                        </a:rPr>
                        <a:t>40%</a:t>
                      </a:r>
                      <a:endParaRPr 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extLst>
                  <a:ext uri="{0D108BD9-81ED-4DB2-BD59-A6C34878D82A}">
                    <a16:rowId xmlns:a16="http://schemas.microsoft.com/office/drawing/2014/main" val="4217036193"/>
                  </a:ext>
                </a:extLst>
              </a:tr>
              <a:tr h="22383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신규인력채용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effectLst/>
                        </a:rPr>
                        <a:t>2</a:t>
                      </a:r>
                      <a:r>
                        <a:rPr lang="ko-KR" altLang="en-US" sz="1600" kern="0" spc="-40" dirty="0">
                          <a:effectLst/>
                        </a:rPr>
                        <a:t>명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신규채용</a:t>
                      </a:r>
                      <a:r>
                        <a:rPr lang="en-US" altLang="ko-KR" sz="1600" kern="0" spc="-40" dirty="0">
                          <a:effectLst/>
                        </a:rPr>
                        <a:t>/</a:t>
                      </a:r>
                      <a:r>
                        <a:rPr lang="ko-KR" altLang="en-US" sz="1600" kern="0" spc="-40" dirty="0">
                          <a:effectLst/>
                        </a:rPr>
                        <a:t>재직증명서 제출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* 지원비 </a:t>
                      </a:r>
                      <a:r>
                        <a:rPr lang="en-US" altLang="ko-KR" sz="1600" kern="0" spc="-40" dirty="0">
                          <a:effectLst/>
                        </a:rPr>
                        <a:t>1</a:t>
                      </a:r>
                      <a:r>
                        <a:rPr lang="ko-KR" altLang="en-US" sz="1600" kern="0" spc="-40" dirty="0">
                          <a:effectLst/>
                        </a:rPr>
                        <a:t>억원당 </a:t>
                      </a:r>
                      <a:r>
                        <a:rPr lang="en-US" altLang="ko-KR" sz="1600" kern="0" spc="-40" dirty="0">
                          <a:effectLst/>
                        </a:rPr>
                        <a:t>1</a:t>
                      </a:r>
                      <a:r>
                        <a:rPr lang="ko-KR" altLang="en-US" sz="1600" kern="0" spc="-40" dirty="0">
                          <a:effectLst/>
                        </a:rPr>
                        <a:t>명 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-40" dirty="0">
                          <a:effectLst/>
                        </a:rPr>
                        <a:t>100%</a:t>
                      </a:r>
                      <a:endParaRPr 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extLst>
                  <a:ext uri="{0D108BD9-81ED-4DB2-BD59-A6C34878D82A}">
                    <a16:rowId xmlns:a16="http://schemas.microsoft.com/office/drawing/2014/main" val="387610794"/>
                  </a:ext>
                </a:extLst>
              </a:tr>
            </a:tbl>
          </a:graphicData>
        </a:graphic>
      </p:graphicFrame>
      <p:pic>
        <p:nvPicPr>
          <p:cNvPr id="10241" name="_x705929952" descr="EMB000021e44cad">
            <a:extLst>
              <a:ext uri="{FF2B5EF4-FFF2-40B4-BE49-F238E27FC236}">
                <a16:creationId xmlns:a16="http://schemas.microsoft.com/office/drawing/2014/main" id="{12C32265-B9D4-4A1A-81D3-F76DAB993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875295"/>
            <a:ext cx="2860316" cy="387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_x705950184" descr="EMB000021e44cb3">
            <a:extLst>
              <a:ext uri="{FF2B5EF4-FFF2-40B4-BE49-F238E27FC236}">
                <a16:creationId xmlns:a16="http://schemas.microsoft.com/office/drawing/2014/main" id="{780B9702-AEBB-41E2-8057-CA115FA9C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56" y="3140968"/>
            <a:ext cx="4874991" cy="318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761981"/>
      </p:ext>
    </p:extLst>
  </p:cSld>
  <p:clrMapOvr>
    <a:masterClrMapping/>
  </p:clrMapOvr>
  <p:transition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6012160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2.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정성적 목표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전문인증건수 및 특허등록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25273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19</a:t>
            </a:r>
            <a:endParaRPr lang="ko-KR" altLang="en-US" dirty="0"/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74B2763B-B23C-46A4-89D8-D4380A908D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727697"/>
              </p:ext>
            </p:extLst>
          </p:nvPr>
        </p:nvGraphicFramePr>
        <p:xfrm>
          <a:off x="628650" y="1825625"/>
          <a:ext cx="7826529" cy="101683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333285">
                  <a:extLst>
                    <a:ext uri="{9D8B030D-6E8A-4147-A177-3AD203B41FA5}">
                      <a16:colId xmlns:a16="http://schemas.microsoft.com/office/drawing/2014/main" val="3585414892"/>
                    </a:ext>
                  </a:extLst>
                </a:gridCol>
                <a:gridCol w="1805093">
                  <a:extLst>
                    <a:ext uri="{9D8B030D-6E8A-4147-A177-3AD203B41FA5}">
                      <a16:colId xmlns:a16="http://schemas.microsoft.com/office/drawing/2014/main" val="3504382997"/>
                    </a:ext>
                  </a:extLst>
                </a:gridCol>
                <a:gridCol w="2711571">
                  <a:extLst>
                    <a:ext uri="{9D8B030D-6E8A-4147-A177-3AD203B41FA5}">
                      <a16:colId xmlns:a16="http://schemas.microsoft.com/office/drawing/2014/main" val="3537706146"/>
                    </a:ext>
                  </a:extLst>
                </a:gridCol>
                <a:gridCol w="976580">
                  <a:extLst>
                    <a:ext uri="{9D8B030D-6E8A-4147-A177-3AD203B41FA5}">
                      <a16:colId xmlns:a16="http://schemas.microsoft.com/office/drawing/2014/main" val="2848510402"/>
                    </a:ext>
                  </a:extLst>
                </a:gridCol>
              </a:tblGrid>
              <a:tr h="5084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전문인증건수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effectLst/>
                        </a:rPr>
                        <a:t>3</a:t>
                      </a:r>
                      <a:r>
                        <a:rPr lang="ko-KR" altLang="en-US" sz="1600" kern="0" spc="-40" dirty="0">
                          <a:effectLst/>
                        </a:rPr>
                        <a:t>건 이상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인증서 및 시험서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-40">
                          <a:effectLst/>
                        </a:rPr>
                        <a:t>100%</a:t>
                      </a:r>
                      <a:endParaRPr lang="en-US" sz="16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extLst>
                  <a:ext uri="{0D108BD9-81ED-4DB2-BD59-A6C34878D82A}">
                    <a16:rowId xmlns:a16="http://schemas.microsoft.com/office/drawing/2014/main" val="3691761342"/>
                  </a:ext>
                </a:extLst>
              </a:tr>
              <a:tr h="50841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특허등록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effectLst/>
                        </a:rPr>
                        <a:t>1</a:t>
                      </a:r>
                      <a:r>
                        <a:rPr lang="ko-KR" altLang="en-US" sz="1600" kern="0" spc="-40" dirty="0">
                          <a:effectLst/>
                        </a:rPr>
                        <a:t>건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특허 등록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-40" dirty="0">
                          <a:effectLst/>
                        </a:rPr>
                        <a:t>100%</a:t>
                      </a:r>
                      <a:endParaRPr 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extLst>
                  <a:ext uri="{0D108BD9-81ED-4DB2-BD59-A6C34878D82A}">
                    <a16:rowId xmlns:a16="http://schemas.microsoft.com/office/drawing/2014/main" val="4183484885"/>
                  </a:ext>
                </a:extLst>
              </a:tr>
            </a:tbl>
          </a:graphicData>
        </a:graphic>
      </p:graphicFrame>
      <p:pic>
        <p:nvPicPr>
          <p:cNvPr id="1025" name="_x702425448" descr="EMB000021e44c4b">
            <a:extLst>
              <a:ext uri="{FF2B5EF4-FFF2-40B4-BE49-F238E27FC236}">
                <a16:creationId xmlns:a16="http://schemas.microsoft.com/office/drawing/2014/main" id="{D56AF16C-FCD0-42CE-9020-719BD71BE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18" y="2937732"/>
            <a:ext cx="2614942" cy="34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_x702431352" descr="EMB000021e44c4e">
            <a:extLst>
              <a:ext uri="{FF2B5EF4-FFF2-40B4-BE49-F238E27FC236}">
                <a16:creationId xmlns:a16="http://schemas.microsoft.com/office/drawing/2014/main" id="{89B8C922-06D5-44FA-9310-05922ECF6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096" y="2862604"/>
            <a:ext cx="2503841" cy="3794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_x705933768" descr="EMB000021e44c5c">
            <a:extLst>
              <a:ext uri="{FF2B5EF4-FFF2-40B4-BE49-F238E27FC236}">
                <a16:creationId xmlns:a16="http://schemas.microsoft.com/office/drawing/2014/main" id="{97BD40A3-C645-44FB-8D3D-C981E0F97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12" y="2937732"/>
            <a:ext cx="1417272" cy="183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개체 12">
            <a:extLst>
              <a:ext uri="{FF2B5EF4-FFF2-40B4-BE49-F238E27FC236}">
                <a16:creationId xmlns:a16="http://schemas.microsoft.com/office/drawing/2014/main" id="{AF7A3937-027C-46C0-8C59-32E62B9814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9246753"/>
              </p:ext>
            </p:extLst>
          </p:nvPr>
        </p:nvGraphicFramePr>
        <p:xfrm>
          <a:off x="1966581" y="2898637"/>
          <a:ext cx="1297701" cy="1836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6" imgW="5667375" imgH="8020050" progId="AcroExch.Document.DC">
                  <p:embed/>
                </p:oleObj>
              </mc:Choice>
              <mc:Fallback>
                <p:oleObj name="Acrobat Document" r:id="rId6" imgW="5667375" imgH="802005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966581" y="2898637"/>
                        <a:ext cx="1297701" cy="1836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개체 13">
            <a:extLst>
              <a:ext uri="{FF2B5EF4-FFF2-40B4-BE49-F238E27FC236}">
                <a16:creationId xmlns:a16="http://schemas.microsoft.com/office/drawing/2014/main" id="{E16D5E24-7402-435E-B329-ECA8D1DDAC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3829717"/>
              </p:ext>
            </p:extLst>
          </p:nvPr>
        </p:nvGraphicFramePr>
        <p:xfrm>
          <a:off x="525970" y="4869438"/>
          <a:ext cx="1309726" cy="1851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8" imgW="5667375" imgH="8010525" progId="AcroExch.Document.DC">
                  <p:embed/>
                </p:oleObj>
              </mc:Choice>
              <mc:Fallback>
                <p:oleObj name="Acrobat Document" r:id="rId8" imgW="5667375" imgH="8010525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25970" y="4869438"/>
                        <a:ext cx="1309726" cy="18514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0968420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2" name="직사각형 21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2.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회사 개요</a:t>
              </a:r>
            </a:p>
          </p:txBody>
        </p:sp>
      </p:grpSp>
      <p:sp>
        <p:nvSpPr>
          <p:cNvPr id="28" name="직사각형 27"/>
          <p:cNvSpPr/>
          <p:nvPr/>
        </p:nvSpPr>
        <p:spPr>
          <a:xfrm>
            <a:off x="0" y="1383145"/>
            <a:ext cx="4116959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rgbClr val="FF6600">
                        <a:shade val="30000"/>
                        <a:satMod val="115000"/>
                      </a:srgbClr>
                    </a:gs>
                    <a:gs pos="50000">
                      <a:srgbClr val="FF6600">
                        <a:shade val="67500"/>
                        <a:satMod val="115000"/>
                      </a:srgbClr>
                    </a:gs>
                    <a:gs pos="100000">
                      <a:srgbClr val="FF66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+mn-ea"/>
              </a:rPr>
              <a:t>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회사 조직도</a:t>
            </a:r>
          </a:p>
        </p:txBody>
      </p:sp>
      <p:cxnSp>
        <p:nvCxnSpPr>
          <p:cNvPr id="29" name="직선 연결선 28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4183" t="10873" r="3424" b="12587"/>
          <a:stretch/>
        </p:blipFill>
        <p:spPr>
          <a:xfrm>
            <a:off x="418232" y="1933638"/>
            <a:ext cx="4099011" cy="2099600"/>
          </a:xfrm>
          <a:prstGeom prst="rect">
            <a:avLst/>
          </a:prstGeom>
        </p:spPr>
      </p:pic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712305"/>
              </p:ext>
            </p:extLst>
          </p:nvPr>
        </p:nvGraphicFramePr>
        <p:xfrm>
          <a:off x="506141" y="4197426"/>
          <a:ext cx="3914790" cy="20398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7527">
                  <a:extLst>
                    <a:ext uri="{9D8B030D-6E8A-4147-A177-3AD203B41FA5}">
                      <a16:colId xmlns:a16="http://schemas.microsoft.com/office/drawing/2014/main" val="1377995369"/>
                    </a:ext>
                  </a:extLst>
                </a:gridCol>
                <a:gridCol w="1912333">
                  <a:extLst>
                    <a:ext uri="{9D8B030D-6E8A-4147-A177-3AD203B41FA5}">
                      <a16:colId xmlns:a16="http://schemas.microsoft.com/office/drawing/2014/main" val="3551965753"/>
                    </a:ext>
                  </a:extLst>
                </a:gridCol>
                <a:gridCol w="1304930">
                  <a:extLst>
                    <a:ext uri="{9D8B030D-6E8A-4147-A177-3AD203B41FA5}">
                      <a16:colId xmlns:a16="http://schemas.microsoft.com/office/drawing/2014/main" val="4080464808"/>
                    </a:ext>
                  </a:extLst>
                </a:gridCol>
              </a:tblGrid>
              <a:tr h="38187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구 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세부내용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업 무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82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021629"/>
                  </a:ext>
                </a:extLst>
              </a:tr>
              <a:tr h="60216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대 표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기술사업정책학전공 </a:t>
                      </a:r>
                      <a:r>
                        <a:rPr lang="ko-KR" altLang="en-US" sz="9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박사수료</a:t>
                      </a:r>
                      <a:endParaRPr lang="ko-KR" altLang="en-US" sz="900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9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연구개발 및 전략기획</a:t>
                      </a:r>
                    </a:p>
                    <a:p>
                      <a:pPr marL="0" marR="0" lvl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9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영업 및 마케팅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9580109"/>
                  </a:ext>
                </a:extLst>
              </a:tr>
              <a:tr h="5055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자문의원</a:t>
                      </a:r>
                      <a:endParaRPr lang="ko-KR" altLang="en-US" sz="1000" b="1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lt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법률 </a:t>
                      </a:r>
                      <a:r>
                        <a:rPr lang="en-US" altLang="ko-KR" sz="9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9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추후 변호사 자문 예정</a:t>
                      </a:r>
                    </a:p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세무</a:t>
                      </a:r>
                      <a:r>
                        <a:rPr lang="en-US" altLang="ko-KR" sz="9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9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회계 </a:t>
                      </a:r>
                      <a:r>
                        <a:rPr lang="en-US" altLang="ko-KR" sz="9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9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류희연</a:t>
                      </a:r>
                      <a:r>
                        <a:rPr lang="ko-KR" altLang="en-US" sz="9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세무사</a:t>
                      </a:r>
                      <a:r>
                        <a:rPr lang="en-US" altLang="ko-KR" sz="9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9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현 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9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자문역할</a:t>
                      </a:r>
                      <a:endParaRPr lang="ko-KR" altLang="en-US" sz="900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2225177"/>
                  </a:ext>
                </a:extLst>
              </a:tr>
              <a:tr h="55028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영업</a:t>
                      </a:r>
                      <a:endParaRPr lang="en-US" altLang="ko-KR" sz="1000" b="1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lt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마케팅</a:t>
                      </a:r>
                      <a:r>
                        <a:rPr lang="en-US" altLang="ko-KR" sz="10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b="1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lt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마케팅이사</a:t>
                      </a:r>
                      <a:r>
                        <a:rPr lang="en-US" altLang="ko-KR" sz="9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9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이귀현</a:t>
                      </a:r>
                      <a:r>
                        <a:rPr lang="en-US" altLang="ko-KR" sz="9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9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영업마케팅</a:t>
                      </a:r>
                      <a:r>
                        <a:rPr lang="en-US" altLang="ko-KR" sz="9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900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ko-KR" altLang="en-US" sz="9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국내마케팅</a:t>
                      </a:r>
                      <a:r>
                        <a:rPr lang="ko-KR" altLang="en-US" sz="9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및 영업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926556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006773"/>
              </p:ext>
            </p:extLst>
          </p:nvPr>
        </p:nvGraphicFramePr>
        <p:xfrm>
          <a:off x="4517243" y="1795393"/>
          <a:ext cx="4357476" cy="4441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1053">
                  <a:extLst>
                    <a:ext uri="{9D8B030D-6E8A-4147-A177-3AD203B41FA5}">
                      <a16:colId xmlns:a16="http://schemas.microsoft.com/office/drawing/2014/main" val="28151528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727967901"/>
                    </a:ext>
                  </a:extLst>
                </a:gridCol>
                <a:gridCol w="486054">
                  <a:extLst>
                    <a:ext uri="{9D8B030D-6E8A-4147-A177-3AD203B41FA5}">
                      <a16:colId xmlns:a16="http://schemas.microsoft.com/office/drawing/2014/main" val="1583258496"/>
                    </a:ext>
                  </a:extLst>
                </a:gridCol>
                <a:gridCol w="486054">
                  <a:extLst>
                    <a:ext uri="{9D8B030D-6E8A-4147-A177-3AD203B41FA5}">
                      <a16:colId xmlns:a16="http://schemas.microsoft.com/office/drawing/2014/main" val="3007527735"/>
                    </a:ext>
                  </a:extLst>
                </a:gridCol>
                <a:gridCol w="486054">
                  <a:extLst>
                    <a:ext uri="{9D8B030D-6E8A-4147-A177-3AD203B41FA5}">
                      <a16:colId xmlns:a16="http://schemas.microsoft.com/office/drawing/2014/main" val="3701555103"/>
                    </a:ext>
                  </a:extLst>
                </a:gridCol>
                <a:gridCol w="486054">
                  <a:extLst>
                    <a:ext uri="{9D8B030D-6E8A-4147-A177-3AD203B41FA5}">
                      <a16:colId xmlns:a16="http://schemas.microsoft.com/office/drawing/2014/main" val="2094663"/>
                    </a:ext>
                  </a:extLst>
                </a:gridCol>
                <a:gridCol w="1440159">
                  <a:extLst>
                    <a:ext uri="{9D8B030D-6E8A-4147-A177-3AD203B41FA5}">
                      <a16:colId xmlns:a16="http://schemas.microsoft.com/office/drawing/2014/main" val="319574794"/>
                    </a:ext>
                  </a:extLst>
                </a:gridCol>
              </a:tblGrid>
              <a:tr h="336199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성 명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82A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직 위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82AC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전공 및 학위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82A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82A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82A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82A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본 사업 관련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연구 담당 분야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82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45936"/>
                  </a:ext>
                </a:extLst>
              </a:tr>
              <a:tr h="4579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82A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8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학교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8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취득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년도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8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전공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8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lt1"/>
                          </a:solidFill>
                          <a:latin typeface="맑은 고딕"/>
                          <a:ea typeface="+mn-ea"/>
                          <a:cs typeface="+mn-cs"/>
                        </a:rPr>
                        <a:t>학위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82A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82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169443"/>
                  </a:ext>
                </a:extLst>
              </a:tr>
              <a:tr h="65595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박영일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대표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부산대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2015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기술사업정책학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박사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⦁</a:t>
                      </a:r>
                      <a:r>
                        <a:rPr lang="ko-KR" altLang="en-US" sz="8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총괄책임</a:t>
                      </a:r>
                      <a:endParaRPr lang="ko-KR" altLang="en-US" sz="800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⦁하드웨어개발</a:t>
                      </a: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⦁영상 펌웨어 개발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232652"/>
                  </a:ext>
                </a:extLst>
              </a:tr>
              <a:tr h="68475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전후남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차장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동아대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2014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교육학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석사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⦁사업수행 및 문서관리</a:t>
                      </a: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⦁하드웨어기술 개발 분석</a:t>
                      </a: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⦁자재관리 및 일정 총괄관리 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050942"/>
                  </a:ext>
                </a:extLst>
              </a:tr>
              <a:tr h="68475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박기정</a:t>
                      </a:r>
                      <a:endParaRPr lang="ko-KR" altLang="en-US" sz="800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수석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연구원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동아대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2001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수학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학사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⦁프로그램 총괄 개발</a:t>
                      </a: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⦁</a:t>
                      </a:r>
                      <a:r>
                        <a:rPr lang="ko-KR" altLang="en-US" sz="8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영상조절</a:t>
                      </a: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소프트웨어 개발</a:t>
                      </a: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⦁외주처리 어플리케이션 관리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863393"/>
                  </a:ext>
                </a:extLst>
              </a:tr>
              <a:tr h="46876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이지연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선임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연구원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동명대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2000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산업디자인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학사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⦁소프트웨어 디자인 총괄</a:t>
                      </a: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⦁관리 및 개발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287654"/>
                  </a:ext>
                </a:extLst>
              </a:tr>
              <a:tr h="68475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임준호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연구원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평생교육진흥원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2005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컴퓨터공학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학사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⦁응용프로그램 개발</a:t>
                      </a: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⦁어플리케이션 개발</a:t>
                      </a: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⦁소프트웨어 인증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2517043"/>
                  </a:ext>
                </a:extLst>
              </a:tr>
              <a:tr h="46876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이두희</a:t>
                      </a:r>
                      <a:endParaRPr lang="ko-KR" altLang="en-US" sz="800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연구원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울산대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ko-KR" altLang="en-US" sz="800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컴퓨터정보통신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학사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⦁소프트웨어 개발</a:t>
                      </a: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⦁펌웨어 개발인력 충원</a:t>
                      </a:r>
                    </a:p>
                  </a:txBody>
                  <a:tcPr marL="15579" marR="15579" marT="15579" marB="1557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942694"/>
                  </a:ext>
                </a:extLst>
              </a:tr>
            </a:tbl>
          </a:graphicData>
        </a:graphic>
      </p:graphicFrame>
      <p:sp>
        <p:nvSpPr>
          <p:cNvPr id="12" name="오각형 11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398C51-548E-4CD2-B595-118CA3ECC75D}"/>
              </a:ext>
            </a:extLst>
          </p:cNvPr>
          <p:cNvSpPr txBox="1"/>
          <p:nvPr/>
        </p:nvSpPr>
        <p:spPr>
          <a:xfrm>
            <a:off x="4421157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2813203"/>
      </p:ext>
    </p:extLst>
  </p:cSld>
  <p:clrMapOvr>
    <a:masterClrMapping/>
  </p:clrMapOvr>
  <p:transition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6012160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2.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정성적 목표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프로그램등록 및 마케팅활동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19</a:t>
            </a:r>
            <a:endParaRPr lang="ko-KR" altLang="en-US" dirty="0"/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300DAD4B-3016-4B20-AFE9-2F4AA95BEC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085868"/>
              </p:ext>
            </p:extLst>
          </p:nvPr>
        </p:nvGraphicFramePr>
        <p:xfrm>
          <a:off x="628650" y="1825625"/>
          <a:ext cx="7826529" cy="156443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333285">
                  <a:extLst>
                    <a:ext uri="{9D8B030D-6E8A-4147-A177-3AD203B41FA5}">
                      <a16:colId xmlns:a16="http://schemas.microsoft.com/office/drawing/2014/main" val="1259960648"/>
                    </a:ext>
                  </a:extLst>
                </a:gridCol>
                <a:gridCol w="1805093">
                  <a:extLst>
                    <a:ext uri="{9D8B030D-6E8A-4147-A177-3AD203B41FA5}">
                      <a16:colId xmlns:a16="http://schemas.microsoft.com/office/drawing/2014/main" val="1015956884"/>
                    </a:ext>
                  </a:extLst>
                </a:gridCol>
                <a:gridCol w="2711571">
                  <a:extLst>
                    <a:ext uri="{9D8B030D-6E8A-4147-A177-3AD203B41FA5}">
                      <a16:colId xmlns:a16="http://schemas.microsoft.com/office/drawing/2014/main" val="641174587"/>
                    </a:ext>
                  </a:extLst>
                </a:gridCol>
                <a:gridCol w="976580">
                  <a:extLst>
                    <a:ext uri="{9D8B030D-6E8A-4147-A177-3AD203B41FA5}">
                      <a16:colId xmlns:a16="http://schemas.microsoft.com/office/drawing/2014/main" val="3508593256"/>
                    </a:ext>
                  </a:extLst>
                </a:gridCol>
              </a:tblGrid>
              <a:tr h="7822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프로그램등록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>
                          <a:effectLst/>
                        </a:rPr>
                        <a:t>2</a:t>
                      </a:r>
                      <a:r>
                        <a:rPr lang="ko-KR" altLang="en-US" sz="1600" kern="0" spc="-40">
                          <a:effectLst/>
                        </a:rPr>
                        <a:t>건</a:t>
                      </a:r>
                      <a:endParaRPr lang="ko-KR" altLang="en-US" sz="16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프로그램등록증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* </a:t>
                      </a:r>
                      <a:r>
                        <a:rPr lang="en-US" altLang="ko-KR" sz="1600" kern="0" spc="-40" dirty="0">
                          <a:effectLst/>
                        </a:rPr>
                        <a:t>SW</a:t>
                      </a:r>
                      <a:r>
                        <a:rPr lang="ko-KR" altLang="en-US" sz="1600" kern="0" spc="-40" dirty="0">
                          <a:effectLst/>
                        </a:rPr>
                        <a:t>개발결과물은 반드시 등록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-40" dirty="0">
                          <a:effectLst/>
                        </a:rPr>
                        <a:t>100%</a:t>
                      </a:r>
                      <a:endParaRPr 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extLst>
                  <a:ext uri="{0D108BD9-81ED-4DB2-BD59-A6C34878D82A}">
                    <a16:rowId xmlns:a16="http://schemas.microsoft.com/office/drawing/2014/main" val="3622730792"/>
                  </a:ext>
                </a:extLst>
              </a:tr>
              <a:tr h="7822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마케팅활동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effectLst/>
                        </a:rPr>
                        <a:t>(</a:t>
                      </a:r>
                      <a:r>
                        <a:rPr lang="ko-KR" altLang="en-US" sz="1600" kern="0" spc="-40" dirty="0">
                          <a:effectLst/>
                        </a:rPr>
                        <a:t>국내</a:t>
                      </a:r>
                      <a:r>
                        <a:rPr lang="en-US" altLang="ko-KR" sz="1600" kern="0" spc="-40" dirty="0">
                          <a:effectLst/>
                        </a:rPr>
                        <a:t>)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40" dirty="0">
                          <a:effectLst/>
                        </a:rPr>
                        <a:t>2</a:t>
                      </a:r>
                      <a:r>
                        <a:rPr lang="ko-KR" altLang="en-US" sz="1600" kern="0" spc="-40" dirty="0">
                          <a:effectLst/>
                        </a:rPr>
                        <a:t>건 이상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전시회</a:t>
                      </a:r>
                      <a:r>
                        <a:rPr lang="en-US" altLang="ko-KR" sz="1600" kern="0" spc="-40" dirty="0">
                          <a:effectLst/>
                        </a:rPr>
                        <a:t>, </a:t>
                      </a:r>
                      <a:r>
                        <a:rPr lang="ko-KR" altLang="en-US" sz="1600" kern="0" spc="-40" dirty="0" err="1">
                          <a:effectLst/>
                        </a:rPr>
                        <a:t>상담회</a:t>
                      </a:r>
                      <a:r>
                        <a:rPr lang="ko-KR" altLang="en-US" sz="1600" kern="0" spc="-40" dirty="0">
                          <a:effectLst/>
                        </a:rPr>
                        <a:t> 등 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40" dirty="0">
                          <a:effectLst/>
                        </a:rPr>
                        <a:t>마케팅 활동 결과보고서</a:t>
                      </a:r>
                      <a:endParaRPr lang="ko-KR" alt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-40" dirty="0">
                          <a:effectLst/>
                        </a:rPr>
                        <a:t>150%</a:t>
                      </a:r>
                      <a:endParaRPr lang="en-US" sz="16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17907" marR="17907" marT="17907" marB="17907" anchor="ctr"/>
                </a:tc>
                <a:extLst>
                  <a:ext uri="{0D108BD9-81ED-4DB2-BD59-A6C34878D82A}">
                    <a16:rowId xmlns:a16="http://schemas.microsoft.com/office/drawing/2014/main" val="1704344346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A4445484-CF60-4E36-9BD9-22671A4D9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4584"/>
            <a:ext cx="4872721" cy="232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702428760" descr="EMB000021e44c56">
            <a:extLst>
              <a:ext uri="{FF2B5EF4-FFF2-40B4-BE49-F238E27FC236}">
                <a16:creationId xmlns:a16="http://schemas.microsoft.com/office/drawing/2014/main" id="{A0A916A7-CFB8-4A8A-8F79-969CD3B8E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75997"/>
            <a:ext cx="2320830" cy="297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_x699765928" descr="EMB000021e44c58">
            <a:extLst>
              <a:ext uri="{FF2B5EF4-FFF2-40B4-BE49-F238E27FC236}">
                <a16:creationId xmlns:a16="http://schemas.microsoft.com/office/drawing/2014/main" id="{8BF430E7-0B39-4FAA-822E-2D1C742BA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029" y="3481882"/>
            <a:ext cx="2267003" cy="292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46C5CCF5-9DA4-430E-886F-031A8D79F2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704" y="3529009"/>
            <a:ext cx="1914471" cy="143585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FBC3695D-DE08-4ED7-9C6C-08D9DF1B61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521" y="3529009"/>
            <a:ext cx="1914471" cy="1435853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C7DFC390-523A-40AB-9F9C-86B59406EA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703" y="5024241"/>
            <a:ext cx="1914471" cy="1383145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BF060D40-89D1-4DD9-849D-F201B63B70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521" y="5024242"/>
            <a:ext cx="1914471" cy="138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78049"/>
      </p:ext>
    </p:extLst>
  </p:cSld>
  <p:clrMapOvr>
    <a:masterClrMapping/>
  </p:clrMapOvr>
  <p:transition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3.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동공 검출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#1</a:t>
            </a:r>
            <a:endParaRPr lang="ko-KR" altLang="en-US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20</a:t>
            </a:r>
            <a:endParaRPr lang="ko-KR" altLang="en-US" dirty="0"/>
          </a:p>
        </p:txBody>
      </p:sp>
      <p:pic>
        <p:nvPicPr>
          <p:cNvPr id="3073" name="_x365241448" descr="EMB000043d0260d">
            <a:extLst>
              <a:ext uri="{FF2B5EF4-FFF2-40B4-BE49-F238E27FC236}">
                <a16:creationId xmlns:a16="http://schemas.microsoft.com/office/drawing/2014/main" id="{F0FB28E3-55F4-4B7F-B80E-E0F14A24D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87" y="1856941"/>
            <a:ext cx="8278969" cy="468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612545"/>
      </p:ext>
    </p:extLst>
  </p:cSld>
  <p:clrMapOvr>
    <a:masterClrMapping/>
  </p:clrMapOvr>
  <p:transition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3.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동공 검출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#2</a:t>
            </a:r>
            <a:endParaRPr lang="ko-KR" altLang="en-US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21</a:t>
            </a:r>
            <a:endParaRPr lang="ko-KR" altLang="en-US" dirty="0"/>
          </a:p>
        </p:txBody>
      </p:sp>
      <p:pic>
        <p:nvPicPr>
          <p:cNvPr id="4097" name="_x365241448" descr="EMB000043d0260e">
            <a:extLst>
              <a:ext uri="{FF2B5EF4-FFF2-40B4-BE49-F238E27FC236}">
                <a16:creationId xmlns:a16="http://schemas.microsoft.com/office/drawing/2014/main" id="{668D3A80-1BB9-4F45-A7B2-FB2BC7EEB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70747"/>
            <a:ext cx="8280920" cy="466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883596"/>
      </p:ext>
    </p:extLst>
  </p:cSld>
  <p:clrMapOvr>
    <a:masterClrMapping/>
  </p:clrMapOvr>
  <p:transition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3.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동공 검출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#3</a:t>
            </a:r>
            <a:endParaRPr lang="ko-KR" altLang="en-US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22</a:t>
            </a:r>
            <a:endParaRPr lang="ko-KR" altLang="en-US" dirty="0"/>
          </a:p>
        </p:txBody>
      </p:sp>
      <p:pic>
        <p:nvPicPr>
          <p:cNvPr id="5121" name="_x365241736" descr="EMB000043d02611">
            <a:extLst>
              <a:ext uri="{FF2B5EF4-FFF2-40B4-BE49-F238E27FC236}">
                <a16:creationId xmlns:a16="http://schemas.microsoft.com/office/drawing/2014/main" id="{7E8DFE7E-D2A3-4949-A9F3-28C25EF49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0366"/>
            <a:ext cx="8280920" cy="461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411754"/>
      </p:ext>
    </p:extLst>
  </p:cSld>
  <p:clrMapOvr>
    <a:masterClrMapping/>
  </p:clrMapOvr>
  <p:transition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3.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동공 검출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#4</a:t>
            </a:r>
            <a:endParaRPr lang="ko-KR" altLang="en-US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23</a:t>
            </a:r>
            <a:endParaRPr lang="ko-KR" altLang="en-US" dirty="0"/>
          </a:p>
        </p:txBody>
      </p:sp>
      <p:pic>
        <p:nvPicPr>
          <p:cNvPr id="6145" name="_x365242024" descr="EMB000043d02612">
            <a:extLst>
              <a:ext uri="{FF2B5EF4-FFF2-40B4-BE49-F238E27FC236}">
                <a16:creationId xmlns:a16="http://schemas.microsoft.com/office/drawing/2014/main" id="{9715DCD7-7A80-4DF4-958B-BF8266309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35657"/>
            <a:ext cx="8280920" cy="465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953749"/>
      </p:ext>
    </p:extLst>
  </p:cSld>
  <p:clrMapOvr>
    <a:masterClrMapping/>
  </p:clrMapOvr>
  <p:transition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4.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개발 실적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24</a:t>
            </a:r>
            <a:endParaRPr lang="ko-KR" altLang="en-US" dirty="0"/>
          </a:p>
        </p:txBody>
      </p:sp>
      <p:pic>
        <p:nvPicPr>
          <p:cNvPr id="7169" name="_x365238928" descr="EMB000043d02623">
            <a:extLst>
              <a:ext uri="{FF2B5EF4-FFF2-40B4-BE49-F238E27FC236}">
                <a16:creationId xmlns:a16="http://schemas.microsoft.com/office/drawing/2014/main" id="{2DCA48F8-ADAE-4633-9D00-D61C21477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7294"/>
            <a:ext cx="2702907" cy="193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_x365241376" descr="EMB000043d02624">
            <a:extLst>
              <a:ext uri="{FF2B5EF4-FFF2-40B4-BE49-F238E27FC236}">
                <a16:creationId xmlns:a16="http://schemas.microsoft.com/office/drawing/2014/main" id="{1206345C-C9E9-4E3D-8468-875BC6C44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64" y="4404575"/>
            <a:ext cx="2659662" cy="177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_x365239288" descr="EMB000043d02625">
            <a:extLst>
              <a:ext uri="{FF2B5EF4-FFF2-40B4-BE49-F238E27FC236}">
                <a16:creationId xmlns:a16="http://schemas.microsoft.com/office/drawing/2014/main" id="{5BF32926-75A5-4AD7-8B94-580059F58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714" y="4404575"/>
            <a:ext cx="2636224" cy="181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_x365241376" descr="EMB000043d02626">
            <a:extLst>
              <a:ext uri="{FF2B5EF4-FFF2-40B4-BE49-F238E27FC236}">
                <a16:creationId xmlns:a16="http://schemas.microsoft.com/office/drawing/2014/main" id="{EF06D60E-EC7B-4515-AD9A-0169D85D4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929" y="4379587"/>
            <a:ext cx="2583337" cy="1779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_x365239720" descr="EMB000043d0264a">
            <a:extLst>
              <a:ext uri="{FF2B5EF4-FFF2-40B4-BE49-F238E27FC236}">
                <a16:creationId xmlns:a16="http://schemas.microsoft.com/office/drawing/2014/main" id="{53756C9B-16D2-4B06-BD7D-D3DEE4744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348" y="2038037"/>
            <a:ext cx="2659660" cy="179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1" name="_x365240008" descr="EMB000043d0264b">
            <a:extLst>
              <a:ext uri="{FF2B5EF4-FFF2-40B4-BE49-F238E27FC236}">
                <a16:creationId xmlns:a16="http://schemas.microsoft.com/office/drawing/2014/main" id="{2F6A31A1-17DC-48EB-B2D3-A3F81D005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929" y="2038037"/>
            <a:ext cx="2583337" cy="1796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순서도: 대체 처리 31">
            <a:extLst>
              <a:ext uri="{FF2B5EF4-FFF2-40B4-BE49-F238E27FC236}">
                <a16:creationId xmlns:a16="http://schemas.microsoft.com/office/drawing/2014/main" id="{0E5F5822-2FC8-430A-8A22-FFBAA9909EC9}"/>
              </a:ext>
            </a:extLst>
          </p:cNvPr>
          <p:cNvSpPr/>
          <p:nvPr/>
        </p:nvSpPr>
        <p:spPr>
          <a:xfrm>
            <a:off x="294764" y="3903884"/>
            <a:ext cx="2659661" cy="336194"/>
          </a:xfrm>
          <a:prstGeom prst="flowChartAlternateProcess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889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778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667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556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445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333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222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111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000"/>
              </a:lnSpc>
            </a:pPr>
            <a:r>
              <a:rPr lang="en-US" altLang="ko-KR" sz="1600" b="1">
                <a:latin typeface="나눔고딕 ExtraBold" charset="-127"/>
                <a:ea typeface="나눔고딕 ExtraBold" charset="-127"/>
              </a:rPr>
              <a:t>GPR</a:t>
            </a:r>
            <a:r>
              <a:rPr lang="ko-KR" altLang="en-US" sz="1600" b="1" dirty="0">
                <a:latin typeface="나눔고딕 ExtraBold" charset="-127"/>
                <a:ea typeface="나눔고딕 ExtraBold" charset="-127"/>
              </a:rPr>
              <a:t> 차량</a:t>
            </a:r>
          </a:p>
        </p:txBody>
      </p:sp>
      <p:sp>
        <p:nvSpPr>
          <p:cNvPr id="33" name="순서도: 대체 처리 32">
            <a:extLst>
              <a:ext uri="{FF2B5EF4-FFF2-40B4-BE49-F238E27FC236}">
                <a16:creationId xmlns:a16="http://schemas.microsoft.com/office/drawing/2014/main" id="{117F675C-FC69-4E11-A579-387E170AB763}"/>
              </a:ext>
            </a:extLst>
          </p:cNvPr>
          <p:cNvSpPr/>
          <p:nvPr/>
        </p:nvSpPr>
        <p:spPr>
          <a:xfrm>
            <a:off x="3289341" y="3919206"/>
            <a:ext cx="2659661" cy="336194"/>
          </a:xfrm>
          <a:prstGeom prst="flowChartAlternateProcess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889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778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667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556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445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333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222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111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000"/>
              </a:lnSpc>
            </a:pPr>
            <a:r>
              <a:rPr lang="ko-KR" altLang="en-US" sz="1600" b="1">
                <a:latin typeface="나눔고딕 ExtraBold" charset="-127"/>
                <a:ea typeface="나눔고딕 ExtraBold" charset="-127"/>
              </a:rPr>
              <a:t>안테나 </a:t>
            </a:r>
            <a:r>
              <a:rPr lang="ko-KR" altLang="en-US" sz="1600" b="1" dirty="0" err="1">
                <a:latin typeface="나눔고딕 ExtraBold" charset="-127"/>
                <a:ea typeface="나눔고딕 ExtraBold" charset="-127"/>
              </a:rPr>
              <a:t>수신부</a:t>
            </a:r>
            <a:endParaRPr lang="ko-KR" altLang="en-US" sz="1600" b="1" dirty="0">
              <a:latin typeface="나눔고딕 ExtraBold" charset="-127"/>
              <a:ea typeface="나눔고딕 ExtraBold" charset="-127"/>
            </a:endParaRPr>
          </a:p>
        </p:txBody>
      </p:sp>
      <p:sp>
        <p:nvSpPr>
          <p:cNvPr id="34" name="순서도: 대체 처리 33">
            <a:extLst>
              <a:ext uri="{FF2B5EF4-FFF2-40B4-BE49-F238E27FC236}">
                <a16:creationId xmlns:a16="http://schemas.microsoft.com/office/drawing/2014/main" id="{47FAAD13-BA47-4156-8EC6-9410023D0121}"/>
              </a:ext>
            </a:extLst>
          </p:cNvPr>
          <p:cNvSpPr/>
          <p:nvPr/>
        </p:nvSpPr>
        <p:spPr>
          <a:xfrm>
            <a:off x="6251367" y="3919206"/>
            <a:ext cx="2583337" cy="336194"/>
          </a:xfrm>
          <a:prstGeom prst="flowChartAlternateProcess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889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778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667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556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445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333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222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111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000"/>
              </a:lnSpc>
            </a:pPr>
            <a:r>
              <a:rPr lang="ko-KR" altLang="en-US" sz="1600" b="1">
                <a:latin typeface="나눔고딕 ExtraBold" charset="-127"/>
                <a:ea typeface="나눔고딕 ExtraBold" charset="-127"/>
              </a:rPr>
              <a:t>안테나 </a:t>
            </a:r>
            <a:r>
              <a:rPr lang="ko-KR" altLang="en-US" sz="1600" b="1" dirty="0" err="1">
                <a:latin typeface="나눔고딕 ExtraBold" charset="-127"/>
                <a:ea typeface="나눔고딕 ExtraBold" charset="-127"/>
              </a:rPr>
              <a:t>송신부</a:t>
            </a:r>
            <a:endParaRPr lang="ko-KR" altLang="en-US" sz="1600" b="1" dirty="0">
              <a:latin typeface="나눔고딕 ExtraBold" charset="-127"/>
              <a:ea typeface="나눔고딕 ExtraBold" charset="-127"/>
            </a:endParaRPr>
          </a:p>
        </p:txBody>
      </p:sp>
      <p:sp>
        <p:nvSpPr>
          <p:cNvPr id="35" name="순서도: 대체 처리 34">
            <a:extLst>
              <a:ext uri="{FF2B5EF4-FFF2-40B4-BE49-F238E27FC236}">
                <a16:creationId xmlns:a16="http://schemas.microsoft.com/office/drawing/2014/main" id="{FA3C9C39-C042-42C1-A6AC-E753E52B88E1}"/>
              </a:ext>
            </a:extLst>
          </p:cNvPr>
          <p:cNvSpPr/>
          <p:nvPr/>
        </p:nvSpPr>
        <p:spPr>
          <a:xfrm>
            <a:off x="281115" y="6293160"/>
            <a:ext cx="2659661" cy="336194"/>
          </a:xfrm>
          <a:prstGeom prst="flowChartAlternateProcess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889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778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667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556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445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333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222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111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000"/>
              </a:lnSpc>
            </a:pPr>
            <a:r>
              <a:rPr lang="ko-KR" altLang="en-US" sz="1600" b="1" dirty="0" err="1">
                <a:latin typeface="나눔고딕 ExtraBold" charset="-127"/>
                <a:ea typeface="나눔고딕 ExtraBold" charset="-127"/>
              </a:rPr>
              <a:t>드론</a:t>
            </a:r>
            <a:endParaRPr lang="ko-KR" altLang="en-US" sz="1600" b="1" dirty="0">
              <a:latin typeface="나눔고딕 ExtraBold" charset="-127"/>
              <a:ea typeface="나눔고딕 ExtraBold" charset="-127"/>
            </a:endParaRPr>
          </a:p>
        </p:txBody>
      </p:sp>
      <p:sp>
        <p:nvSpPr>
          <p:cNvPr id="36" name="순서도: 대체 처리 35">
            <a:extLst>
              <a:ext uri="{FF2B5EF4-FFF2-40B4-BE49-F238E27FC236}">
                <a16:creationId xmlns:a16="http://schemas.microsoft.com/office/drawing/2014/main" id="{6FCEE60C-180A-4671-8D31-92A720AA27F8}"/>
              </a:ext>
            </a:extLst>
          </p:cNvPr>
          <p:cNvSpPr/>
          <p:nvPr/>
        </p:nvSpPr>
        <p:spPr>
          <a:xfrm>
            <a:off x="3275692" y="6309320"/>
            <a:ext cx="2659661" cy="336194"/>
          </a:xfrm>
          <a:prstGeom prst="flowChartAlternateProcess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889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778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667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556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445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333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222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111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000"/>
              </a:lnSpc>
            </a:pPr>
            <a:r>
              <a:rPr lang="en-US" altLang="ko-KR" sz="1600" b="1" dirty="0">
                <a:latin typeface="나눔고딕 ExtraBold" charset="-127"/>
                <a:ea typeface="나눔고딕 ExtraBold" charset="-127"/>
              </a:rPr>
              <a:t>GPR Load </a:t>
            </a:r>
            <a:r>
              <a:rPr lang="ko-KR" altLang="en-US" sz="1600" b="1" dirty="0">
                <a:latin typeface="나눔고딕 ExtraBold" charset="-127"/>
                <a:ea typeface="나눔고딕 ExtraBold" charset="-127"/>
              </a:rPr>
              <a:t>프로그램</a:t>
            </a:r>
          </a:p>
        </p:txBody>
      </p:sp>
      <p:sp>
        <p:nvSpPr>
          <p:cNvPr id="37" name="순서도: 대체 처리 36">
            <a:extLst>
              <a:ext uri="{FF2B5EF4-FFF2-40B4-BE49-F238E27FC236}">
                <a16:creationId xmlns:a16="http://schemas.microsoft.com/office/drawing/2014/main" id="{1DF3E83C-5BC5-4289-8FFB-79EA4E6FDDB0}"/>
              </a:ext>
            </a:extLst>
          </p:cNvPr>
          <p:cNvSpPr/>
          <p:nvPr/>
        </p:nvSpPr>
        <p:spPr>
          <a:xfrm>
            <a:off x="6237718" y="6309320"/>
            <a:ext cx="2583337" cy="336194"/>
          </a:xfrm>
          <a:prstGeom prst="flowChartAlternateProcess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78889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57778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36667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15556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394445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873333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352222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31111" algn="l" defTabSz="957778" rtl="0" eaLnBrk="1" latinLnBrk="1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000"/>
              </a:lnSpc>
            </a:pPr>
            <a:r>
              <a:rPr lang="ko-KR" altLang="en-US" sz="1600" b="1" dirty="0">
                <a:latin typeface="나눔고딕 ExtraBold" charset="-127"/>
                <a:ea typeface="나눔고딕 ExtraBold" charset="-127"/>
              </a:rPr>
              <a:t>보고서 응용프로그램</a:t>
            </a:r>
          </a:p>
        </p:txBody>
      </p:sp>
    </p:spTree>
    <p:extLst>
      <p:ext uri="{BB962C8B-B14F-4D97-AF65-F5344CB8AC3E}">
        <p14:creationId xmlns:p14="http://schemas.microsoft.com/office/powerpoint/2010/main" val="3911461125"/>
      </p:ext>
    </p:extLst>
  </p:cSld>
  <p:clrMapOvr>
    <a:masterClrMapping/>
  </p:clrMapOvr>
  <p:transition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사업실적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25</a:t>
            </a:r>
            <a:endParaRPr lang="ko-KR" altLang="en-US" dirty="0"/>
          </a:p>
        </p:txBody>
      </p:sp>
      <p:graphicFrame>
        <p:nvGraphicFramePr>
          <p:cNvPr id="24" name="표 23">
            <a:extLst>
              <a:ext uri="{FF2B5EF4-FFF2-40B4-BE49-F238E27FC236}">
                <a16:creationId xmlns:a16="http://schemas.microsoft.com/office/drawing/2014/main" id="{026636FF-9F0A-4FEA-9A64-4DCED79464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364756"/>
              </p:ext>
            </p:extLst>
          </p:nvPr>
        </p:nvGraphicFramePr>
        <p:xfrm>
          <a:off x="746482" y="1429568"/>
          <a:ext cx="7713949" cy="4951761"/>
        </p:xfrm>
        <a:graphic>
          <a:graphicData uri="http://schemas.openxmlformats.org/drawingml/2006/table">
            <a:tbl>
              <a:tblPr/>
              <a:tblGrid>
                <a:gridCol w="5553710">
                  <a:extLst>
                    <a:ext uri="{9D8B030D-6E8A-4147-A177-3AD203B41FA5}">
                      <a16:colId xmlns:a16="http://schemas.microsoft.com/office/drawing/2014/main" val="4200889599"/>
                    </a:ext>
                  </a:extLst>
                </a:gridCol>
                <a:gridCol w="2160239">
                  <a:extLst>
                    <a:ext uri="{9D8B030D-6E8A-4147-A177-3AD203B41FA5}">
                      <a16:colId xmlns:a16="http://schemas.microsoft.com/office/drawing/2014/main" val="2203416713"/>
                    </a:ext>
                  </a:extLst>
                </a:gridCol>
              </a:tblGrid>
              <a:tr h="43835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개 발 내 용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결 과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368785"/>
                  </a:ext>
                </a:extLst>
              </a:tr>
              <a:tr h="438359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4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차원 멀티채널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(8ch)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데이터 축출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GPR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하드웨어 개발</a:t>
                      </a:r>
                      <a:endParaRPr lang="ko-KR" altLang="en-US" sz="14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개발완료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(100%)</a:t>
                      </a:r>
                      <a:endParaRPr lang="ko-KR" altLang="en-US" sz="12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2863310"/>
                  </a:ext>
                </a:extLst>
              </a:tr>
              <a:tr h="45259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차량 장착용 하드웨어 기구 케이스 설계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개발완료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(100%)</a:t>
                      </a:r>
                      <a:endParaRPr lang="ko-KR" altLang="en-US" sz="12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2883178"/>
                  </a:ext>
                </a:extLst>
              </a:tr>
              <a:tr h="45259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케이스 차량 고정 개발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개발완료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(100%)</a:t>
                      </a:r>
                      <a:endParaRPr lang="ko-KR" altLang="en-US" sz="12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6955732"/>
                  </a:ext>
                </a:extLst>
              </a:tr>
              <a:tr h="45259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차량 </a:t>
                      </a: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움직센서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 통신용 모듈 미들웨어 개발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개발완료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(100%)</a:t>
                      </a:r>
                      <a:endParaRPr lang="ko-KR" altLang="en-US" sz="1200" kern="0" spc="-4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1251425"/>
                  </a:ext>
                </a:extLst>
              </a:tr>
              <a:tr h="45259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드론장치와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 통신을 위한 모듈 개발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개발완료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(100%)</a:t>
                      </a:r>
                      <a:endParaRPr lang="ko-KR" altLang="en-US" sz="12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7900959"/>
                  </a:ext>
                </a:extLst>
              </a:tr>
              <a:tr h="45259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드론의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 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휴먼명조" panose="02010504000101010101" pitchFamily="2" charset="-127"/>
                        </a:rPr>
                        <a:t>GPS </a:t>
                      </a: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통신모듈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 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개발완료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(100%)</a:t>
                      </a:r>
                      <a:endParaRPr lang="ko-KR" altLang="en-US" sz="12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911826"/>
                  </a:ext>
                </a:extLst>
              </a:tr>
              <a:tr h="454315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ko-KR" altLang="en-US" sz="1600" kern="0" spc="-40" dirty="0" err="1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드론의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 </a:t>
                      </a: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휴먼명조" panose="02010504000101010101" pitchFamily="2" charset="-127"/>
                        </a:rPr>
                        <a:t>GPS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신호 데이터 전송 미들웨어 개발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개발완료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(100%)</a:t>
                      </a:r>
                      <a:endParaRPr lang="ko-KR" altLang="en-US" sz="12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670495"/>
                  </a:ext>
                </a:extLst>
              </a:tr>
              <a:tr h="45259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altLang="ko-KR" sz="1600" kern="0" spc="-4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휴먼명조" panose="02010504000101010101" pitchFamily="2" charset="-127"/>
                        </a:rPr>
                        <a:t>GPR </a:t>
                      </a: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반응 분석 및 해석 소프트웨어 개발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개발완료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(100%)</a:t>
                      </a:r>
                      <a:endParaRPr lang="ko-KR" altLang="en-US" sz="12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2420810"/>
                  </a:ext>
                </a:extLst>
              </a:tr>
              <a:tr h="45259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멀티채널의 데이터를 분석 소프트웨어 개발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개발완료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(100%)</a:t>
                      </a:r>
                      <a:endParaRPr lang="ko-KR" altLang="en-US" sz="12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9887802"/>
                  </a:ext>
                </a:extLst>
              </a:tr>
              <a:tr h="45259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ko-KR" altLang="en-US" sz="1600" kern="0" spc="-4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각 지자체의 검출데이터 보고서 소프트웨어 개발</a:t>
                      </a:r>
                      <a:endParaRPr lang="ko-KR" altLang="en-US" sz="11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개발완료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휴먼명조" panose="02010504000101010101" pitchFamily="2" charset="-127"/>
                          <a:ea typeface="휴먼명조" panose="02010504000101010101" pitchFamily="2" charset="-127"/>
                        </a:rPr>
                        <a:t>(100%)</a:t>
                      </a:r>
                      <a:endParaRPr lang="ko-KR" altLang="en-US" sz="1200" kern="0" spc="-40" dirty="0">
                        <a:solidFill>
                          <a:srgbClr val="000000"/>
                        </a:solidFill>
                        <a:effectLst/>
                        <a:latin typeface="한양신명조"/>
                      </a:endParaRPr>
                    </a:p>
                  </a:txBody>
                  <a:tcPr marL="58461" marR="58461" marT="16163" marB="161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098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7078833"/>
      </p:ext>
    </p:extLst>
  </p:cSld>
  <p:clrMapOvr>
    <a:masterClrMapping/>
  </p:clrMapOvr>
  <p:transition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5.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시장 환경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ko-KR" altLang="en-US" sz="2000" b="1" spc="-150" dirty="0" err="1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싱크홀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 발생 뉴스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–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부산경찰청 제공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26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925483E-9BFE-4927-8894-F88FEE21D949}"/>
              </a:ext>
            </a:extLst>
          </p:cNvPr>
          <p:cNvSpPr/>
          <p:nvPr/>
        </p:nvSpPr>
        <p:spPr>
          <a:xfrm>
            <a:off x="395536" y="1757719"/>
            <a:ext cx="8424936" cy="231935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이틀간 이어진 장맛비에 부산 해운대구 곳곳에서 </a:t>
            </a:r>
            <a:r>
              <a:rPr lang="ko-KR" altLang="en-US" sz="1400" dirty="0" err="1"/>
              <a:t>싱크홀이</a:t>
            </a:r>
            <a:r>
              <a:rPr lang="ko-KR" altLang="en-US" sz="1400" dirty="0"/>
              <a:t> 발생했다</a:t>
            </a:r>
            <a:r>
              <a:rPr lang="en-US" altLang="ko-KR" sz="14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/>
              <a:t>6</a:t>
            </a:r>
            <a:r>
              <a:rPr lang="ko-KR" altLang="en-US" sz="1400" dirty="0"/>
              <a:t>월 </a:t>
            </a:r>
            <a:r>
              <a:rPr lang="en-US" altLang="ko-KR" sz="1400" dirty="0"/>
              <a:t>27</a:t>
            </a:r>
            <a:r>
              <a:rPr lang="ko-KR" altLang="en-US" sz="1400" dirty="0"/>
              <a:t>일 부산시 재난안전상황실과 부산경찰청에 따르면 </a:t>
            </a:r>
            <a:r>
              <a:rPr lang="en-US" altLang="ko-KR" sz="1400" dirty="0"/>
              <a:t>26</a:t>
            </a:r>
            <a:r>
              <a:rPr lang="ko-KR" altLang="en-US" sz="1400" dirty="0"/>
              <a:t>일 오후 </a:t>
            </a:r>
            <a:r>
              <a:rPr lang="en-US" altLang="ko-KR" sz="1400" dirty="0"/>
              <a:t>7</a:t>
            </a:r>
            <a:r>
              <a:rPr lang="ko-KR" altLang="en-US" sz="1400" dirty="0" err="1"/>
              <a:t>시께</a:t>
            </a:r>
            <a:r>
              <a:rPr lang="ko-KR" altLang="en-US" sz="1400" dirty="0"/>
              <a:t> 시내버스가 달리는 </a:t>
            </a:r>
            <a:r>
              <a:rPr lang="ko-KR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해운대구 </a:t>
            </a:r>
            <a:r>
              <a:rPr lang="ko-KR" alt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동백역</a:t>
            </a:r>
            <a:r>
              <a:rPr lang="en-US" altLang="ko-K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</a:t>
            </a:r>
            <a:r>
              <a:rPr lang="ko-KR" alt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운촌버스정류장</a:t>
            </a:r>
            <a:r>
              <a:rPr lang="ko-KR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BRT </a:t>
            </a:r>
            <a:r>
              <a:rPr lang="ko-KR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구간</a:t>
            </a:r>
            <a:r>
              <a:rPr lang="en-US" altLang="ko-K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</a:t>
            </a:r>
            <a:r>
              <a:rPr lang="ko-KR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차로</a:t>
            </a:r>
            <a:r>
              <a:rPr lang="en-US" altLang="ko-K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ko-KR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에서 가로 </a:t>
            </a:r>
            <a:r>
              <a:rPr lang="en-US" altLang="ko-K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1m, </a:t>
            </a:r>
            <a:r>
              <a:rPr lang="ko-KR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세로 </a:t>
            </a:r>
            <a:r>
              <a:rPr lang="en-US" altLang="ko-K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2m, </a:t>
            </a:r>
            <a:r>
              <a:rPr lang="ko-KR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깊이 </a:t>
            </a:r>
            <a:r>
              <a:rPr lang="en-US" altLang="ko-K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20㎝</a:t>
            </a:r>
            <a:r>
              <a:rPr lang="ko-KR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가량의 도로 침하가 발견</a:t>
            </a:r>
            <a:r>
              <a:rPr lang="ko-KR" altLang="en-US" sz="1400" dirty="0"/>
              <a:t>됐다</a:t>
            </a:r>
            <a:r>
              <a:rPr lang="en-US" altLang="ko-KR" sz="1400" dirty="0"/>
              <a:t>. </a:t>
            </a:r>
            <a:r>
              <a:rPr lang="ko-KR" altLang="en-US" sz="1400" dirty="0"/>
              <a:t>이곳은 </a:t>
            </a:r>
            <a:r>
              <a:rPr lang="ko-KR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지난 </a:t>
            </a:r>
            <a:r>
              <a:rPr lang="en-US" altLang="ko-K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r>
              <a:rPr lang="ko-KR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 </a:t>
            </a:r>
            <a:r>
              <a:rPr lang="ko-KR" alt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싱크홀</a:t>
            </a:r>
            <a:r>
              <a:rPr lang="ko-KR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ko-KR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개가 발생한 곳</a:t>
            </a:r>
            <a:r>
              <a:rPr lang="en-US" altLang="ko-KR" sz="1400" dirty="0"/>
              <a:t>(</a:t>
            </a:r>
            <a:r>
              <a:rPr lang="ko-KR" altLang="en-US" sz="1400" dirty="0"/>
              <a:t>본보 지난 </a:t>
            </a:r>
            <a:r>
              <a:rPr lang="en-US" altLang="ko-KR" sz="1400" dirty="0"/>
              <a:t>20</a:t>
            </a:r>
            <a:r>
              <a:rPr lang="ko-KR" altLang="en-US" sz="1400" dirty="0"/>
              <a:t>일 자 </a:t>
            </a:r>
            <a:r>
              <a:rPr lang="en-US" altLang="ko-KR" sz="1400" dirty="0"/>
              <a:t>11</a:t>
            </a:r>
            <a:r>
              <a:rPr lang="ko-KR" altLang="en-US" sz="1400" dirty="0"/>
              <a:t>면 보도</a:t>
            </a:r>
            <a:r>
              <a:rPr lang="en-US" altLang="ko-KR" sz="1400" dirty="0"/>
              <a:t>)</a:t>
            </a:r>
            <a:r>
              <a:rPr lang="ko-KR" altLang="en-US" sz="1400" dirty="0"/>
              <a:t>으로 복구한 지 엿새 만에 또다시 도로가 내려앉은 것이다</a:t>
            </a:r>
            <a:r>
              <a:rPr lang="en-US" altLang="ko-KR" sz="1400" dirty="0"/>
              <a:t>. </a:t>
            </a:r>
            <a:r>
              <a:rPr lang="ko-KR" altLang="en-US" sz="1400" dirty="0"/>
              <a:t>경찰과 해운대구청은 도로 침하 발생에 따라 해당 </a:t>
            </a:r>
            <a:r>
              <a:rPr lang="en-US" altLang="ko-KR" sz="1400" dirty="0"/>
              <a:t>1</a:t>
            </a:r>
            <a:r>
              <a:rPr lang="ko-KR" altLang="en-US" sz="1400" dirty="0"/>
              <a:t>차로 구간을 전면 통제</a:t>
            </a:r>
            <a:r>
              <a:rPr lang="en-US" altLang="ko-KR" sz="1400" dirty="0"/>
              <a:t>, </a:t>
            </a:r>
            <a:r>
              <a:rPr lang="ko-KR" altLang="en-US" sz="1400" dirty="0"/>
              <a:t>시내버스들을 우회 통과시켰다</a:t>
            </a:r>
            <a:r>
              <a:rPr lang="en-US" altLang="ko-KR" sz="1400" dirty="0"/>
              <a:t>. </a:t>
            </a:r>
            <a:r>
              <a:rPr lang="ko-KR" altLang="en-US" sz="1400" dirty="0"/>
              <a:t>해운대구 관계자는 “해당 구간은 </a:t>
            </a:r>
            <a:r>
              <a:rPr lang="ko-KR" altLang="en-US" sz="1400" dirty="0" err="1"/>
              <a:t>싱크홀이</a:t>
            </a:r>
            <a:r>
              <a:rPr lang="ko-KR" altLang="en-US" sz="1400" dirty="0"/>
              <a:t> 발생해 복구한 곳인데 제대로 다짐 작업이 되지 않아 내려앉은 것으로 </a:t>
            </a:r>
            <a:r>
              <a:rPr lang="ko-KR" altLang="en-US" sz="1400" dirty="0" err="1"/>
              <a:t>보인다”며</a:t>
            </a:r>
            <a:r>
              <a:rPr lang="ko-KR" altLang="en-US" sz="1400" dirty="0"/>
              <a:t> “비가 어느 정도 그치는 대로 복구 작업을 진행할 </a:t>
            </a:r>
            <a:r>
              <a:rPr lang="ko-KR" altLang="en-US" sz="1400" dirty="0" err="1"/>
              <a:t>예정”이라고</a:t>
            </a:r>
            <a:r>
              <a:rPr lang="ko-KR" altLang="en-US" sz="1400" dirty="0"/>
              <a:t> 밝혔다</a:t>
            </a:r>
            <a:r>
              <a:rPr lang="en-US" altLang="ko-KR" sz="1400" dirty="0"/>
              <a:t>. 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800CD2A-86CA-47A7-A9C1-142372BAD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74" y="4136134"/>
            <a:ext cx="4229922" cy="231720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BAE9CAAA-956F-4D6B-984D-B508BF5CE2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7663" y="4136134"/>
            <a:ext cx="4154263" cy="231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288829"/>
      </p:ext>
    </p:extLst>
  </p:cSld>
  <p:clrMapOvr>
    <a:masterClrMapping/>
  </p:clrMapOvr>
  <p:transition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5.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시장 환경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강서구 명지국제신도시 지역 </a:t>
            </a:r>
            <a:r>
              <a:rPr lang="ko-KR" altLang="en-US" sz="2000" b="1" spc="-150" dirty="0" err="1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싱크홀</a:t>
            </a:r>
            <a:endParaRPr lang="ko-KR" altLang="en-US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오각형 2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1810A28-CC4F-46A0-B59E-B94C1AE1015A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27</a:t>
            </a:r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ACFB53C3-2C85-4417-9A9F-6D98C29E4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13" y="1880366"/>
            <a:ext cx="8109835" cy="4608302"/>
          </a:xfrm>
          <a:prstGeom prst="rect">
            <a:avLst/>
          </a:prstGeom>
        </p:spPr>
      </p:pic>
      <p:sp>
        <p:nvSpPr>
          <p:cNvPr id="24" name="타원 23">
            <a:extLst>
              <a:ext uri="{FF2B5EF4-FFF2-40B4-BE49-F238E27FC236}">
                <a16:creationId xmlns:a16="http://schemas.microsoft.com/office/drawing/2014/main" id="{0F4C86AA-D596-498B-974D-DDC2CD48ED63}"/>
              </a:ext>
            </a:extLst>
          </p:cNvPr>
          <p:cNvSpPr/>
          <p:nvPr/>
        </p:nvSpPr>
        <p:spPr>
          <a:xfrm>
            <a:off x="2754167" y="2398546"/>
            <a:ext cx="745174" cy="64870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5DBFFD2C-32EC-40A7-9531-1DD1CD5469CA}"/>
              </a:ext>
            </a:extLst>
          </p:cNvPr>
          <p:cNvSpPr/>
          <p:nvPr/>
        </p:nvSpPr>
        <p:spPr>
          <a:xfrm>
            <a:off x="3139301" y="4797153"/>
            <a:ext cx="496595" cy="43204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897A19A1-61B4-44AF-B961-E4E81178FB60}"/>
              </a:ext>
            </a:extLst>
          </p:cNvPr>
          <p:cNvSpPr/>
          <p:nvPr/>
        </p:nvSpPr>
        <p:spPr>
          <a:xfrm>
            <a:off x="3251043" y="3658856"/>
            <a:ext cx="496595" cy="43204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1A68A0D7-3F7B-4FDE-B534-730FDF39B9C4}"/>
              </a:ext>
            </a:extLst>
          </p:cNvPr>
          <p:cNvSpPr/>
          <p:nvPr/>
        </p:nvSpPr>
        <p:spPr>
          <a:xfrm>
            <a:off x="2411760" y="5301208"/>
            <a:ext cx="496595" cy="43204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0C4710FA-2963-4B09-9C7A-8757F484A5E5}"/>
              </a:ext>
            </a:extLst>
          </p:cNvPr>
          <p:cNvSpPr/>
          <p:nvPr/>
        </p:nvSpPr>
        <p:spPr>
          <a:xfrm>
            <a:off x="5292080" y="3717032"/>
            <a:ext cx="648072" cy="69822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n w="3810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145381077"/>
      </p:ext>
    </p:extLst>
  </p:cSld>
  <p:clrMapOvr>
    <a:masterClrMapping/>
  </p:clrMapOvr>
  <p:transition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4" name="직사각형 23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5.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시장 환경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619385" y="5373216"/>
            <a:ext cx="7913055" cy="991692"/>
          </a:xfrm>
          <a:prstGeom prst="rect">
            <a:avLst/>
          </a:prstGeom>
          <a:noFill/>
        </p:spPr>
        <p:txBody>
          <a:bodyPr wrap="square" lIns="0" tIns="108000" rIns="0" bIns="0" rtlCol="0">
            <a:noAutofit/>
          </a:bodyPr>
          <a:lstStyle/>
          <a:p>
            <a:pPr marL="144000" indent="-144000">
              <a:lnSpc>
                <a:spcPct val="1500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ko-KR" altLang="en-US" sz="14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최근 </a:t>
            </a:r>
            <a:r>
              <a:rPr lang="en-US" altLang="ko-KR" sz="14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3</a:t>
            </a:r>
            <a:r>
              <a:rPr lang="ko-KR" altLang="en-US" sz="14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년간 </a:t>
            </a:r>
            <a:r>
              <a:rPr lang="ko-KR" altLang="en-US" sz="1400" dirty="0" err="1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비파괴</a:t>
            </a:r>
            <a:r>
              <a:rPr lang="ko-KR" altLang="en-US" sz="14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 검사 시장과 </a:t>
            </a:r>
            <a:r>
              <a:rPr lang="en-US" altLang="ko-KR" sz="14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IT</a:t>
            </a:r>
            <a:r>
              <a:rPr lang="ko-KR" altLang="en-US" sz="14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건설 유지관리 시장의 국내외 시장 규모가 </a:t>
            </a:r>
            <a:r>
              <a:rPr lang="en-US" altLang="ko-KR" sz="14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5% ~ 6% </a:t>
            </a:r>
            <a:r>
              <a:rPr lang="ko-KR" altLang="en-US" sz="14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사이에서 꾸준한 성장세를 나타내고 있으며 이동성</a:t>
            </a:r>
            <a:r>
              <a:rPr lang="en-US" altLang="ko-KR" sz="14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, </a:t>
            </a:r>
            <a:r>
              <a:rPr lang="ko-KR" altLang="en-US" sz="1400" dirty="0" err="1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고정밀성</a:t>
            </a:r>
            <a:r>
              <a:rPr lang="en-US" altLang="ko-KR" sz="14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, </a:t>
            </a:r>
            <a:r>
              <a:rPr lang="ko-KR" altLang="en-US" sz="1400" dirty="0" err="1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비접촉성의</a:t>
            </a:r>
            <a:r>
              <a:rPr lang="ko-KR" altLang="en-US" sz="14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 장점을 가지는 경우 상당한 성장세로 시장 진입할 것으로 예측됨</a:t>
            </a:r>
            <a:endParaRPr lang="en-US" altLang="ko-KR" sz="1400" dirty="0">
              <a:ln>
                <a:solidFill>
                  <a:schemeClr val="tx1">
                    <a:lumMod val="75000"/>
                    <a:lumOff val="25000"/>
                    <a:alpha val="30000"/>
                  </a:schemeClr>
                </a:solidFill>
              </a:ln>
              <a:solidFill>
                <a:schemeClr val="dk1"/>
              </a:solidFill>
              <a:latin typeface="맑은 고딕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0" y="1383145"/>
            <a:ext cx="4932040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국내외 시장동향</a:t>
            </a:r>
          </a:p>
        </p:txBody>
      </p:sp>
      <p:cxnSp>
        <p:nvCxnSpPr>
          <p:cNvPr id="31" name="직선 연결선 30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432477"/>
              </p:ext>
            </p:extLst>
          </p:nvPr>
        </p:nvGraphicFramePr>
        <p:xfrm>
          <a:off x="909343" y="2229893"/>
          <a:ext cx="7183712" cy="11570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5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59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5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59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35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구분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2010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2016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2018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5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한국시장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3,397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4,803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6,397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5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세계시장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40,573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57,550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64,664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48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합계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44,848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62,353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70,061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448879"/>
              </p:ext>
            </p:extLst>
          </p:nvPr>
        </p:nvGraphicFramePr>
        <p:xfrm>
          <a:off x="909343" y="3919820"/>
          <a:ext cx="7183712" cy="11570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5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59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5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59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457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구분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2010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2016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2018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547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한국시장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2,683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3,595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4,963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547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세계시장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36,000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51,600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58,000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488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합계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38,683</a:t>
                      </a:r>
                      <a:r>
                        <a:rPr lang="ko-KR" altLang="en-US" sz="11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55,195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61,963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억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직사각형 11"/>
          <p:cNvSpPr/>
          <p:nvPr/>
        </p:nvSpPr>
        <p:spPr>
          <a:xfrm>
            <a:off x="909343" y="1916832"/>
            <a:ext cx="25266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/>
            <a:r>
              <a:rPr lang="ko-KR" altLang="en-US" sz="1400" dirty="0" err="1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비파괴</a:t>
            </a:r>
            <a:r>
              <a:rPr lang="ko-KR" altLang="en-US" sz="14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 지층투과 레이더 시장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920260" y="3539605"/>
            <a:ext cx="3334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/>
            <a:r>
              <a:rPr lang="en-US" altLang="ko-KR" sz="14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IT</a:t>
            </a:r>
            <a:r>
              <a:rPr lang="ko-KR" altLang="en-US" sz="14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건설 이동형 </a:t>
            </a:r>
            <a:r>
              <a:rPr lang="ko-KR" altLang="en-US" sz="1400" dirty="0" err="1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고정밀</a:t>
            </a:r>
            <a:r>
              <a:rPr lang="ko-KR" altLang="en-US" sz="14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dk1"/>
                </a:solidFill>
                <a:latin typeface="맑은 고딕"/>
              </a:rPr>
              <a:t> 투과 레이더 시장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4139952" y="5157192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 latinLnBrk="0"/>
            <a:r>
              <a:rPr lang="ko-KR" altLang="en-US" sz="1000" dirty="0"/>
              <a:t>출처 </a:t>
            </a:r>
            <a:r>
              <a:rPr lang="en-US" altLang="ko-KR" sz="1000" dirty="0"/>
              <a:t>: </a:t>
            </a:r>
            <a:r>
              <a:rPr lang="ko-KR" altLang="en-US" sz="1000" dirty="0"/>
              <a:t>기획보고서</a:t>
            </a:r>
            <a:r>
              <a:rPr lang="en-US" altLang="ko-KR" sz="1000" dirty="0"/>
              <a:t>(</a:t>
            </a:r>
            <a:r>
              <a:rPr lang="ko-KR" altLang="en-US" sz="1000" dirty="0" err="1"/>
              <a:t>산기평</a:t>
            </a:r>
            <a:r>
              <a:rPr lang="en-US" altLang="ko-KR" sz="1000" dirty="0"/>
              <a:t>) </a:t>
            </a:r>
            <a:r>
              <a:rPr lang="ko-KR" altLang="en-US" sz="1000" dirty="0"/>
              <a:t>및 </a:t>
            </a:r>
            <a:r>
              <a:rPr lang="ko-KR" altLang="en-US" sz="1000" dirty="0" err="1"/>
              <a:t>비파괴</a:t>
            </a:r>
            <a:r>
              <a:rPr lang="ko-KR" altLang="en-US" sz="1000" dirty="0"/>
              <a:t> 검사 기술 진흥 계획</a:t>
            </a:r>
            <a:r>
              <a:rPr lang="en-US" altLang="ko-KR" sz="1000" dirty="0"/>
              <a:t>(</a:t>
            </a:r>
            <a:r>
              <a:rPr lang="ko-KR" altLang="en-US" sz="1000" dirty="0"/>
              <a:t>교육과학부</a:t>
            </a:r>
            <a:r>
              <a:rPr lang="en-US" altLang="ko-KR" sz="1000" dirty="0"/>
              <a:t>)</a:t>
            </a:r>
            <a:endParaRPr lang="ko-KR" altLang="en-US" sz="1000" dirty="0"/>
          </a:p>
        </p:txBody>
      </p:sp>
      <p:sp>
        <p:nvSpPr>
          <p:cNvPr id="29" name="오각형 28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2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8B48F793-5575-4EF9-918B-EA862004A052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3779263"/>
      </p:ext>
    </p:extLst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5" name="직사각형 24"/>
          <p:cNvSpPr/>
          <p:nvPr/>
        </p:nvSpPr>
        <p:spPr>
          <a:xfrm>
            <a:off x="0" y="1383145"/>
            <a:ext cx="4116959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사업화 배경</a:t>
            </a:r>
            <a:endParaRPr lang="en-US" altLang="ko-KR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6" name="직선 연결선 25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26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8" name="직사각형 27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3.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 핵심 기술</a:t>
              </a: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621022" y="1916832"/>
            <a:ext cx="7901956" cy="1296144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최근 수 십 년간 도시개발에 따른 지하시설물 건설 증가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, 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지하수위 변동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, 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노후화된 상하수도관 손상 및 누수로 인한 토사유출로 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rgbClr val="0000FF"/>
                </a:solidFill>
                <a:latin typeface="맑은 고딕"/>
              </a:rPr>
              <a:t>지하공동이 형성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rgbClr val="0000FF"/>
                </a:solidFill>
                <a:latin typeface="맑은 고딕"/>
              </a:rPr>
              <a:t>, 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rgbClr val="0000FF"/>
                </a:solidFill>
                <a:latin typeface="맑은 고딕"/>
              </a:rPr>
              <a:t>도심지 도로함몰 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발생 증가하고 있음</a:t>
            </a:r>
          </a:p>
          <a:p>
            <a:pPr marL="285750" lvl="0" indent="-28575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이로 인한 인명 손상 및 재산상 피해 위험이 증가하고 사회적 불안이 야기되어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, 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중앙 정부 차원의 사회적 이유로 대두되어 이에 대한 사전 예방 을 위한 지하공동 탐지 대책 마련이 시급함</a:t>
            </a:r>
          </a:p>
        </p:txBody>
      </p:sp>
      <p:pic>
        <p:nvPicPr>
          <p:cNvPr id="1026" name="Picture 2" descr="싱크홀에 대한 이미지 검색결과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23" y="3501008"/>
            <a:ext cx="3950978" cy="287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싱크홀에 대한 이미지 검색결과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3"/>
          <a:stretch/>
        </p:blipFill>
        <p:spPr bwMode="auto">
          <a:xfrm>
            <a:off x="4722843" y="3501009"/>
            <a:ext cx="3800135" cy="287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오각형 16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3CDC2D-EE0B-4D67-8DA9-E55B01436FBD}"/>
              </a:ext>
            </a:extLst>
          </p:cNvPr>
          <p:cNvSpPr txBox="1"/>
          <p:nvPr/>
        </p:nvSpPr>
        <p:spPr>
          <a:xfrm>
            <a:off x="4421157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7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6014275"/>
      </p:ext>
    </p:extLst>
  </p:cSld>
  <p:clrMapOvr>
    <a:masterClrMapping/>
  </p:clrMapOvr>
  <p:transition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19" name="직사각형 18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5.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시장 환경 분석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36" name="표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92805"/>
              </p:ext>
            </p:extLst>
          </p:nvPr>
        </p:nvGraphicFramePr>
        <p:xfrm>
          <a:off x="395536" y="1705872"/>
          <a:ext cx="8424935" cy="4845634"/>
        </p:xfrm>
        <a:graphic>
          <a:graphicData uri="http://schemas.openxmlformats.org/drawingml/2006/table">
            <a:tbl>
              <a:tblPr/>
              <a:tblGrid>
                <a:gridCol w="2833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3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7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9570">
                <a:tc rowSpan="2">
                  <a:txBody>
                    <a:bodyPr/>
                    <a:lstStyle/>
                    <a:p>
                      <a:pPr marL="0" marR="0" indent="0" algn="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경쟁력</a:t>
                      </a:r>
                    </a:p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환경변화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강점</a:t>
                      </a: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S; Strength)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약점</a:t>
                      </a: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W; Weakness)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5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Wingdings"/>
                        <a:buChar char=""/>
                      </a:pPr>
                      <a:r>
                        <a:rPr lang="ko-KR" altLang="en-US" sz="105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맑은 고딕"/>
                          <a:ea typeface="+mn-ea"/>
                          <a:cs typeface="+mn-cs"/>
                        </a:rPr>
                        <a:t>국민안전처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맑은 고딕"/>
                          <a:ea typeface="+mn-ea"/>
                          <a:cs typeface="+mn-cs"/>
                        </a:rPr>
                        <a:t> 신설 등 지반재해 저감을 위한 정부의 적극적 의지</a:t>
                      </a:r>
                    </a:p>
                    <a:p>
                      <a:pPr marL="342900" marR="0" lvl="0" indent="-3429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Wingdings"/>
                        <a:buChar char=""/>
                      </a:pP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IT 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기반 산업의 기술 수준 우수</a:t>
                      </a:r>
                    </a:p>
                  </a:txBody>
                  <a:tcPr marL="71882" marR="71882" marT="71882" marB="71882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Wingdings"/>
                        <a:buChar char="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국내 지하구조물 관리 및 조사계측기술 미흡</a:t>
                      </a:r>
                    </a:p>
                    <a:p>
                      <a:pPr marL="342900" marR="0" lvl="0" indent="-3429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Wingdings"/>
                        <a:buChar char="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국내 지하구조물 관련 기업이 영세함</a:t>
                      </a:r>
                    </a:p>
                  </a:txBody>
                  <a:tcPr marL="71882" marR="71882" marT="71882" marB="71882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기회</a:t>
                      </a: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O; Opportunity)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우선 수행과제</a:t>
                      </a: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(SO)</a:t>
                      </a:r>
                      <a:endParaRPr lang="ko-KR" altLang="en-US" sz="1200" b="1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우선 보완과제</a:t>
                      </a: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(WO)</a:t>
                      </a:r>
                      <a:endParaRPr lang="ko-KR" altLang="en-US" sz="1200" b="1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9497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Wingdings"/>
                        <a:buChar char="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지반구조물 관리를 위한 센서관리 및 네트워크 기술분야는 고부가가치 창출 가능</a:t>
                      </a:r>
                    </a:p>
                    <a:p>
                      <a:pPr marL="342900" marR="0" lvl="0" indent="-34290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Wingdings"/>
                        <a:buChar char="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맑은 고딕"/>
                          <a:ea typeface="+mn-ea"/>
                          <a:cs typeface="+mn-cs"/>
                        </a:rPr>
                        <a:t>국내 지중환경에 부합하는 조사</a:t>
                      </a: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맑은 고딕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맑은 고딕"/>
                          <a:ea typeface="+mn-ea"/>
                          <a:cs typeface="+mn-cs"/>
                        </a:rPr>
                        <a:t>탐사 필요성 및 인식도 향상</a:t>
                      </a:r>
                    </a:p>
                  </a:txBody>
                  <a:tcPr marL="71882" marR="71882" marT="71882" marB="71882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Wingdings"/>
                        <a:buChar char="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우수한 장비와 </a:t>
                      </a: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IT 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기술을 바탕으로 </a:t>
                      </a: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IT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기반으로 센서 및 네트워크 기술의 해외진출 추진</a:t>
                      </a:r>
                    </a:p>
                    <a:p>
                      <a:pPr marL="342900" marR="0" lvl="0" indent="-34290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Wingdings"/>
                        <a:buChar char="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특허추진</a:t>
                      </a:r>
                    </a:p>
                  </a:txBody>
                  <a:tcPr marL="71882" marR="71882" marT="71882" marB="71882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Wingdings"/>
                        <a:buChar char="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국내 환경에 부합하는 한국형 지하탐사 및 조사계측 기술 확보</a:t>
                      </a:r>
                    </a:p>
                    <a:p>
                      <a:pPr marL="342900" marR="0" lvl="0" indent="-342900" algn="just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Wingdings"/>
                        <a:buChar char="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국내 환경에 부합하는 지하탐사 관리 및 조사계측 전문인력 양성</a:t>
                      </a:r>
                    </a:p>
                  </a:txBody>
                  <a:tcPr marL="71882" marR="71882" marT="71882" marB="71882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위협</a:t>
                      </a: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T; Threat)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Risk 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문제해결</a:t>
                      </a: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ST)</a:t>
                      </a: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장기 보완과제</a:t>
                      </a: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/>
                          <a:ea typeface="+mn-ea"/>
                          <a:cs typeface="+mn-cs"/>
                        </a:rPr>
                        <a:t>(WT)</a:t>
                      </a:r>
                      <a:endParaRPr lang="ko-KR" altLang="en-US" sz="1200" b="1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72000" marR="72000" marT="72000" marB="72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88324">
                <a:tc>
                  <a:txBody>
                    <a:bodyPr/>
                    <a:lstStyle/>
                    <a:p>
                      <a:pPr marL="342900" marR="0" lvl="0" indent="-3429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Wingdings"/>
                        <a:buChar char="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맑은 고딕"/>
                          <a:ea typeface="+mn-ea"/>
                          <a:cs typeface="+mn-cs"/>
                        </a:rPr>
                        <a:t>기후변화 등으로 수문환경이 수시로 변화하여 지반의 미세한 불안전성이 과거보다 증가</a:t>
                      </a:r>
                    </a:p>
                    <a:p>
                      <a:pPr marL="342900" marR="0" lvl="0" indent="-3429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Wingdings"/>
                        <a:buChar char="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일본의 조사</a:t>
                      </a: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탐사 기술 및 장비는 기술경쟁력에서 우위</a:t>
                      </a:r>
                    </a:p>
                    <a:p>
                      <a:pPr marL="342900" marR="0" lvl="0" indent="-3429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Wingdings"/>
                        <a:buChar char="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미국</a:t>
                      </a: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일본 등 선진국들은 체계적인 지반재해 대응방안 보유</a:t>
                      </a:r>
                    </a:p>
                  </a:txBody>
                  <a:tcPr marL="71882" marR="71882" marT="71882" marB="71882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Wingdings"/>
                        <a:buChar char="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정부의 적극적인 </a:t>
                      </a: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R&amp;D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를 통한 조사</a:t>
                      </a: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탐사 장비 기술격차 축소</a:t>
                      </a:r>
                    </a:p>
                    <a:p>
                      <a:pPr marL="342900" marR="0" lvl="0" indent="-3429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Wingdings"/>
                        <a:buChar char="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시장 조기진입으로 </a:t>
                      </a:r>
                      <a:r>
                        <a:rPr lang="ko-KR" altLang="en-US" sz="105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네임밸류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확립</a:t>
                      </a:r>
                    </a:p>
                    <a:p>
                      <a:pPr marL="342900" marR="0" lvl="0" indent="-3429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Wingdings"/>
                        <a:buChar char="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지속적인 특허개발로 기술적 장벽 높이기</a:t>
                      </a:r>
                    </a:p>
                  </a:txBody>
                  <a:tcPr marL="71882" marR="71882" marT="71882" marB="71882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Wingdings"/>
                        <a:buChar char="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해외 선진 지반재해 대응체계 벤치마킹</a:t>
                      </a:r>
                    </a:p>
                    <a:p>
                      <a:pPr marL="342900" marR="0" lvl="0" indent="-3429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Wingdings"/>
                        <a:buChar char="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해외 기업의 시장잠식에 대비한 국내 산업보호육성</a:t>
                      </a:r>
                    </a:p>
                  </a:txBody>
                  <a:tcPr marL="71882" marR="71882" marT="71882" marB="71882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2" name="직사각형 21"/>
          <p:cNvSpPr/>
          <p:nvPr/>
        </p:nvSpPr>
        <p:spPr>
          <a:xfrm>
            <a:off x="179513" y="1323036"/>
            <a:ext cx="1944216" cy="382835"/>
          </a:xfrm>
          <a:prstGeom prst="rect">
            <a:avLst/>
          </a:prstGeom>
          <a:noFill/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rgbClr val="FF6600">
                        <a:shade val="30000"/>
                        <a:satMod val="115000"/>
                      </a:srgbClr>
                    </a:gs>
                    <a:gs pos="50000">
                      <a:srgbClr val="FF6600">
                        <a:shade val="67500"/>
                        <a:satMod val="115000"/>
                      </a:srgbClr>
                    </a:gs>
                    <a:gs pos="100000">
                      <a:srgbClr val="FF66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+mn-ea"/>
              </a:rPr>
              <a:t>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SWOT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분석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오각형 16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12DEE5-FB11-43E4-96B7-19EDD5D957DD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29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4506183"/>
      </p:ext>
    </p:extLst>
  </p:cSld>
  <p:clrMapOvr>
    <a:masterClrMapping/>
  </p:clrMapOvr>
  <p:transition>
    <p:wipe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7" name="직사각형 26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6.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시장 진입 계획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0" y="1383145"/>
            <a:ext cx="4932040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마케팅 계획</a:t>
            </a:r>
          </a:p>
        </p:txBody>
      </p:sp>
      <p:cxnSp>
        <p:nvCxnSpPr>
          <p:cNvPr id="32" name="직선 연결선 31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4" name="표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5281932"/>
              </p:ext>
            </p:extLst>
          </p:nvPr>
        </p:nvGraphicFramePr>
        <p:xfrm>
          <a:off x="621022" y="3573016"/>
          <a:ext cx="7903790" cy="28083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421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2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38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56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308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국내시장명</a:t>
                      </a:r>
                      <a:endParaRPr lang="ko-KR" altLang="en-US" sz="1200" b="1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예상진출시기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판매 아이템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판매금액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1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지자체</a:t>
                      </a: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공사업체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2019. 09. 01. ～ 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차량용 </a:t>
                      </a:r>
                      <a:r>
                        <a:rPr lang="en-US" altLang="ko-KR" sz="11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GPR </a:t>
                      </a:r>
                      <a:r>
                        <a:rPr lang="ko-KR" altLang="en-US" sz="11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탐사장치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700</a:t>
                      </a:r>
                      <a:r>
                        <a:rPr lang="ko-KR" altLang="en-US" sz="11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백만원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670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지자체</a:t>
                      </a: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공사업체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2019. 10. 01. ~ 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비파괴검사용 </a:t>
                      </a:r>
                      <a:r>
                        <a:rPr lang="ko-KR" altLang="en-US" sz="11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치층투과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레이더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IT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건설 이동형 </a:t>
                      </a:r>
                      <a:r>
                        <a:rPr lang="ko-KR" altLang="en-US" sz="11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고정밀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투과 레이더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1Km/5</a:t>
                      </a:r>
                      <a:r>
                        <a:rPr lang="ko-KR" altLang="en-US" sz="11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백만원</a:t>
                      </a:r>
                      <a:endParaRPr lang="ko-KR" altLang="en-US" sz="1100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1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조달청</a:t>
                      </a:r>
                      <a:r>
                        <a:rPr lang="en-US" altLang="ko-KR" sz="11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1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공사업체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2020. 01. 01. ~ 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4D GPR 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소프트웨어 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120</a:t>
                      </a:r>
                      <a:r>
                        <a:rPr lang="ko-KR" altLang="en-US" sz="11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백만원</a:t>
                      </a:r>
                      <a:endParaRPr lang="ko-KR" altLang="en-US" sz="1100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62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공사업체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2021. 01. 01. ~ 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4D GPR </a:t>
                      </a:r>
                      <a:r>
                        <a:rPr lang="ko-KR" altLang="en-US" sz="11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클라우드</a:t>
                      </a:r>
                      <a:endParaRPr lang="ko-KR" altLang="en-US" sz="1100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1.2</a:t>
                      </a:r>
                      <a:r>
                        <a:rPr lang="ko-KR" altLang="en-US" sz="110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백만원</a:t>
                      </a:r>
                      <a:endParaRPr lang="ko-KR" altLang="en-US" sz="1100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6" name="모서리가 둥근 직사각형 35"/>
          <p:cNvSpPr/>
          <p:nvPr/>
        </p:nvSpPr>
        <p:spPr>
          <a:xfrm>
            <a:off x="621022" y="1916832"/>
            <a:ext cx="7901956" cy="1512168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lvl="0" indent="-17145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주요 </a:t>
            </a:r>
            <a:r>
              <a:rPr lang="ko-KR" altLang="en-US" sz="1200" dirty="0" err="1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타겟은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 지방자치 단체가 될 것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. 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기술개발이 완료되는 시기는 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1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년을 보고 있고 국내 마케팅 시기는 </a:t>
            </a:r>
            <a:r>
              <a:rPr lang="en-US" altLang="ko-KR" sz="1200" b="1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2019</a:t>
            </a:r>
            <a:r>
              <a:rPr lang="ko-KR" altLang="en-US" sz="1200" b="1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년 하반기부터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  연계 사업에 진출할 계획</a:t>
            </a:r>
          </a:p>
          <a:p>
            <a:pPr marL="171450" lvl="0" indent="-17145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두 번째 시장은 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2018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년부터 법제화되어 있는 건물 시공할 때나 상하수도 공사할 때 </a:t>
            </a:r>
            <a:r>
              <a:rPr lang="en-US" altLang="ko-KR" sz="1200" b="1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GPR</a:t>
            </a:r>
            <a:r>
              <a:rPr lang="ko-KR" altLang="en-US" sz="1200" b="1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</a:rPr>
              <a:t>검사 자료가 반드시 필요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하기 때문에 공사업체를 대상으로 영업 계획</a:t>
            </a:r>
            <a:endParaRPr lang="en-US" altLang="ko-KR" sz="1200" dirty="0">
              <a:ln>
                <a:solidFill>
                  <a:schemeClr val="tx1">
                    <a:lumMod val="75000"/>
                    <a:lumOff val="25000"/>
                    <a:alpha val="30000"/>
                  </a:schemeClr>
                </a:solidFill>
              </a:ln>
              <a:latin typeface="맑은 고딕"/>
            </a:endParaRPr>
          </a:p>
          <a:p>
            <a:pPr marL="171450" indent="-17145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해외의 경우 </a:t>
            </a:r>
            <a:r>
              <a:rPr lang="ko-KR" altLang="en-US" sz="1200" dirty="0" err="1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리셀러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 형태의 판매전략을 추진할 예정</a:t>
            </a:r>
            <a:endParaRPr lang="en-US" altLang="ko-KR" sz="1200" dirty="0">
              <a:ln>
                <a:solidFill>
                  <a:schemeClr val="tx1">
                    <a:lumMod val="75000"/>
                    <a:lumOff val="25000"/>
                    <a:alpha val="30000"/>
                  </a:schemeClr>
                </a:solidFill>
              </a:ln>
              <a:latin typeface="맑은 고딕"/>
            </a:endParaRPr>
          </a:p>
        </p:txBody>
      </p:sp>
      <p:sp>
        <p:nvSpPr>
          <p:cNvPr id="33" name="오각형 32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0D2F36-72D8-456B-9D2D-AD51ACEA0C58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30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19408946"/>
      </p:ext>
    </p:extLst>
  </p:cSld>
  <p:clrMapOvr>
    <a:masterClrMapping/>
  </p:clrMapOvr>
  <p:transition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7" name="직사각형 26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6.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시장 진입 계획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0" y="1383145"/>
            <a:ext cx="4932040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투자 유치 계획</a:t>
            </a:r>
          </a:p>
        </p:txBody>
      </p:sp>
      <p:cxnSp>
        <p:nvCxnSpPr>
          <p:cNvPr id="32" name="직선 연결선 31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모서리가 둥근 직사각형 35"/>
          <p:cNvSpPr/>
          <p:nvPr/>
        </p:nvSpPr>
        <p:spPr>
          <a:xfrm>
            <a:off x="621022" y="1916832"/>
            <a:ext cx="7901956" cy="180020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lvl="0" indent="-17145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사업초기 안정적인 판매망과 개발 확보를 위한 자금조달을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(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창업선도대학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) 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활용하고 각종 인증 및 특허 등을 등록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, 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출원하여 각종 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R&amp;D 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및 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R&amp;BD 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사업을 연계하여 자금 확보 및 사업화를 촉진 예정</a:t>
            </a:r>
          </a:p>
          <a:p>
            <a:pPr marL="171450" lvl="0" indent="-17145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 err="1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유에이치에스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(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주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) 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기업 소개자료와 제품 자료 등 활용</a:t>
            </a:r>
          </a:p>
          <a:p>
            <a:pPr marL="171450" lvl="0" indent="-17145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 err="1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장민건설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(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대표 김성부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) </a:t>
            </a:r>
            <a:r>
              <a:rPr lang="ko-KR" altLang="en-US" sz="1200" b="1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건설업체의 협업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을 통하여 관련분야 회사의 투자를 유치 예정</a:t>
            </a:r>
          </a:p>
          <a:p>
            <a:pPr marL="171450" lvl="0" indent="-17145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IR(Investor Relation, 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기업설명활동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) 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발표를 통한 엔젤 투자 유치와 새로운 비즈니스 기회를 찾는 국내외 수요자의 전략적 투자를 유치를 진행할 계획</a:t>
            </a:r>
            <a:endParaRPr lang="en-US" altLang="ko-KR" sz="1200" dirty="0">
              <a:ln>
                <a:solidFill>
                  <a:schemeClr val="tx1">
                    <a:lumMod val="75000"/>
                    <a:lumOff val="25000"/>
                    <a:alpha val="30000"/>
                  </a:schemeClr>
                </a:solidFill>
              </a:ln>
              <a:latin typeface="맑은 고딕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0" y="3975433"/>
            <a:ext cx="4932040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고용 계획</a:t>
            </a:r>
          </a:p>
        </p:txBody>
      </p:sp>
      <p:cxnSp>
        <p:nvCxnSpPr>
          <p:cNvPr id="35" name="직선 연결선 34"/>
          <p:cNvCxnSpPr/>
          <p:nvPr/>
        </p:nvCxnSpPr>
        <p:spPr>
          <a:xfrm>
            <a:off x="516312" y="4361738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874001"/>
              </p:ext>
            </p:extLst>
          </p:nvPr>
        </p:nvGraphicFramePr>
        <p:xfrm>
          <a:off x="3262549" y="4581128"/>
          <a:ext cx="5256584" cy="1606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627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No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주요 담당업무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요구되는 경력 및 학력 등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채용시기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27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S/W 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개발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전공 및 경력자 이상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’19. 8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27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H/W 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개발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전공 및 경력자 이상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’19. 8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7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해외 영업 </a:t>
                      </a: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영어</a:t>
                      </a: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중국어</a:t>
                      </a: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)</a:t>
                      </a:r>
                      <a:endParaRPr lang="ko-KR" altLang="en-US" sz="1100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dk1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글로벌 업무를 위해 영어</a:t>
                      </a: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중국어</a:t>
                      </a:r>
                      <a:r>
                        <a:rPr lang="en-US" altLang="ko-KR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회화 및 번역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’20. 1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8" name="모서리가 둥근 직사각형 37"/>
          <p:cNvSpPr/>
          <p:nvPr/>
        </p:nvSpPr>
        <p:spPr>
          <a:xfrm>
            <a:off x="683568" y="4581128"/>
            <a:ext cx="2268039" cy="1728192"/>
          </a:xfrm>
          <a:prstGeom prst="roundRect">
            <a:avLst>
              <a:gd name="adj" fmla="val 13360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lvl="0" indent="-17145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현재 재직인원 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: 7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명</a:t>
            </a:r>
            <a:endParaRPr lang="en-US" altLang="ko-KR" sz="1200" dirty="0">
              <a:ln>
                <a:solidFill>
                  <a:schemeClr val="tx1">
                    <a:lumMod val="75000"/>
                    <a:lumOff val="25000"/>
                    <a:alpha val="30000"/>
                  </a:schemeClr>
                </a:solidFill>
              </a:ln>
              <a:latin typeface="맑은 고딕"/>
            </a:endParaRPr>
          </a:p>
          <a:p>
            <a:pPr marL="171450" lvl="0" indent="-17145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추가 고용 계획 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: 4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명</a:t>
            </a:r>
            <a:endParaRPr lang="en-US" altLang="ko-KR" sz="1200" dirty="0">
              <a:ln>
                <a:solidFill>
                  <a:schemeClr val="tx1">
                    <a:lumMod val="75000"/>
                    <a:lumOff val="25000"/>
                    <a:alpha val="30000"/>
                  </a:schemeClr>
                </a:solidFill>
              </a:ln>
              <a:latin typeface="맑은 고딕"/>
            </a:endParaRPr>
          </a:p>
          <a:p>
            <a:pPr marL="171450" lvl="0" indent="-17145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경영성과급 제도 및 직무발명보상제도를 도입하여 직원복지 증진 예정</a:t>
            </a:r>
            <a:endParaRPr lang="en-US" altLang="ko-KR" sz="1200" dirty="0">
              <a:ln>
                <a:solidFill>
                  <a:schemeClr val="tx1">
                    <a:lumMod val="75000"/>
                    <a:lumOff val="25000"/>
                    <a:alpha val="30000"/>
                  </a:schemeClr>
                </a:solidFill>
              </a:ln>
              <a:latin typeface="맑은 고딕"/>
            </a:endParaRPr>
          </a:p>
        </p:txBody>
      </p:sp>
      <p:sp>
        <p:nvSpPr>
          <p:cNvPr id="34" name="오각형 33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F3E7452-FE6C-4C32-A142-2F290938DE46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31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96600882"/>
      </p:ext>
    </p:extLst>
  </p:cSld>
  <p:clrMapOvr>
    <a:masterClrMapping/>
  </p:clrMapOvr>
  <p:transition>
    <p:wipe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6" name="직사각형 25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7. </a:t>
              </a:r>
              <a:r>
                <a:rPr lang="ko-KR" altLang="en-US" sz="36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년차별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 매출 계획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7533097" y="1700808"/>
            <a:ext cx="1070806" cy="1692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r" fontAlgn="base" latinLnBrk="0"/>
            <a:r>
              <a:rPr lang="en-US" altLang="ko-KR" sz="11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100" dirty="0">
                <a:latin typeface="맑은 고딕" pitchFamily="50" charset="-127"/>
                <a:ea typeface="맑은 고딕" pitchFamily="50" charset="-127"/>
              </a:rPr>
              <a:t>단위</a:t>
            </a:r>
            <a:r>
              <a:rPr lang="en-US" altLang="ko-KR" sz="11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100" dirty="0">
                <a:latin typeface="맑은 고딕" pitchFamily="50" charset="-127"/>
                <a:ea typeface="맑은 고딕" pitchFamily="50" charset="-127"/>
              </a:rPr>
              <a:t>백만원</a:t>
            </a:r>
            <a:r>
              <a:rPr lang="en-US" altLang="ko-KR" sz="1100" dirty="0">
                <a:latin typeface="맑은 고딕" pitchFamily="50" charset="-127"/>
                <a:ea typeface="맑은 고딕" pitchFamily="50" charset="-127"/>
              </a:rPr>
              <a:t>, %)</a:t>
            </a:r>
            <a:endParaRPr lang="ko-KR" altLang="en-US" sz="11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0" y="1383145"/>
            <a:ext cx="4932040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매출 추정</a:t>
            </a:r>
          </a:p>
        </p:txBody>
      </p:sp>
      <p:cxnSp>
        <p:nvCxnSpPr>
          <p:cNvPr id="32" name="직선 연결선 31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49807"/>
              </p:ext>
            </p:extLst>
          </p:nvPr>
        </p:nvGraphicFramePr>
        <p:xfrm>
          <a:off x="351277" y="1988840"/>
          <a:ext cx="8252627" cy="4320474"/>
        </p:xfrm>
        <a:graphic>
          <a:graphicData uri="http://schemas.openxmlformats.org/drawingml/2006/table">
            <a:tbl>
              <a:tblPr/>
              <a:tblGrid>
                <a:gridCol w="1700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9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9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90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90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90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90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90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902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12026">
                <a:tc row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분         류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2A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2020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2A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2021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2A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2022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2A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2023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2A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02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매출액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비율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매출액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비율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매출액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비율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매출액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비율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2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026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GPR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장치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1,400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17.65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2,800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20.20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5,600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24.43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11,200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33.58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0172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GPR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파괴검사용 </a:t>
                      </a:r>
                      <a:endParaRPr lang="en-US" altLang="ko-KR" sz="1200" b="1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marR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지층투과 레이더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3,000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37.83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5,000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36.08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8,000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34.90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10,000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29.99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0172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IT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건설 이동형 </a:t>
                      </a:r>
                      <a:endParaRPr lang="en-US" altLang="ko-KR" sz="1200" b="1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  <a:p>
                      <a:pPr marL="0" marR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고정밀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 투과 레이더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3,500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44.14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6,000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43.29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9,200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40.14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12,000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35.98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2026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지반탐사 컨설팅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0.38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0.43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120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0.52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150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0.45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2026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합         계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7,930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13,860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22,920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33,350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sz="120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3" name="오각형 32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B228756-AC27-4F71-84F0-510815FB283B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32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9160647"/>
      </p:ext>
    </p:extLst>
  </p:cSld>
  <p:clrMapOvr>
    <a:masterClrMapping/>
  </p:clrMapOvr>
  <p:transition>
    <p:wipe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6" name="직사각형 25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7. </a:t>
              </a:r>
              <a:r>
                <a:rPr lang="ko-KR" altLang="en-US" sz="36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년차별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 사업 계획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24" name="표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30969"/>
              </p:ext>
            </p:extLst>
          </p:nvPr>
        </p:nvGraphicFramePr>
        <p:xfrm>
          <a:off x="538222" y="1988839"/>
          <a:ext cx="8126550" cy="4270234"/>
        </p:xfrm>
        <a:graphic>
          <a:graphicData uri="http://schemas.openxmlformats.org/drawingml/2006/table">
            <a:tbl>
              <a:tblPr/>
              <a:tblGrid>
                <a:gridCol w="1067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1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1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1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17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117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3220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구분</a:t>
                      </a:r>
                    </a:p>
                  </a:txBody>
                  <a:tcPr marL="35941" marR="35941" marT="35941" marB="3594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사     업     화     </a:t>
                      </a: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5     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차     년     계     획</a:t>
                      </a:r>
                    </a:p>
                  </a:txBody>
                  <a:tcPr marL="35941" marR="35941" marT="35941" marB="3594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2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2020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</a:p>
                  </a:txBody>
                  <a:tcPr marL="35941" marR="35941" marT="35941" marB="3594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2021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</a:p>
                  </a:txBody>
                  <a:tcPr marL="35941" marR="35941" marT="35941" marB="3594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2022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</a:p>
                  </a:txBody>
                  <a:tcPr marL="35941" marR="35941" marT="35941" marB="3594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2023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</a:p>
                  </a:txBody>
                  <a:tcPr marL="35941" marR="35941" marT="35941" marB="3594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2024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년</a:t>
                      </a:r>
                    </a:p>
                  </a:txBody>
                  <a:tcPr marL="35941" marR="35941" marT="35941" marB="3594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5809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사업화 품목</a:t>
                      </a:r>
                    </a:p>
                  </a:txBody>
                  <a:tcPr marL="35941" marR="35941" marT="35941" marB="3594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82AC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Arial" pitchFamily="34" charset="0"/>
                        <a:buChar char="•"/>
                      </a:pP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GPR 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장치 엔지니어링 및 개발</a:t>
                      </a:r>
                    </a:p>
                    <a:p>
                      <a:pPr marL="171450" marR="0" lvl="0" indent="-17145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부산시 </a:t>
                      </a:r>
                      <a:r>
                        <a:rPr lang="ko-KR" altLang="en-US" sz="105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도로과와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업무 협업</a:t>
                      </a:r>
                    </a:p>
                    <a:p>
                      <a:pPr marL="171450" marR="0" lvl="0" indent="-17145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국내외 매뉴얼 제작</a:t>
                      </a:r>
                    </a:p>
                  </a:txBody>
                  <a:tcPr marL="35941" marR="35941" marT="35941" marB="35941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Arial" pitchFamily="34" charset="0"/>
                        <a:buChar char="•"/>
                      </a:pP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GPR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파괴검사용 지층투과 레이더 시장과 </a:t>
                      </a: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IT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건설 이동형 </a:t>
                      </a:r>
                      <a:r>
                        <a:rPr lang="ko-KR" altLang="en-US" sz="105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고정밀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투과 레이더 시장 진입</a:t>
                      </a:r>
                    </a:p>
                    <a:p>
                      <a:pPr marL="171450" marR="0" lvl="0" indent="-17145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Arial" pitchFamily="34" charset="0"/>
                        <a:buChar char="•"/>
                      </a:pP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GPR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그래픽 자동 인석해석 소프트웨어 개발</a:t>
                      </a:r>
                    </a:p>
                    <a:p>
                      <a:pPr marL="171450" marR="0" lvl="0" indent="-17145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Arial" pitchFamily="34" charset="0"/>
                        <a:buChar char="•"/>
                      </a:pP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GPR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시스템을 이용한 솔루션 컨설팅 서비스</a:t>
                      </a:r>
                    </a:p>
                    <a:p>
                      <a:pPr marL="171450" marR="0" lvl="0" indent="-17145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해외 수출용 소프트웨어 구축</a:t>
                      </a:r>
                    </a:p>
                  </a:txBody>
                  <a:tcPr marL="35941" marR="35941" marT="35941" marB="35941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독자기술 </a:t>
                      </a: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GPR 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센서 개발 및 상용화</a:t>
                      </a:r>
                    </a:p>
                    <a:p>
                      <a:pPr marL="171450" marR="0" lvl="0" indent="-17145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Arial" pitchFamily="34" charset="0"/>
                        <a:buChar char="•"/>
                      </a:pP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GPR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장치 차량장착용 소형화 </a:t>
                      </a:r>
                    </a:p>
                    <a:p>
                      <a:pPr marL="171450" marR="0" lvl="0" indent="-17145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탐지 그래픽 응용프로그램 자체 개발</a:t>
                      </a:r>
                    </a:p>
                    <a:p>
                      <a:pPr marL="171450" marR="0" lvl="0" indent="-17145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Arial" pitchFamily="34" charset="0"/>
                        <a:buChar char="•"/>
                      </a:pP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GPR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시스템을 이용한 솔루션 컨설팅 서비스</a:t>
                      </a:r>
                    </a:p>
                  </a:txBody>
                  <a:tcPr marL="35941" marR="35941" marT="35941" marB="35941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Arial" pitchFamily="34" charset="0"/>
                        <a:buChar char="•"/>
                      </a:pP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GPR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장치 고도화</a:t>
                      </a:r>
                    </a:p>
                    <a:p>
                      <a:pPr marL="171450" marR="0" lvl="0" indent="-17145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Arial" pitchFamily="34" charset="0"/>
                        <a:buChar char="•"/>
                      </a:pP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GPR 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소프트웨어 고도화</a:t>
                      </a:r>
                    </a:p>
                    <a:p>
                      <a:pPr marL="171450" marR="0" lvl="0" indent="-17145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Arial" pitchFamily="34" charset="0"/>
                        <a:buChar char="•"/>
                      </a:pP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GPR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시스템을 이용한 솔루션 컨설팅 서비스</a:t>
                      </a:r>
                    </a:p>
                  </a:txBody>
                  <a:tcPr marL="35941" marR="35941" marT="35941" marB="35941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Arial" pitchFamily="34" charset="0"/>
                        <a:buChar char="•"/>
                      </a:pP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GPR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연계제품 개발</a:t>
                      </a:r>
                    </a:p>
                    <a:p>
                      <a:pPr marL="171450" marR="0" lvl="0" indent="-17145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Arial" pitchFamily="34" charset="0"/>
                        <a:buChar char="•"/>
                      </a:pP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GPR</a:t>
                      </a:r>
                      <a:r>
                        <a:rPr lang="ko-KR" altLang="en-US" sz="105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모듈형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사업다변화 추진</a:t>
                      </a:r>
                    </a:p>
                    <a:p>
                      <a:pPr marL="171450" marR="0" lvl="0" indent="-17145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Arial" pitchFamily="34" charset="0"/>
                        <a:buChar char="•"/>
                      </a:pP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GPR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시스템을 이용한 솔루션 컨설팅 서비스</a:t>
                      </a:r>
                    </a:p>
                    <a:p>
                      <a:pPr marL="171450" marR="0" indent="-17145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  <a:buFont typeface="Arial" pitchFamily="34" charset="0"/>
                        <a:buChar char="•"/>
                      </a:pP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GPR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해외시장 개척</a:t>
                      </a:r>
                    </a:p>
                  </a:txBody>
                  <a:tcPr marL="35941" marR="35941" marT="35941" marB="35941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9999"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투자계획</a:t>
                      </a:r>
                    </a:p>
                    <a:p>
                      <a:pPr marL="0" marR="0" indent="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(</a:t>
                      </a:r>
                      <a:r>
                        <a:rPr lang="ko-KR" altLang="en-US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시설 외</a:t>
                      </a:r>
                      <a:r>
                        <a:rPr lang="en-US" altLang="ko-KR" sz="1200" b="1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+mj-ea"/>
                          <a:ea typeface="+mj-ea"/>
                          <a:cs typeface="+mn-cs"/>
                        </a:rPr>
                        <a:t>)</a:t>
                      </a:r>
                      <a:endParaRPr lang="ko-KR" altLang="en-US" sz="1200" b="1" kern="1200" dirty="0">
                        <a:ln>
                          <a:solidFill>
                            <a:schemeClr val="tx1">
                              <a:lumMod val="75000"/>
                              <a:lumOff val="25000"/>
                              <a:alpha val="3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35941" marR="35941" marT="35941" marB="3594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82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경력인력 </a:t>
                      </a: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명 충원</a:t>
                      </a:r>
                    </a:p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공장 설비투자</a:t>
                      </a:r>
                    </a:p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국내특허 출원</a:t>
                      </a:r>
                    </a:p>
                  </a:txBody>
                  <a:tcPr marL="35941" marR="35941" marT="35941" marB="35941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05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경력인력 </a:t>
                      </a:r>
                      <a:r>
                        <a:rPr lang="en-US" altLang="ko-KR" sz="105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05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명 충원</a:t>
                      </a:r>
                    </a:p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altLang="ko-KR" sz="105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GPR</a:t>
                      </a:r>
                      <a:r>
                        <a:rPr lang="ko-KR" altLang="en-US" sz="105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그래픽 자동 해석 </a:t>
                      </a:r>
                      <a:r>
                        <a:rPr lang="en-US" altLang="ko-KR" sz="105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Server </a:t>
                      </a:r>
                      <a:r>
                        <a:rPr lang="ko-KR" altLang="en-US" sz="105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구축</a:t>
                      </a:r>
                    </a:p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050" kern="120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해외 특허 출원</a:t>
                      </a:r>
                    </a:p>
                  </a:txBody>
                  <a:tcPr marL="35941" marR="35941" marT="35941" marB="35941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경력인력 </a:t>
                      </a: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명</a:t>
                      </a: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충원</a:t>
                      </a:r>
                    </a:p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GPR </a:t>
                      </a:r>
                      <a:r>
                        <a:rPr lang="ko-KR" altLang="en-US" sz="105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클라우드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서비스 </a:t>
                      </a: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Server 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구축</a:t>
                      </a:r>
                    </a:p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소프트웨어 인증</a:t>
                      </a:r>
                    </a:p>
                  </a:txBody>
                  <a:tcPr marL="35941" marR="35941" marT="35941" marB="35941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경력인력 </a:t>
                      </a: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명 충원</a:t>
                      </a:r>
                    </a:p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공장 설비투자</a:t>
                      </a:r>
                    </a:p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영상인식 소프트웨어 인증</a:t>
                      </a:r>
                    </a:p>
                  </a:txBody>
                  <a:tcPr marL="35941" marR="35941" marT="35941" marB="35941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경력인력 </a:t>
                      </a: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명 충원</a:t>
                      </a:r>
                    </a:p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500"/>
                        </a:spcAft>
                      </a:pP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GPR </a:t>
                      </a:r>
                      <a:r>
                        <a:rPr lang="ko-KR" altLang="en-US" sz="1050" kern="1200" dirty="0" err="1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클라우드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 서비스 </a:t>
                      </a:r>
                      <a:r>
                        <a:rPr lang="en-US" altLang="ko-KR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Server </a:t>
                      </a:r>
                      <a:r>
                        <a:rPr lang="ko-KR" altLang="en-US" sz="1050" kern="1200" dirty="0">
                          <a:ln>
                            <a:solidFill>
                              <a:schemeClr val="tx1">
                                <a:lumMod val="75000"/>
                                <a:lumOff val="25000"/>
                                <a:alpha val="3000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증축</a:t>
                      </a:r>
                    </a:p>
                  </a:txBody>
                  <a:tcPr marL="35941" marR="35941" marT="35941" marB="35941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0" name="직사각형 29"/>
          <p:cNvSpPr/>
          <p:nvPr/>
        </p:nvSpPr>
        <p:spPr>
          <a:xfrm>
            <a:off x="0" y="1383145"/>
            <a:ext cx="4932040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rgbClr val="FF6600">
                        <a:shade val="30000"/>
                        <a:satMod val="115000"/>
                      </a:srgbClr>
                    </a:gs>
                    <a:gs pos="50000">
                      <a:srgbClr val="FF6600">
                        <a:shade val="67500"/>
                        <a:satMod val="115000"/>
                      </a:srgbClr>
                    </a:gs>
                    <a:gs pos="100000">
                      <a:srgbClr val="FF66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+mn-ea"/>
              </a:rPr>
              <a:t>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투자 및 생산 계획</a:t>
            </a:r>
          </a:p>
        </p:txBody>
      </p:sp>
      <p:cxnSp>
        <p:nvCxnSpPr>
          <p:cNvPr id="31" name="직선 연결선 30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오각형 31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A56334-B632-4FF9-AB09-F0A996302253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33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211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6" name="직사각형 25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8.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진행내용</a:t>
              </a: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_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부산광역시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0" y="1383145"/>
            <a:ext cx="4932040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rgbClr val="FF6600">
                        <a:shade val="30000"/>
                        <a:satMod val="115000"/>
                      </a:srgbClr>
                    </a:gs>
                    <a:gs pos="50000">
                      <a:srgbClr val="FF6600">
                        <a:shade val="67500"/>
                        <a:satMod val="115000"/>
                      </a:srgbClr>
                    </a:gs>
                    <a:gs pos="100000">
                      <a:srgbClr val="FF66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+mn-ea"/>
              </a:rPr>
              <a:t>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평가용 동공조사서</a:t>
            </a:r>
          </a:p>
        </p:txBody>
      </p:sp>
      <p:cxnSp>
        <p:nvCxnSpPr>
          <p:cNvPr id="31" name="직선 연결선 30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오각형 31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A56334-B632-4FF9-AB09-F0A996302253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33</a:t>
            </a:r>
            <a:endParaRPr lang="ko-KR" altLang="en-US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A59AC929-6173-4230-9DB5-3711B05E6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556" y="1880366"/>
            <a:ext cx="7964631" cy="492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422255"/>
      </p:ext>
    </p:extLst>
  </p:cSld>
  <p:clrMapOvr>
    <a:masterClrMapping/>
  </p:clrMapOvr>
  <p:transition>
    <p:wipe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6" name="직사각형 25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8.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진행내용</a:t>
              </a: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_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부산광역시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0" y="1383145"/>
            <a:ext cx="4932040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rgbClr val="FF6600">
                        <a:shade val="30000"/>
                        <a:satMod val="115000"/>
                      </a:srgbClr>
                    </a:gs>
                    <a:gs pos="50000">
                      <a:srgbClr val="FF6600">
                        <a:shade val="67500"/>
                        <a:satMod val="115000"/>
                      </a:srgbClr>
                    </a:gs>
                    <a:gs pos="100000">
                      <a:srgbClr val="FF66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+mn-ea"/>
              </a:rPr>
              <a:t>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평가용 동공조사서</a:t>
            </a:r>
          </a:p>
        </p:txBody>
      </p:sp>
      <p:cxnSp>
        <p:nvCxnSpPr>
          <p:cNvPr id="31" name="직선 연결선 30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오각형 31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A56334-B632-4FF9-AB09-F0A996302253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33</a:t>
            </a:r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E28FF086-21FF-4874-8821-C22007342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271" y="2147878"/>
            <a:ext cx="8698937" cy="384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728013"/>
      </p:ext>
    </p:extLst>
  </p:cSld>
  <p:clrMapOvr>
    <a:masterClrMapping/>
  </p:clrMapOvr>
  <p:transition>
    <p:wipe dir="r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6" name="직사각형 25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8.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진행내용</a:t>
              </a: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_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부산광역시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0" y="1383145"/>
            <a:ext cx="4932040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rgbClr val="FF6600">
                        <a:shade val="30000"/>
                        <a:satMod val="115000"/>
                      </a:srgbClr>
                    </a:gs>
                    <a:gs pos="50000">
                      <a:srgbClr val="FF6600">
                        <a:shade val="67500"/>
                        <a:satMod val="115000"/>
                      </a:srgbClr>
                    </a:gs>
                    <a:gs pos="100000">
                      <a:srgbClr val="FF66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+mn-ea"/>
              </a:rPr>
              <a:t>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동공 조사서</a:t>
            </a:r>
          </a:p>
        </p:txBody>
      </p:sp>
      <p:cxnSp>
        <p:nvCxnSpPr>
          <p:cNvPr id="31" name="직선 연결선 30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오각형 31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A56334-B632-4FF9-AB09-F0A996302253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33</a:t>
            </a:r>
            <a:endParaRPr lang="ko-KR" altLang="en-US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4D1B5BFE-C669-47E6-A813-C9FAAB757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312" y="1809772"/>
            <a:ext cx="8160144" cy="479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418311"/>
      </p:ext>
    </p:extLst>
  </p:cSld>
  <p:clrMapOvr>
    <a:masterClrMapping/>
  </p:clrMapOvr>
  <p:transition>
    <p:wipe dir="r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6" name="직사각형 25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8.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진행내용</a:t>
              </a: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_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부산광역시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0" y="1383145"/>
            <a:ext cx="4932040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rgbClr val="FF6600">
                        <a:shade val="30000"/>
                        <a:satMod val="115000"/>
                      </a:srgbClr>
                    </a:gs>
                    <a:gs pos="50000">
                      <a:srgbClr val="FF6600">
                        <a:shade val="67500"/>
                        <a:satMod val="115000"/>
                      </a:srgbClr>
                    </a:gs>
                    <a:gs pos="100000">
                      <a:srgbClr val="FF66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+mn-ea"/>
              </a:rPr>
              <a:t>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동공 조사서</a:t>
            </a:r>
          </a:p>
        </p:txBody>
      </p:sp>
      <p:cxnSp>
        <p:nvCxnSpPr>
          <p:cNvPr id="31" name="직선 연결선 30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오각형 31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A56334-B632-4FF9-AB09-F0A996302253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33</a:t>
            </a:r>
            <a:endParaRPr lang="ko-KR" altLang="en-US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6FCADB26-9E68-4673-94A5-35A4486E2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556" y="1789405"/>
            <a:ext cx="8116900" cy="483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245143"/>
      </p:ext>
    </p:extLst>
  </p:cSld>
  <p:clrMapOvr>
    <a:masterClrMapping/>
  </p:clrMapOvr>
  <p:transition>
    <p:wipe dir="r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5" name="직사각형 4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endParaRPr lang="ko-KR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9" name="직사각형 8"/>
          <p:cNvSpPr/>
          <p:nvPr/>
        </p:nvSpPr>
        <p:spPr>
          <a:xfrm>
            <a:off x="2593712" y="1268760"/>
            <a:ext cx="3418448" cy="5589240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033206" y="4806213"/>
            <a:ext cx="26926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  <a:latin typeface="a드림고딕2" panose="02020600000000000000" pitchFamily="18" charset="-127"/>
                <a:ea typeface="a드림고딕2" panose="02020600000000000000" pitchFamily="18" charset="-127"/>
              </a:rPr>
              <a:t>THANK YOU.</a:t>
            </a:r>
            <a:endParaRPr lang="ko-KR" altLang="en-US" sz="3200" spc="-150" dirty="0">
              <a:solidFill>
                <a:schemeClr val="bg1"/>
              </a:solidFill>
              <a:latin typeface="a드림고딕2" panose="02020600000000000000" pitchFamily="18" charset="-127"/>
              <a:ea typeface="a드림고딕2" panose="02020600000000000000" pitchFamily="18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711" y="2849617"/>
            <a:ext cx="2112450" cy="1867352"/>
          </a:xfrm>
          <a:prstGeom prst="rect">
            <a:avLst/>
          </a:prstGeom>
        </p:spPr>
      </p:pic>
      <p:sp>
        <p:nvSpPr>
          <p:cNvPr id="12" name="오각형 11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5207703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5" name="직사각형 24"/>
          <p:cNvSpPr/>
          <p:nvPr/>
        </p:nvSpPr>
        <p:spPr>
          <a:xfrm>
            <a:off x="0" y="1383145"/>
            <a:ext cx="5508104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사업화 배경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-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서울시 도로함몰 발생현황</a:t>
            </a:r>
            <a:endParaRPr lang="en-US" altLang="ko-KR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6" name="직선 연결선 25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26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8" name="직사각형 27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3.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 핵심 기술</a:t>
              </a: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250741648" descr="EMB0000259061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06" y="1988840"/>
            <a:ext cx="6931602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오각형 15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152E2B-2CD7-41BE-A5BE-82DAF8539C28}"/>
              </a:ext>
            </a:extLst>
          </p:cNvPr>
          <p:cNvSpPr txBox="1"/>
          <p:nvPr/>
        </p:nvSpPr>
        <p:spPr>
          <a:xfrm>
            <a:off x="4421157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40103228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/>
          <p:cNvSpPr/>
          <p:nvPr/>
        </p:nvSpPr>
        <p:spPr>
          <a:xfrm>
            <a:off x="0" y="1383145"/>
            <a:ext cx="5508104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사업화 배경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-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도로함몰 원인분석</a:t>
            </a:r>
            <a:endParaRPr lang="en-US" altLang="ko-KR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6" name="직선 연결선 25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7" name="_x250740848" descr="EMB00002590615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13" y="1787832"/>
            <a:ext cx="7862974" cy="4738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grpSp>
        <p:nvGrpSpPr>
          <p:cNvPr id="24" name="그룹 23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31" name="직사각형 30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3.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 핵심 기술</a:t>
              </a:r>
            </a:p>
          </p:txBody>
        </p:sp>
      </p:grpSp>
      <p:sp>
        <p:nvSpPr>
          <p:cNvPr id="3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4" name="오각형 33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C1064D-5A1D-4FAF-B6A0-367DFC160EF4}"/>
              </a:ext>
            </a:extLst>
          </p:cNvPr>
          <p:cNvSpPr txBox="1"/>
          <p:nvPr/>
        </p:nvSpPr>
        <p:spPr>
          <a:xfrm>
            <a:off x="4421157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9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8588953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5" name="직사각형 24"/>
          <p:cNvSpPr/>
          <p:nvPr/>
        </p:nvSpPr>
        <p:spPr>
          <a:xfrm>
            <a:off x="0" y="1383145"/>
            <a:ext cx="5508104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사업화 대상 기술</a:t>
            </a:r>
            <a:endParaRPr lang="en-US" altLang="ko-KR" sz="2000" b="1" spc="-150" dirty="0">
              <a:ln>
                <a:solidFill>
                  <a:srgbClr val="1F96DF">
                    <a:shade val="50000"/>
                    <a:alpha val="0"/>
                  </a:srgbClr>
                </a:solidFill>
              </a:ln>
              <a:gradFill flip="none" rotWithShape="1">
                <a:gsLst>
                  <a:gs pos="0">
                    <a:schemeClr val="bg2">
                      <a:lumMod val="2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rgbClr val="2C395E"/>
                  </a:gs>
                </a:gsLst>
                <a:lin ang="16200000" scaled="1"/>
                <a:tileRect/>
              </a:gradFill>
              <a:latin typeface="+mn-ea"/>
            </a:endParaRPr>
          </a:p>
        </p:txBody>
      </p:sp>
      <p:cxnSp>
        <p:nvCxnSpPr>
          <p:cNvPr id="26" name="직선 연결선 25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26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8" name="직사각형 27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3.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 핵심 기술</a:t>
              </a: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모서리가 둥근 직사각형 19"/>
          <p:cNvSpPr/>
          <p:nvPr/>
        </p:nvSpPr>
        <p:spPr>
          <a:xfrm>
            <a:off x="621022" y="1916832"/>
            <a:ext cx="7901956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lnSpc>
                <a:spcPct val="150000"/>
              </a:lnSpc>
            </a:pPr>
            <a:r>
              <a:rPr lang="ko-KR" altLang="en-US" sz="1600" b="1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“멀티 채널 </a:t>
            </a:r>
            <a:r>
              <a:rPr lang="en-US" altLang="ko-KR" sz="1600" b="1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4</a:t>
            </a:r>
            <a:r>
              <a:rPr lang="ko-KR" altLang="en-US" sz="1600" b="1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차원 지반탐사 </a:t>
            </a:r>
            <a:r>
              <a:rPr lang="en-US" altLang="ko-KR" sz="1600" b="1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GPR </a:t>
            </a:r>
            <a:r>
              <a:rPr lang="ko-KR" altLang="en-US" sz="1600" b="1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시스템 개발” </a:t>
            </a:r>
          </a:p>
          <a:p>
            <a:pPr marL="171450" lvl="0" indent="-17145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도심 도로하부의 지하공동 탐지 멀티 채널 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4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차원 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GPR 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탐사 하드웨어 시스템 개발</a:t>
            </a:r>
          </a:p>
          <a:p>
            <a:pPr marL="171450" lvl="0" indent="-17145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지하공동 </a:t>
            </a:r>
            <a:r>
              <a:rPr lang="en-US" altLang="ko-KR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GPR </a:t>
            </a:r>
            <a:r>
              <a:rPr lang="ko-KR" altLang="en-US" sz="1200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latin typeface="맑은 고딕"/>
              </a:rPr>
              <a:t>반응 분석 및 해석 기술 개발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179" name="_x285116312" descr="EMB00002fdc65f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22" y="3293904"/>
            <a:ext cx="4671058" cy="285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굴림" pitchFamily="50" charset="-127"/>
                <a:cs typeface="굴림" pitchFamily="50" charset="-127"/>
              </a:rPr>
              <a:t> </a:t>
            </a:r>
            <a:r>
              <a:rPr kumimoji="1" lang="ko-KR" altLang="ko-KR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  <a:cs typeface="굴림" pitchFamily="50" charset="-127"/>
              </a:rPr>
              <a:t> </a:t>
            </a:r>
            <a:endParaRPr kumimoji="1" lang="ko-KR" altLang="ko-KR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254000" y="1931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187" name="_x285114632" descr="EMB00002fdc662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138" y="3276419"/>
            <a:ext cx="2560638" cy="182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189" name="_x285117272" descr="EMB00002fdc663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913" y="4328611"/>
            <a:ext cx="2446338" cy="185102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오각형 30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AB4BE9-F864-4AB1-9713-B2BA0AC0B6C8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11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9685532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0" y="0"/>
            <a:ext cx="9143999" cy="1268760"/>
            <a:chOff x="0" y="0"/>
            <a:chExt cx="9143999" cy="1422868"/>
          </a:xfrm>
        </p:grpSpPr>
        <p:sp>
          <p:nvSpPr>
            <p:cNvPr id="20" name="직사각형 19"/>
            <p:cNvSpPr/>
            <p:nvPr/>
          </p:nvSpPr>
          <p:spPr bwMode="auto">
            <a:xfrm>
              <a:off x="0" y="0"/>
              <a:ext cx="6804248" cy="1422868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59556" y="289223"/>
              <a:ext cx="8584443" cy="720000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en-US" altLang="ko-KR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3. </a:t>
              </a:r>
              <a:r>
                <a:rPr lang="ko-KR" alt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사업 핵심 기술</a:t>
              </a:r>
            </a:p>
          </p:txBody>
        </p:sp>
      </p:grp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_bora50" hidden="1">
            <a:extLst>
              <a:ext uri="{FF2B5EF4-FFF2-40B4-BE49-F238E27FC236}">
                <a16:creationId xmlns:a16="http://schemas.microsoft.com/office/drawing/2014/main" id="{66794836-1771-4F2F-83DF-F369DF9E4548}"/>
              </a:ext>
            </a:extLst>
          </p:cNvPr>
          <p:cNvSpPr>
            <a:spLocks noSelect="1" noChangeArrowheads="1"/>
          </p:cNvSpPr>
          <p:nvPr/>
        </p:nvSpPr>
        <p:spPr bwMode="auto">
          <a:xfrm>
            <a:off x="0" y="0"/>
            <a:ext cx="1587500" cy="1587500"/>
          </a:xfrm>
          <a:custGeom>
            <a:avLst/>
            <a:gdLst>
              <a:gd name="T0" fmla="*/ 0 w 466"/>
              <a:gd name="T1" fmla="*/ 0 h 262"/>
              <a:gd name="T2" fmla="*/ 466 w 466"/>
              <a:gd name="T3" fmla="*/ 0 h 262"/>
              <a:gd name="T4" fmla="*/ 466 w 466"/>
              <a:gd name="T5" fmla="*/ 262 h 262"/>
              <a:gd name="T6" fmla="*/ 0 w 466"/>
              <a:gd name="T7" fmla="*/ 26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6" h="262">
                <a:moveTo>
                  <a:pt x="0" y="0"/>
                </a:moveTo>
                <a:lnTo>
                  <a:pt x="466" y="0"/>
                </a:lnTo>
                <a:lnTo>
                  <a:pt x="466" y="262"/>
                </a:lnTo>
                <a:lnTo>
                  <a:pt x="0" y="262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0" y="1383145"/>
            <a:ext cx="5220072" cy="382836"/>
          </a:xfrm>
          <a:prstGeom prst="rect">
            <a:avLst/>
          </a:prstGeom>
          <a:solidFill>
            <a:schemeClr val="bg1"/>
          </a:solidFill>
          <a:ln w="10160" cap="flat" cmpd="sng" algn="ctr">
            <a:noFill/>
            <a:prstDash val="solid"/>
          </a:ln>
          <a:effectLst>
            <a:innerShdw dist="38100" dir="13500000">
              <a:sysClr val="window" lastClr="FFFFFF">
                <a:alpha val="66000"/>
              </a:sysClr>
            </a:innerShdw>
          </a:effectLst>
        </p:spPr>
        <p:txBody>
          <a:bodyPr tIns="24000" rtlCol="0" anchor="ctr" anchorCtr="0"/>
          <a:lstStyle/>
          <a:p>
            <a:pPr marL="482588" defTabSz="1219170" latinLnBrk="0">
              <a:defRPr/>
            </a:pP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1.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멀티 센서를 착용한 </a:t>
            </a:r>
            <a:r>
              <a:rPr lang="en-US" altLang="ko-KR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GPR </a:t>
            </a:r>
            <a:r>
              <a:rPr lang="ko-KR" altLang="en-US" sz="2000" b="1" spc="-150" dirty="0">
                <a:ln>
                  <a:solidFill>
                    <a:srgbClr val="1F96DF">
                      <a:shade val="50000"/>
                      <a:alpha val="0"/>
                    </a:srgbClr>
                  </a:solidFill>
                </a:ln>
                <a:gradFill flip="none" rotWithShape="1">
                  <a:gsLst>
                    <a:gs pos="0">
                      <a:schemeClr val="bg2">
                        <a:lumMod val="25000"/>
                      </a:schemeClr>
                    </a:gs>
                    <a:gs pos="50000">
                      <a:schemeClr val="accent1">
                        <a:lumMod val="75000"/>
                      </a:schemeClr>
                    </a:gs>
                    <a:gs pos="100000">
                      <a:srgbClr val="2C395E"/>
                    </a:gs>
                  </a:gsLst>
                  <a:lin ang="16200000" scaled="1"/>
                  <a:tileRect/>
                </a:gradFill>
                <a:latin typeface="+mn-ea"/>
              </a:rPr>
              <a:t>개발</a:t>
            </a:r>
          </a:p>
        </p:txBody>
      </p:sp>
      <p:cxnSp>
        <p:nvCxnSpPr>
          <p:cNvPr id="23" name="직선 연결선 22"/>
          <p:cNvCxnSpPr/>
          <p:nvPr/>
        </p:nvCxnSpPr>
        <p:spPr>
          <a:xfrm>
            <a:off x="516312" y="1769450"/>
            <a:ext cx="2983029" cy="0"/>
          </a:xfrm>
          <a:prstGeom prst="line">
            <a:avLst/>
          </a:prstGeom>
          <a:ln w="38100">
            <a:gradFill>
              <a:gsLst>
                <a:gs pos="0">
                  <a:schemeClr val="accent2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오각형 17"/>
          <p:cNvSpPr/>
          <p:nvPr/>
        </p:nvSpPr>
        <p:spPr>
          <a:xfrm flipH="1">
            <a:off x="6012160" y="0"/>
            <a:ext cx="1584176" cy="1268760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5" name="_x243310120" descr="EMB000021383bd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79436"/>
            <a:ext cx="1560736" cy="44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C5F55CD-2C0D-4398-8440-D1B3440E9D6C}"/>
              </a:ext>
            </a:extLst>
          </p:cNvPr>
          <p:cNvSpPr txBox="1"/>
          <p:nvPr/>
        </p:nvSpPr>
        <p:spPr>
          <a:xfrm>
            <a:off x="4421157" y="6488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15</a:t>
            </a:r>
            <a:endParaRPr lang="ko-KR" altLang="en-US" dirty="0"/>
          </a:p>
        </p:txBody>
      </p:sp>
      <p:sp>
        <p:nvSpPr>
          <p:cNvPr id="26" name="모서리가 둥근 직사각형 38">
            <a:extLst>
              <a:ext uri="{FF2B5EF4-FFF2-40B4-BE49-F238E27FC236}">
                <a16:creationId xmlns:a16="http://schemas.microsoft.com/office/drawing/2014/main" id="{58C945B6-D5CA-42C8-BCE3-E3988B732A8B}"/>
              </a:ext>
            </a:extLst>
          </p:cNvPr>
          <p:cNvSpPr/>
          <p:nvPr/>
        </p:nvSpPr>
        <p:spPr>
          <a:xfrm>
            <a:off x="530948" y="1829319"/>
            <a:ext cx="8482108" cy="1584176"/>
          </a:xfrm>
          <a:prstGeom prst="round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4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297B50F-2649-4AC7-BB93-602E2D164F45}"/>
              </a:ext>
            </a:extLst>
          </p:cNvPr>
          <p:cNvSpPr/>
          <p:nvPr/>
        </p:nvSpPr>
        <p:spPr>
          <a:xfrm>
            <a:off x="530948" y="1829319"/>
            <a:ext cx="8289524" cy="15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0"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13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GPR </a:t>
            </a:r>
            <a:r>
              <a:rPr lang="ko-KR" altLang="en-US" sz="13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탐사 개요</a:t>
            </a:r>
            <a:endParaRPr lang="en-US" altLang="ko-KR" sz="1300" b="1" kern="0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lvl="1" algn="just" fontAlgn="base" latinLnBrk="0">
              <a:lnSpc>
                <a:spcPct val="150000"/>
              </a:lnSpc>
            </a:pPr>
            <a:r>
              <a:rPr lang="en-US" altLang="ko-KR" sz="13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GPR(Ground Penetrating Rader)</a:t>
            </a:r>
            <a:r>
              <a:rPr lang="ko-KR" altLang="en-US" sz="13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탐사란 매질 내를 전파해 나가는 전자파가 물리적 성질이 다른 매질의 </a:t>
            </a:r>
            <a:r>
              <a:rPr lang="ko-KR" altLang="en-US" sz="1300" b="1" kern="0" dirty="0" err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경계면에서</a:t>
            </a:r>
            <a:r>
              <a:rPr lang="ko-KR" altLang="en-US" sz="13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반사하는 성질을 레이더의 원리를 이용하여</a:t>
            </a:r>
            <a:r>
              <a:rPr lang="en-US" altLang="ko-KR" sz="13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,</a:t>
            </a:r>
            <a:r>
              <a:rPr lang="ko-KR" altLang="en-US" sz="13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전자파를 공기 중이 아닌 구조물이나 지중으로 방사시킨 후 </a:t>
            </a:r>
            <a:r>
              <a:rPr lang="ko-KR" altLang="en-US" sz="1300" b="1" kern="0" dirty="0" err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매설물</a:t>
            </a:r>
            <a:r>
              <a:rPr lang="ko-KR" altLang="en-US" sz="13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등과 같은 반사체에서 반사해 오는 반사파를 수신하여 전자파의 전파시간과 전파속도를 이용해 매질의 구조를 밝히는 </a:t>
            </a:r>
            <a:r>
              <a:rPr lang="ko-KR" altLang="en-US" sz="1300" b="1" kern="0" dirty="0" err="1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비파괴</a:t>
            </a:r>
            <a:r>
              <a:rPr lang="ko-KR" altLang="en-US" sz="1300" b="1" kern="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조사법</a:t>
            </a:r>
            <a:endParaRPr lang="en-US" altLang="ko-KR" sz="1300" b="1" kern="0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0373AD9A-9E5D-4CCB-8AEA-C5648377F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556" y="3772714"/>
            <a:ext cx="2671658" cy="2557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3">
            <a:extLst>
              <a:ext uri="{FF2B5EF4-FFF2-40B4-BE49-F238E27FC236}">
                <a16:creationId xmlns:a16="http://schemas.microsoft.com/office/drawing/2014/main" id="{A2F004C3-6ACD-4701-810B-24626A279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78185" y="3692857"/>
            <a:ext cx="5545681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5103318"/>
      </p:ext>
    </p:extLst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Office Theme">
  <a:themeElements>
    <a:clrScheme name="파랑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5214</TotalTime>
  <Words>3027</Words>
  <Application>Microsoft Office PowerPoint</Application>
  <PresentationFormat>화면 슬라이드 쇼(4:3)</PresentationFormat>
  <Paragraphs>892</Paragraphs>
  <Slides>59</Slides>
  <Notes>4</Notes>
  <HiddenSlides>0</HiddenSlides>
  <MMClips>0</MMClips>
  <ScaleCrop>false</ScaleCrop>
  <HeadingPairs>
    <vt:vector size="8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59</vt:i4>
      </vt:variant>
    </vt:vector>
  </HeadingPairs>
  <TitlesOfParts>
    <vt:vector size="74" baseType="lpstr">
      <vt:lpstr>a드림고딕2</vt:lpstr>
      <vt:lpstr>HY견고딕</vt:lpstr>
      <vt:lpstr>굴림</vt:lpstr>
      <vt:lpstr>나눔고딕</vt:lpstr>
      <vt:lpstr>나눔고딕 ExtraBold</vt:lpstr>
      <vt:lpstr>돋움</vt:lpstr>
      <vt:lpstr>맑은 고딕</vt:lpstr>
      <vt:lpstr>한양신명조</vt:lpstr>
      <vt:lpstr>휴먼명조</vt:lpstr>
      <vt:lpstr>Arial</vt:lpstr>
      <vt:lpstr>Calibri</vt:lpstr>
      <vt:lpstr>Calibri Light</vt:lpstr>
      <vt:lpstr>Wingdings</vt:lpstr>
      <vt:lpstr>Office Theme</vt:lpstr>
      <vt:lpstr>Acrobat Document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Soo</dc:creator>
  <cp:lastModifiedBy> </cp:lastModifiedBy>
  <cp:revision>349</cp:revision>
  <cp:lastPrinted>2019-06-26T05:28:27Z</cp:lastPrinted>
  <dcterms:created xsi:type="dcterms:W3CDTF">2015-09-30T06:36:58Z</dcterms:created>
  <dcterms:modified xsi:type="dcterms:W3CDTF">2021-07-16T08:42:41Z</dcterms:modified>
</cp:coreProperties>
</file>