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83" r:id="rId4"/>
    <p:sldId id="276" r:id="rId5"/>
    <p:sldId id="278" r:id="rId6"/>
    <p:sldId id="287" r:id="rId7"/>
    <p:sldId id="277" r:id="rId8"/>
    <p:sldId id="279" r:id="rId9"/>
    <p:sldId id="282" r:id="rId10"/>
    <p:sldId id="280" r:id="rId11"/>
    <p:sldId id="285" r:id="rId12"/>
    <p:sldId id="286" r:id="rId13"/>
    <p:sldId id="291" r:id="rId14"/>
    <p:sldId id="289" r:id="rId15"/>
    <p:sldId id="288" r:id="rId16"/>
    <p:sldId id="290" r:id="rId17"/>
    <p:sldId id="293" r:id="rId18"/>
    <p:sldId id="292" r:id="rId19"/>
    <p:sldId id="281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31">
          <p15:clr>
            <a:srgbClr val="A4A3A4"/>
          </p15:clr>
        </p15:guide>
        <p15:guide id="4" orient="horz" pos="1454">
          <p15:clr>
            <a:srgbClr val="A4A3A4"/>
          </p15:clr>
        </p15:guide>
        <p15:guide id="5" orient="horz" pos="1298">
          <p15:clr>
            <a:srgbClr val="A4A3A4"/>
          </p15:clr>
        </p15:guide>
        <p15:guide id="6" pos="1519">
          <p15:clr>
            <a:srgbClr val="A4A3A4"/>
          </p15:clr>
        </p15:guide>
        <p15:guide id="7" pos="27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0000FF"/>
    <a:srgbClr val="CCCC00"/>
    <a:srgbClr val="FF00FF"/>
    <a:srgbClr val="FFCCFF"/>
    <a:srgbClr val="66FFFF"/>
    <a:srgbClr val="FF3300"/>
    <a:srgbClr val="FFFF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660"/>
  </p:normalViewPr>
  <p:slideViewPr>
    <p:cSldViewPr>
      <p:cViewPr varScale="1">
        <p:scale>
          <a:sx n="121" d="100"/>
          <a:sy n="121" d="100"/>
        </p:scale>
        <p:origin x="182" y="72"/>
      </p:cViewPr>
      <p:guideLst>
        <p:guide orient="horz" pos="2160"/>
        <p:guide pos="2880"/>
        <p:guide orient="horz" pos="2131"/>
        <p:guide orient="horz" pos="1454"/>
        <p:guide orient="horz" pos="1298"/>
        <p:guide pos="1519"/>
        <p:guide pos="27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A60EE-FCE7-4F3E-85D9-7504E3C5E15C}" type="datetimeFigureOut">
              <a:rPr lang="ko-KR" altLang="en-US" smtClean="0"/>
              <a:t>2020-11-05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75191-322F-4C0B-A3F0-B9FE4E7E83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86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848600" cy="115212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400" b="1" cap="all" baseline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48880"/>
            <a:ext cx="7848600" cy="136815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1772816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35696" y="6556200"/>
            <a:ext cx="5472608" cy="329184"/>
          </a:xfrm>
          <a:prstGeom prst="rect">
            <a:avLst/>
          </a:prstGeom>
        </p:spPr>
        <p:txBody>
          <a:bodyPr wrap="none"/>
          <a:lstStyle>
            <a:lvl1pPr algn="ctr">
              <a:defRPr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PRODUCTION OPERATIONS MANAGEMENT AND PRACTICE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256584"/>
          </a:xfrm>
          <a:prstGeom prst="rect">
            <a:avLst/>
          </a:prstGeom>
        </p:spPr>
        <p:txBody>
          <a:bodyPr/>
          <a:lstStyle>
            <a:lvl1pPr marL="342000" indent="-342000">
              <a:spcBef>
                <a:spcPts val="288"/>
              </a:spcBef>
              <a:spcAft>
                <a:spcPts val="400"/>
              </a:spcAft>
              <a:buSzPct val="75000"/>
              <a:buFont typeface="Wingdings" panose="05000000000000000000" pitchFamily="2" charset="2"/>
              <a:buChar char="l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1600" indent="-284400">
              <a:spcBef>
                <a:spcPts val="240"/>
              </a:spcBef>
              <a:spcAft>
                <a:spcPts val="400"/>
              </a:spcAft>
              <a:buSzPct val="100000"/>
              <a:buFont typeface="맑은 고딕" panose="020B0503020000020004" pitchFamily="50" charset="-127"/>
              <a:buChar char="–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4800" indent="-230400">
              <a:spcBef>
                <a:spcPts val="12"/>
              </a:spcBef>
              <a:spcAft>
                <a:spcPts val="400"/>
              </a:spcAft>
              <a:buSzPct val="70000"/>
              <a:buFont typeface="Wingdings" panose="05000000000000000000" pitchFamily="2" charset="2"/>
              <a:buChar char="u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822960" indent="0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1051560" indent="0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1704" y="6556200"/>
            <a:ext cx="1066800" cy="32918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Rectangle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6556200"/>
            <a:ext cx="5976664" cy="329184"/>
          </a:xfrm>
          <a:prstGeom prst="rect">
            <a:avLst/>
          </a:prstGeom>
        </p:spPr>
        <p:txBody>
          <a:bodyPr wrap="none"/>
          <a:lstStyle>
            <a:lvl1pPr algn="ctr">
              <a:defRPr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/>
              <a:t>PRODUCTION OPERATIONS MANAGEMENT AND PRACTICE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43FDD0B-E298-4AE7-91B0-D5134D71E7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9624"/>
            <a:ext cx="1258879" cy="36576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6"/>
          <p:cNvSpPr/>
          <p:nvPr userDrawn="1"/>
        </p:nvSpPr>
        <p:spPr>
          <a:xfrm>
            <a:off x="1988" y="6525344"/>
            <a:ext cx="9144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1704" y="6556200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FFFFFF"/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35696" y="6556200"/>
            <a:ext cx="5472608" cy="329184"/>
          </a:xfrm>
          <a:prstGeom prst="rect">
            <a:avLst/>
          </a:prstGeom>
        </p:spPr>
        <p:txBody>
          <a:bodyPr wrap="none"/>
          <a:lstStyle>
            <a:lvl1pPr algn="ctr">
              <a:defRPr sz="14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www.uhsystems.co.kr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689E1E8-E320-42EB-A1B2-D1EA0DC5EB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0"/>
            <a:ext cx="1258879" cy="365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kern="1200" spc="-100" baseline="0">
          <a:solidFill>
            <a:schemeClr val="bg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18288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systems.co.k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9.pn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5" Type="http://schemas.openxmlformats.org/officeDocument/2006/relationships/image" Target="../media/image4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848600" cy="661913"/>
          </a:xfrm>
        </p:spPr>
        <p:txBody>
          <a:bodyPr/>
          <a:lstStyle/>
          <a:p>
            <a:r>
              <a:rPr lang="ko-KR" altLang="en-US" sz="2000" b="1" dirty="0">
                <a:solidFill>
                  <a:srgbClr val="C00000"/>
                </a:solidFill>
              </a:rPr>
              <a:t>스마트공장 보급확산지원사업</a:t>
            </a:r>
            <a:r>
              <a:rPr lang="en-US" altLang="ko-KR" sz="2000" b="1" dirty="0">
                <a:solidFill>
                  <a:srgbClr val="C00000"/>
                </a:solidFill>
              </a:rPr>
              <a:t>(</a:t>
            </a:r>
            <a:r>
              <a:rPr lang="ko-KR" altLang="en-US" sz="2000" b="1" dirty="0">
                <a:solidFill>
                  <a:srgbClr val="C00000"/>
                </a:solidFill>
              </a:rPr>
              <a:t>신규구축</a:t>
            </a:r>
            <a:r>
              <a:rPr lang="en-US" altLang="ko-KR" sz="2000" b="1" dirty="0">
                <a:solidFill>
                  <a:srgbClr val="C00000"/>
                </a:solidFill>
              </a:rPr>
              <a:t>)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5800" y="2204864"/>
            <a:ext cx="7848600" cy="2160240"/>
          </a:xfrm>
        </p:spPr>
        <p:txBody>
          <a:bodyPr>
            <a:normAutofit/>
          </a:bodyPr>
          <a:lstStyle/>
          <a:p>
            <a:r>
              <a:rPr lang="ko-KR" altLang="en-US" sz="4400" b="1" dirty="0"/>
              <a:t>중소기업을 위한 정보화역량</a:t>
            </a:r>
            <a:r>
              <a:rPr lang="ko-KR" altLang="en-US" sz="5400" b="1" dirty="0"/>
              <a:t> </a:t>
            </a:r>
            <a:r>
              <a:rPr lang="ko-KR" altLang="en-US" sz="6000" b="1" dirty="0"/>
              <a:t>스마트공장</a:t>
            </a:r>
            <a:endParaRPr lang="en-US" altLang="ko-KR" sz="54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294967295"/>
          </p:nvPr>
        </p:nvSpPr>
        <p:spPr>
          <a:xfrm>
            <a:off x="8041704" y="6528816"/>
            <a:ext cx="1066800" cy="329184"/>
          </a:xfrm>
        </p:spPr>
        <p:txBody>
          <a:bodyPr/>
          <a:lstStyle/>
          <a:p>
            <a:fld id="{4BEDD84E-25D4-4983-8AA1-2863C96F08D9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E76CBF9-D07F-4406-AF25-C6AC83D92697}"/>
              </a:ext>
            </a:extLst>
          </p:cNvPr>
          <p:cNvSpPr/>
          <p:nvPr/>
        </p:nvSpPr>
        <p:spPr>
          <a:xfrm>
            <a:off x="988309" y="5064720"/>
            <a:ext cx="7243582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 err="1">
                <a:solidFill>
                  <a:srgbClr val="000000"/>
                </a:solidFill>
                <a:latin typeface="?"/>
              </a:rPr>
              <a:t>유에이치에스</a:t>
            </a:r>
            <a:r>
              <a:rPr lang="en-US" altLang="ko-KR" sz="2400" b="1" dirty="0">
                <a:solidFill>
                  <a:srgbClr val="000000"/>
                </a:solidFill>
                <a:latin typeface="?"/>
              </a:rPr>
              <a:t>(</a:t>
            </a:r>
            <a:r>
              <a:rPr lang="ko-KR" altLang="en-US" sz="2400" b="1" dirty="0">
                <a:solidFill>
                  <a:srgbClr val="000000"/>
                </a:solidFill>
                <a:latin typeface="?"/>
              </a:rPr>
              <a:t>주</a:t>
            </a:r>
            <a:r>
              <a:rPr lang="en-US" altLang="ko-KR" sz="2400" b="1" dirty="0">
                <a:solidFill>
                  <a:srgbClr val="000000"/>
                </a:solidFill>
                <a:latin typeface="?"/>
              </a:rPr>
              <a:t>)</a:t>
            </a:r>
          </a:p>
          <a:p>
            <a:pPr algn="ctr"/>
            <a:endParaRPr lang="en-US" altLang="ko-KR" sz="1400" b="1" dirty="0">
              <a:solidFill>
                <a:srgbClr val="000000"/>
              </a:solidFill>
              <a:latin typeface="?"/>
            </a:endParaRPr>
          </a:p>
          <a:p>
            <a:pPr algn="ctr"/>
            <a:r>
              <a:rPr lang="ko-KR" altLang="en-US" sz="1100" dirty="0">
                <a:solidFill>
                  <a:srgbClr val="002060"/>
                </a:solidFill>
                <a:latin typeface="?"/>
              </a:rPr>
              <a:t>부산시 사하구 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낙동대로</a:t>
            </a:r>
            <a:r>
              <a:rPr lang="ko-KR" altLang="en-US" sz="1100" dirty="0">
                <a:solidFill>
                  <a:srgbClr val="002060"/>
                </a:solidFill>
                <a:latin typeface="?"/>
              </a:rPr>
              <a:t> 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550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번길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37 S14-412 (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하단동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, </a:t>
            </a:r>
            <a:r>
              <a:rPr lang="ko-KR" altLang="en-US" sz="1100" dirty="0">
                <a:solidFill>
                  <a:srgbClr val="002060"/>
                </a:solidFill>
                <a:latin typeface="?"/>
              </a:rPr>
              <a:t>동아대학교 </a:t>
            </a:r>
            <a:r>
              <a:rPr lang="ko-KR" altLang="en-US" sz="1100" dirty="0" err="1">
                <a:solidFill>
                  <a:srgbClr val="002060"/>
                </a:solidFill>
                <a:latin typeface="?"/>
              </a:rPr>
              <a:t>산학연연구단지조성사업단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)</a:t>
            </a:r>
          </a:p>
          <a:p>
            <a:pPr algn="ctr"/>
            <a:r>
              <a:rPr lang="en-US" altLang="ko-KR" sz="1100" dirty="0">
                <a:solidFill>
                  <a:srgbClr val="002060"/>
                </a:solidFill>
                <a:latin typeface="?"/>
              </a:rPr>
              <a:t>37. Bus NO. 550, </a:t>
            </a:r>
            <a:r>
              <a:rPr lang="en-US" altLang="ko-KR" sz="1100" dirty="0" err="1">
                <a:solidFill>
                  <a:srgbClr val="002060"/>
                </a:solidFill>
                <a:latin typeface="?"/>
              </a:rPr>
              <a:t>Nakdong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-dong, </a:t>
            </a:r>
            <a:r>
              <a:rPr lang="en-US" altLang="ko-KR" sz="1100" dirty="0" err="1">
                <a:solidFill>
                  <a:srgbClr val="002060"/>
                </a:solidFill>
                <a:latin typeface="?"/>
              </a:rPr>
              <a:t>Saha-gu</a:t>
            </a:r>
            <a:r>
              <a:rPr lang="en-US" altLang="ko-KR" sz="1100" dirty="0">
                <a:solidFill>
                  <a:srgbClr val="002060"/>
                </a:solidFill>
                <a:latin typeface="?"/>
              </a:rPr>
              <a:t>, Busan, S14-412(Ha-Dandong, Dong-A University)</a:t>
            </a:r>
          </a:p>
          <a:p>
            <a:pPr algn="ctr"/>
            <a:endParaRPr lang="en-US" altLang="ko-KR" sz="1050" dirty="0">
              <a:solidFill>
                <a:srgbClr val="002060"/>
              </a:solidFill>
              <a:latin typeface="?"/>
            </a:endParaRPr>
          </a:p>
          <a:p>
            <a:pPr algn="ctr"/>
            <a:r>
              <a:rPr lang="en-US" altLang="ko-KR" sz="1400" b="1" dirty="0">
                <a:solidFill>
                  <a:srgbClr val="002060"/>
                </a:solidFill>
                <a:latin typeface="?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http://www.uhsystems.co.kr</a:t>
            </a:r>
            <a:endParaRPr lang="en-US" altLang="ko-KR" sz="1400" b="1" dirty="0">
              <a:solidFill>
                <a:srgbClr val="002060"/>
              </a:solidFill>
              <a:latin typeface="?"/>
            </a:endParaRPr>
          </a:p>
          <a:p>
            <a:pPr algn="ctr"/>
            <a:endParaRPr lang="en-US" altLang="ko-KR" sz="1400" b="1" dirty="0">
              <a:solidFill>
                <a:srgbClr val="002060"/>
              </a:solidFill>
              <a:latin typeface="?"/>
            </a:endParaRP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?"/>
              </a:rPr>
              <a:t>Tel. 070-4258-4511      HP. 010-4050-3569	E-mail. youngkisanele@hanmail.net</a:t>
            </a:r>
          </a:p>
        </p:txBody>
      </p:sp>
    </p:spTree>
    <p:extLst>
      <p:ext uri="{BB962C8B-B14F-4D97-AF65-F5344CB8AC3E}">
        <p14:creationId xmlns:p14="http://schemas.microsoft.com/office/powerpoint/2010/main" val="285863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AS-IS TO-BE</a:t>
            </a:r>
            <a:r>
              <a:rPr lang="ko-KR" altLang="en-US" dirty="0"/>
              <a:t> 관리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7FDFD44D-8280-4BAF-84E0-007E68F8C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918051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52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사업소개 및 회사역량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5B31171-B57E-4211-9619-B83EDDD41C2A}"/>
              </a:ext>
            </a:extLst>
          </p:cNvPr>
          <p:cNvGrpSpPr/>
          <p:nvPr/>
        </p:nvGrpSpPr>
        <p:grpSpPr>
          <a:xfrm>
            <a:off x="400965" y="1081579"/>
            <a:ext cx="1786159" cy="1653232"/>
            <a:chOff x="3365500" y="2143116"/>
            <a:chExt cx="1463675" cy="2453925"/>
          </a:xfrm>
        </p:grpSpPr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74330375-D2B5-4BF8-95D2-01EA14AE7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2143116"/>
              <a:ext cx="1463675" cy="1590675"/>
              <a:chOff x="2094" y="2364"/>
              <a:chExt cx="1074" cy="1188"/>
            </a:xfrm>
          </p:grpSpPr>
          <p:sp>
            <p:nvSpPr>
              <p:cNvPr id="8" name="Oval 18">
                <a:extLst>
                  <a:ext uri="{FF2B5EF4-FFF2-40B4-BE49-F238E27FC236}">
                    <a16:creationId xmlns:a16="http://schemas.microsoft.com/office/drawing/2014/main" id="{2C61AE44-B8C7-4D29-8DE9-53525428B5B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723406">
                <a:off x="2137" y="3132"/>
                <a:ext cx="906" cy="420"/>
              </a:xfrm>
              <a:prstGeom prst="ellipse">
                <a:avLst/>
              </a:prstGeom>
              <a:solidFill>
                <a:srgbClr val="0F2145">
                  <a:alpha val="30196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9" name="Oval 19">
                <a:extLst>
                  <a:ext uri="{FF2B5EF4-FFF2-40B4-BE49-F238E27FC236}">
                    <a16:creationId xmlns:a16="http://schemas.microsoft.com/office/drawing/2014/main" id="{7A10CCFD-F728-4DE5-8029-7D842F9D7E0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94" y="2364"/>
                <a:ext cx="1074" cy="1075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0" name="Oval 20">
                <a:extLst>
                  <a:ext uri="{FF2B5EF4-FFF2-40B4-BE49-F238E27FC236}">
                    <a16:creationId xmlns:a16="http://schemas.microsoft.com/office/drawing/2014/main" id="{941A0422-3299-4024-9A66-6F1CE9A11B6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07" y="2370"/>
                <a:ext cx="1049" cy="104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1" name="Oval 21">
                <a:extLst>
                  <a:ext uri="{FF2B5EF4-FFF2-40B4-BE49-F238E27FC236}">
                    <a16:creationId xmlns:a16="http://schemas.microsoft.com/office/drawing/2014/main" id="{3A02F21F-472C-4CC0-AE4E-D4208516871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18" y="2380"/>
                <a:ext cx="998" cy="98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2" name="Oval 22">
                <a:extLst>
                  <a:ext uri="{FF2B5EF4-FFF2-40B4-BE49-F238E27FC236}">
                    <a16:creationId xmlns:a16="http://schemas.microsoft.com/office/drawing/2014/main" id="{FECDA132-B735-4FAA-8660-A77046C0A36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6" y="2408"/>
                <a:ext cx="888" cy="79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3" name="Text Box 23">
                <a:extLst>
                  <a:ext uri="{FF2B5EF4-FFF2-40B4-BE49-F238E27FC236}">
                    <a16:creationId xmlns:a16="http://schemas.microsoft.com/office/drawing/2014/main" id="{FF1B2948-7CC5-4B12-AAE9-8B95A2964318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561" y="2826"/>
                <a:ext cx="160" cy="54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</a:pPr>
                <a:endParaRPr lang="ko-KR" altLang="ko-KR" sz="1600">
                  <a:solidFill>
                    <a:prstClr val="black"/>
                  </a:solidFill>
                  <a:latin typeface="Arial" pitchFamily="34" charset="0"/>
                  <a:ea typeface="굴림" pitchFamily="50" charset="-127"/>
                </a:endParaRPr>
              </a:p>
            </p:txBody>
          </p:sp>
        </p:grpSp>
        <p:sp>
          <p:nvSpPr>
            <p:cNvPr id="7" name="Rectangle 52">
              <a:extLst>
                <a:ext uri="{FF2B5EF4-FFF2-40B4-BE49-F238E27FC236}">
                  <a16:creationId xmlns:a16="http://schemas.microsoft.com/office/drawing/2014/main" id="{5C1363F2-5628-45D8-A5AE-4E6507B36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1858" y="2277528"/>
              <a:ext cx="828251" cy="23195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USN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센서 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사업분야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BD71143-781B-4E85-A9AB-730D5987DF5B}"/>
              </a:ext>
            </a:extLst>
          </p:cNvPr>
          <p:cNvGrpSpPr/>
          <p:nvPr/>
        </p:nvGrpSpPr>
        <p:grpSpPr>
          <a:xfrm>
            <a:off x="387108" y="4229557"/>
            <a:ext cx="1786159" cy="1071651"/>
            <a:chOff x="3365500" y="2143116"/>
            <a:chExt cx="1463675" cy="1590675"/>
          </a:xfrm>
        </p:grpSpPr>
        <p:grpSp>
          <p:nvGrpSpPr>
            <p:cNvPr id="15" name="Group 17">
              <a:extLst>
                <a:ext uri="{FF2B5EF4-FFF2-40B4-BE49-F238E27FC236}">
                  <a16:creationId xmlns:a16="http://schemas.microsoft.com/office/drawing/2014/main" id="{738EE568-94C9-47B1-9916-75C8CB889C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2143116"/>
              <a:ext cx="1463675" cy="1590675"/>
              <a:chOff x="2094" y="2364"/>
              <a:chExt cx="1074" cy="1188"/>
            </a:xfrm>
          </p:grpSpPr>
          <p:sp>
            <p:nvSpPr>
              <p:cNvPr id="18" name="Oval 18">
                <a:extLst>
                  <a:ext uri="{FF2B5EF4-FFF2-40B4-BE49-F238E27FC236}">
                    <a16:creationId xmlns:a16="http://schemas.microsoft.com/office/drawing/2014/main" id="{554EC003-8422-4D71-8881-C8291329A9D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723406">
                <a:off x="2137" y="3132"/>
                <a:ext cx="906" cy="420"/>
              </a:xfrm>
              <a:prstGeom prst="ellipse">
                <a:avLst/>
              </a:prstGeom>
              <a:solidFill>
                <a:srgbClr val="0F2145">
                  <a:alpha val="30196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9" name="Oval 19">
                <a:extLst>
                  <a:ext uri="{FF2B5EF4-FFF2-40B4-BE49-F238E27FC236}">
                    <a16:creationId xmlns:a16="http://schemas.microsoft.com/office/drawing/2014/main" id="{E7D94E5A-8E51-4F3E-9605-31FEDCD924D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94" y="2364"/>
                <a:ext cx="1074" cy="1075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20" name="Oval 20">
                <a:extLst>
                  <a:ext uri="{FF2B5EF4-FFF2-40B4-BE49-F238E27FC236}">
                    <a16:creationId xmlns:a16="http://schemas.microsoft.com/office/drawing/2014/main" id="{CF6EA714-9E14-4EAD-BF26-1EFB910F0D6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07" y="2370"/>
                <a:ext cx="1049" cy="104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21" name="Oval 21">
                <a:extLst>
                  <a:ext uri="{FF2B5EF4-FFF2-40B4-BE49-F238E27FC236}">
                    <a16:creationId xmlns:a16="http://schemas.microsoft.com/office/drawing/2014/main" id="{3588FD8D-6EE5-49C5-9B76-B438CAE420C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18" y="2380"/>
                <a:ext cx="998" cy="98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22" name="Oval 22">
                <a:extLst>
                  <a:ext uri="{FF2B5EF4-FFF2-40B4-BE49-F238E27FC236}">
                    <a16:creationId xmlns:a16="http://schemas.microsoft.com/office/drawing/2014/main" id="{642B2571-3CC6-4260-9322-B49E63201A6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6" y="2408"/>
                <a:ext cx="888" cy="79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23" name="Text Box 23">
                <a:extLst>
                  <a:ext uri="{FF2B5EF4-FFF2-40B4-BE49-F238E27FC236}">
                    <a16:creationId xmlns:a16="http://schemas.microsoft.com/office/drawing/2014/main" id="{3FDAAC55-3C4C-4840-9901-7166C4F2DF59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561" y="2826"/>
                <a:ext cx="160" cy="54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</a:pPr>
                <a:endParaRPr lang="ko-KR" altLang="ko-KR" sz="1600">
                  <a:solidFill>
                    <a:prstClr val="black"/>
                  </a:solidFill>
                  <a:latin typeface="Arial" pitchFamily="34" charset="0"/>
                  <a:ea typeface="굴림" pitchFamily="50" charset="-127"/>
                </a:endParaRPr>
              </a:p>
            </p:txBody>
          </p:sp>
        </p:grpSp>
        <p:sp>
          <p:nvSpPr>
            <p:cNvPr id="17" name="Rectangle 52">
              <a:extLst>
                <a:ext uri="{FF2B5EF4-FFF2-40B4-BE49-F238E27FC236}">
                  <a16:creationId xmlns:a16="http://schemas.microsoft.com/office/drawing/2014/main" id="{59883D9E-6F20-4953-83B2-3FA394BC0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316" y="2377005"/>
              <a:ext cx="1171116" cy="12591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에너지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발전사업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2DA9257-E2B7-46A9-94B5-B2F3E3DDCBA3}"/>
              </a:ext>
            </a:extLst>
          </p:cNvPr>
          <p:cNvGrpSpPr/>
          <p:nvPr/>
        </p:nvGrpSpPr>
        <p:grpSpPr>
          <a:xfrm>
            <a:off x="390236" y="5381684"/>
            <a:ext cx="1786159" cy="1071652"/>
            <a:chOff x="3365500" y="2143116"/>
            <a:chExt cx="1463675" cy="1590675"/>
          </a:xfrm>
        </p:grpSpPr>
        <p:grpSp>
          <p:nvGrpSpPr>
            <p:cNvPr id="25" name="Group 17">
              <a:extLst>
                <a:ext uri="{FF2B5EF4-FFF2-40B4-BE49-F238E27FC236}">
                  <a16:creationId xmlns:a16="http://schemas.microsoft.com/office/drawing/2014/main" id="{D38DF4A1-2A4A-4C31-A638-DBC94B1510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2143116"/>
              <a:ext cx="1463675" cy="1590675"/>
              <a:chOff x="2094" y="2364"/>
              <a:chExt cx="1074" cy="1188"/>
            </a:xfrm>
          </p:grpSpPr>
          <p:sp>
            <p:nvSpPr>
              <p:cNvPr id="27" name="Oval 18">
                <a:extLst>
                  <a:ext uri="{FF2B5EF4-FFF2-40B4-BE49-F238E27FC236}">
                    <a16:creationId xmlns:a16="http://schemas.microsoft.com/office/drawing/2014/main" id="{498688E7-D573-4636-A051-5DBBFCC630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723406">
                <a:off x="2137" y="3132"/>
                <a:ext cx="906" cy="420"/>
              </a:xfrm>
              <a:prstGeom prst="ellipse">
                <a:avLst/>
              </a:prstGeom>
              <a:solidFill>
                <a:srgbClr val="0F2145">
                  <a:alpha val="30196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28" name="Oval 19">
                <a:extLst>
                  <a:ext uri="{FF2B5EF4-FFF2-40B4-BE49-F238E27FC236}">
                    <a16:creationId xmlns:a16="http://schemas.microsoft.com/office/drawing/2014/main" id="{3734B86E-98EA-42E8-8289-C2D218F57B7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94" y="2364"/>
                <a:ext cx="1074" cy="1075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29" name="Oval 20">
                <a:extLst>
                  <a:ext uri="{FF2B5EF4-FFF2-40B4-BE49-F238E27FC236}">
                    <a16:creationId xmlns:a16="http://schemas.microsoft.com/office/drawing/2014/main" id="{3292E823-9A32-44E3-8692-72FEEEFEC50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07" y="2370"/>
                <a:ext cx="1049" cy="104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30" name="Oval 21">
                <a:extLst>
                  <a:ext uri="{FF2B5EF4-FFF2-40B4-BE49-F238E27FC236}">
                    <a16:creationId xmlns:a16="http://schemas.microsoft.com/office/drawing/2014/main" id="{A9D34125-6BF8-414D-A256-3C1DB4BC391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18" y="2380"/>
                <a:ext cx="998" cy="98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31" name="Oval 22">
                <a:extLst>
                  <a:ext uri="{FF2B5EF4-FFF2-40B4-BE49-F238E27FC236}">
                    <a16:creationId xmlns:a16="http://schemas.microsoft.com/office/drawing/2014/main" id="{6AD9C6A6-BC8B-41CB-B92B-7640D69D6E1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6" y="2408"/>
                <a:ext cx="888" cy="79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32" name="Text Box 23">
                <a:extLst>
                  <a:ext uri="{FF2B5EF4-FFF2-40B4-BE49-F238E27FC236}">
                    <a16:creationId xmlns:a16="http://schemas.microsoft.com/office/drawing/2014/main" id="{14BD03E8-A668-4405-A445-D1FD62D8E31D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561" y="2826"/>
                <a:ext cx="160" cy="54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</a:pPr>
                <a:endParaRPr lang="ko-KR" altLang="ko-KR" sz="1600">
                  <a:solidFill>
                    <a:prstClr val="black"/>
                  </a:solidFill>
                  <a:latin typeface="Arial" pitchFamily="34" charset="0"/>
                  <a:ea typeface="굴림" pitchFamily="50" charset="-127"/>
                </a:endParaRPr>
              </a:p>
            </p:txBody>
          </p:sp>
        </p:grpSp>
        <p:sp>
          <p:nvSpPr>
            <p:cNvPr id="26" name="Rectangle 52">
              <a:extLst>
                <a:ext uri="{FF2B5EF4-FFF2-40B4-BE49-F238E27FC236}">
                  <a16:creationId xmlns:a16="http://schemas.microsoft.com/office/drawing/2014/main" id="{E94C42BC-1387-40CA-A279-4439E8B98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571" y="2439139"/>
              <a:ext cx="1171116" cy="12591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웨어러블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사업분야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9816EE1-BA1D-427F-B717-5EDB3BFED2DB}"/>
              </a:ext>
            </a:extLst>
          </p:cNvPr>
          <p:cNvGrpSpPr/>
          <p:nvPr/>
        </p:nvGrpSpPr>
        <p:grpSpPr>
          <a:xfrm>
            <a:off x="2502862" y="908720"/>
            <a:ext cx="6245601" cy="1397699"/>
            <a:chOff x="2932968" y="1133976"/>
            <a:chExt cx="5239432" cy="2131055"/>
          </a:xfrm>
        </p:grpSpPr>
        <p:sp>
          <p:nvSpPr>
            <p:cNvPr id="34" name="직사각형 5">
              <a:extLst>
                <a:ext uri="{FF2B5EF4-FFF2-40B4-BE49-F238E27FC236}">
                  <a16:creationId xmlns:a16="http://schemas.microsoft.com/office/drawing/2014/main" id="{21C082A5-AE15-49F5-BAD0-5F36D8157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968" y="1133976"/>
              <a:ext cx="5239432" cy="213105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5" name="직사각형 5">
              <a:extLst>
                <a:ext uri="{FF2B5EF4-FFF2-40B4-BE49-F238E27FC236}">
                  <a16:creationId xmlns:a16="http://schemas.microsoft.com/office/drawing/2014/main" id="{8A5A2A45-BEAE-48EB-A734-782261056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7581" y="1200651"/>
              <a:ext cx="5061814" cy="2007061"/>
            </a:xfrm>
            <a:prstGeom prst="roundRect">
              <a:avLst>
                <a:gd name="adj" fmla="val 3125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0" rIns="180000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36" name="Text Box 16">
            <a:extLst>
              <a:ext uri="{FF2B5EF4-FFF2-40B4-BE49-F238E27FC236}">
                <a16:creationId xmlns:a16="http://schemas.microsoft.com/office/drawing/2014/main" id="{002C7F02-B8EF-41BA-845B-5B6318E1B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038" y="967076"/>
            <a:ext cx="578580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30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여종의 센서 하드웨어 개발 기술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스마트공장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)</a:t>
            </a:r>
            <a:endParaRPr lang="ko-KR" altLang="en-US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USN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을 활용한 산업기계  연구 개발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약품정밀투입 기기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,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환경플렌트기기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,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상하수도 무선설비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PLC(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자동화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)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장치 및 생산장치와 연결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스마트공장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)</a:t>
            </a:r>
          </a:p>
          <a:p>
            <a:pPr marL="285750" indent="-28575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임베디드 시스템의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요소부품 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USN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통신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스마트공장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)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74459000-F6A8-4216-A2A0-106FF1745CB6}"/>
              </a:ext>
            </a:extLst>
          </p:cNvPr>
          <p:cNvGrpSpPr/>
          <p:nvPr/>
        </p:nvGrpSpPr>
        <p:grpSpPr>
          <a:xfrm>
            <a:off x="2502862" y="4187472"/>
            <a:ext cx="6245601" cy="969719"/>
            <a:chOff x="2932968" y="3274829"/>
            <a:chExt cx="5239432" cy="2131055"/>
          </a:xfrm>
        </p:grpSpPr>
        <p:sp>
          <p:nvSpPr>
            <p:cNvPr id="38" name="직사각형 5">
              <a:extLst>
                <a:ext uri="{FF2B5EF4-FFF2-40B4-BE49-F238E27FC236}">
                  <a16:creationId xmlns:a16="http://schemas.microsoft.com/office/drawing/2014/main" id="{19F84993-3674-4B7B-8478-1B077C4A8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968" y="3274829"/>
              <a:ext cx="5239432" cy="213105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9" name="직사각형 5">
              <a:extLst>
                <a:ext uri="{FF2B5EF4-FFF2-40B4-BE49-F238E27FC236}">
                  <a16:creationId xmlns:a16="http://schemas.microsoft.com/office/drawing/2014/main" id="{A2F896BC-F36F-42B1-A321-4E4D83F53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7581" y="3341504"/>
              <a:ext cx="5061814" cy="2007061"/>
            </a:xfrm>
            <a:prstGeom prst="roundRect">
              <a:avLst>
                <a:gd name="adj" fmla="val 3125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0" rIns="180000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40" name="Text Box 16">
            <a:extLst>
              <a:ext uri="{FF2B5EF4-FFF2-40B4-BE49-F238E27FC236}">
                <a16:creationId xmlns:a16="http://schemas.microsoft.com/office/drawing/2014/main" id="{8B69A7A0-C97F-464B-AF89-8CF344BA6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169" y="4254187"/>
            <a:ext cx="59659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하이브리드 소형 풍력 발전기 개발 기술</a:t>
            </a:r>
            <a:endParaRPr lang="en-US" altLang="ko-KR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FEMS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설계 및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쳇봇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응용기술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스마트공장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)</a:t>
            </a: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ESS,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계통연계 기술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,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효율이 높은 인버터 개발 기술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04E6426-D445-429D-BC50-3D07DF4E64B8}"/>
              </a:ext>
            </a:extLst>
          </p:cNvPr>
          <p:cNvGrpSpPr/>
          <p:nvPr/>
        </p:nvGrpSpPr>
        <p:grpSpPr>
          <a:xfrm>
            <a:off x="2502862" y="5222683"/>
            <a:ext cx="6238941" cy="1230653"/>
            <a:chOff x="2932968" y="3274829"/>
            <a:chExt cx="5239432" cy="2131055"/>
          </a:xfrm>
        </p:grpSpPr>
        <p:sp>
          <p:nvSpPr>
            <p:cNvPr id="42" name="직사각형 5">
              <a:extLst>
                <a:ext uri="{FF2B5EF4-FFF2-40B4-BE49-F238E27FC236}">
                  <a16:creationId xmlns:a16="http://schemas.microsoft.com/office/drawing/2014/main" id="{F3E0EEFF-62EC-40FB-8390-AEEC45A09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968" y="3274829"/>
              <a:ext cx="5239432" cy="213105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3" name="직사각형 5">
              <a:extLst>
                <a:ext uri="{FF2B5EF4-FFF2-40B4-BE49-F238E27FC236}">
                  <a16:creationId xmlns:a16="http://schemas.microsoft.com/office/drawing/2014/main" id="{BFA3A892-AA8F-42CA-BCD7-DDBB70F0E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7581" y="3341504"/>
              <a:ext cx="5061814" cy="2007061"/>
            </a:xfrm>
            <a:prstGeom prst="roundRect">
              <a:avLst>
                <a:gd name="adj" fmla="val 3125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0" rIns="180000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44" name="Text Box 16">
            <a:extLst>
              <a:ext uri="{FF2B5EF4-FFF2-40B4-BE49-F238E27FC236}">
                <a16:creationId xmlns:a16="http://schemas.microsoft.com/office/drawing/2014/main" id="{DF886FA8-83E5-4DDD-87FE-B001324F2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7439" y="5302303"/>
            <a:ext cx="59766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 사이렌 기술개발</a:t>
            </a:r>
            <a:endParaRPr lang="en-US" altLang="ko-KR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소형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안드로이드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연동 기기 개발 기술</a:t>
            </a:r>
            <a:endParaRPr lang="en-US" altLang="ko-KR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의공학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기기 체크 및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빅데이터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발생 장치 기술</a:t>
            </a:r>
            <a:endParaRPr lang="en-US" altLang="ko-KR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서버데이터 활용에 필요한 소프트웨어 개발 기술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(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스마트공장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)</a:t>
            </a:r>
            <a:endParaRPr lang="ko-KR" altLang="en-US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0477B44-4199-410B-8FEA-E7121B5DDDB4}"/>
              </a:ext>
            </a:extLst>
          </p:cNvPr>
          <p:cNvGrpSpPr/>
          <p:nvPr/>
        </p:nvGrpSpPr>
        <p:grpSpPr>
          <a:xfrm>
            <a:off x="251520" y="2663274"/>
            <a:ext cx="2010768" cy="1125766"/>
            <a:chOff x="3256633" y="2143116"/>
            <a:chExt cx="1647731" cy="1670998"/>
          </a:xfrm>
        </p:grpSpPr>
        <p:grpSp>
          <p:nvGrpSpPr>
            <p:cNvPr id="46" name="Group 17">
              <a:extLst>
                <a:ext uri="{FF2B5EF4-FFF2-40B4-BE49-F238E27FC236}">
                  <a16:creationId xmlns:a16="http://schemas.microsoft.com/office/drawing/2014/main" id="{9B6D30C1-2E37-43A5-AF32-7A193EE7BB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2143116"/>
              <a:ext cx="1463675" cy="1590675"/>
              <a:chOff x="2094" y="2364"/>
              <a:chExt cx="1074" cy="1188"/>
            </a:xfrm>
          </p:grpSpPr>
          <p:sp>
            <p:nvSpPr>
              <p:cNvPr id="48" name="Oval 18">
                <a:extLst>
                  <a:ext uri="{FF2B5EF4-FFF2-40B4-BE49-F238E27FC236}">
                    <a16:creationId xmlns:a16="http://schemas.microsoft.com/office/drawing/2014/main" id="{219A3762-4FE3-4031-BE2B-D5862ED7DC7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723406">
                <a:off x="2137" y="3132"/>
                <a:ext cx="906" cy="420"/>
              </a:xfrm>
              <a:prstGeom prst="ellipse">
                <a:avLst/>
              </a:prstGeom>
              <a:solidFill>
                <a:srgbClr val="0F2145">
                  <a:alpha val="30196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49" name="Oval 19">
                <a:extLst>
                  <a:ext uri="{FF2B5EF4-FFF2-40B4-BE49-F238E27FC236}">
                    <a16:creationId xmlns:a16="http://schemas.microsoft.com/office/drawing/2014/main" id="{EB51DAB8-5C4A-4C7D-9345-6312CBBC39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94" y="2364"/>
                <a:ext cx="1074" cy="1075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50" name="Oval 20">
                <a:extLst>
                  <a:ext uri="{FF2B5EF4-FFF2-40B4-BE49-F238E27FC236}">
                    <a16:creationId xmlns:a16="http://schemas.microsoft.com/office/drawing/2014/main" id="{51E269FF-852C-4D6A-B25D-9C4A91047A1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07" y="2370"/>
                <a:ext cx="1049" cy="1048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51" name="Oval 21">
                <a:extLst>
                  <a:ext uri="{FF2B5EF4-FFF2-40B4-BE49-F238E27FC236}">
                    <a16:creationId xmlns:a16="http://schemas.microsoft.com/office/drawing/2014/main" id="{AD1AFBD6-85DA-4021-AFB7-56770E61FC1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18" y="2380"/>
                <a:ext cx="998" cy="980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52" name="Oval 22">
                <a:extLst>
                  <a:ext uri="{FF2B5EF4-FFF2-40B4-BE49-F238E27FC236}">
                    <a16:creationId xmlns:a16="http://schemas.microsoft.com/office/drawing/2014/main" id="{9427A4EC-0F0F-4532-A474-A7E4588AB05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6" y="2408"/>
                <a:ext cx="888" cy="79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 b="1">
                  <a:solidFill>
                    <a:prstClr val="black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53" name="Text Box 23">
                <a:extLst>
                  <a:ext uri="{FF2B5EF4-FFF2-40B4-BE49-F238E27FC236}">
                    <a16:creationId xmlns:a16="http://schemas.microsoft.com/office/drawing/2014/main" id="{EDB6AF81-9C75-43D1-A8C2-9DDF5F5F02B4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561" y="2826"/>
                <a:ext cx="160" cy="54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</a:pPr>
                <a:endParaRPr lang="ko-KR" altLang="ko-KR" sz="1600">
                  <a:solidFill>
                    <a:prstClr val="black"/>
                  </a:solidFill>
                  <a:latin typeface="Arial" pitchFamily="34" charset="0"/>
                  <a:ea typeface="굴림" pitchFamily="50" charset="-127"/>
                </a:endParaRPr>
              </a:p>
            </p:txBody>
          </p:sp>
        </p:grpSp>
        <p:sp>
          <p:nvSpPr>
            <p:cNvPr id="47" name="Rectangle 52">
              <a:extLst>
                <a:ext uri="{FF2B5EF4-FFF2-40B4-BE49-F238E27FC236}">
                  <a16:creationId xmlns:a16="http://schemas.microsoft.com/office/drawing/2014/main" id="{D3A1ABD7-352D-4AD1-B5AD-4C7084957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6633" y="2554950"/>
              <a:ext cx="1647731" cy="12591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 err="1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스마트팩토리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600" b="1" dirty="0">
                  <a:solidFill>
                    <a:srgbClr val="1F497D">
                      <a:lumMod val="10000"/>
                    </a:srgbClr>
                  </a:solidFill>
                  <a:latin typeface="굴림" pitchFamily="50" charset="-127"/>
                  <a:ea typeface="굴림" pitchFamily="50" charset="-127"/>
                </a:rPr>
                <a:t>시스템</a:t>
              </a:r>
              <a:endParaRPr lang="en-US" altLang="ko-KR" sz="1600" b="1" dirty="0">
                <a:solidFill>
                  <a:srgbClr val="1F497D">
                    <a:lumMod val="10000"/>
                  </a:srgbClr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BC6EFD57-2222-4D9C-B7C5-ABFFE14832EB}"/>
              </a:ext>
            </a:extLst>
          </p:cNvPr>
          <p:cNvGrpSpPr/>
          <p:nvPr/>
        </p:nvGrpSpPr>
        <p:grpSpPr>
          <a:xfrm>
            <a:off x="2496250" y="2362603"/>
            <a:ext cx="6252214" cy="1752346"/>
            <a:chOff x="2932968" y="3274829"/>
            <a:chExt cx="5239432" cy="2131055"/>
          </a:xfrm>
        </p:grpSpPr>
        <p:sp>
          <p:nvSpPr>
            <p:cNvPr id="55" name="직사각형 5">
              <a:extLst>
                <a:ext uri="{FF2B5EF4-FFF2-40B4-BE49-F238E27FC236}">
                  <a16:creationId xmlns:a16="http://schemas.microsoft.com/office/drawing/2014/main" id="{4B6B9E3A-9A56-48A8-821D-F63DD5199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968" y="3274829"/>
              <a:ext cx="5239432" cy="213105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6" name="직사각형 5">
              <a:extLst>
                <a:ext uri="{FF2B5EF4-FFF2-40B4-BE49-F238E27FC236}">
                  <a16:creationId xmlns:a16="http://schemas.microsoft.com/office/drawing/2014/main" id="{5AED14C6-603C-4B85-A45F-5ED1C3B66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7581" y="3341504"/>
              <a:ext cx="5061814" cy="2007061"/>
            </a:xfrm>
            <a:prstGeom prst="roundRect">
              <a:avLst>
                <a:gd name="adj" fmla="val 3125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60000" rIns="180000"/>
            <a:lstStyle/>
            <a:p>
              <a:pPr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</a:pPr>
              <a:endParaRPr lang="ko-KR" altLang="ko-KR" sz="1200" b="1" i="1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57" name="Text Box 16">
            <a:extLst>
              <a:ext uri="{FF2B5EF4-FFF2-40B4-BE49-F238E27FC236}">
                <a16:creationId xmlns:a16="http://schemas.microsoft.com/office/drawing/2014/main" id="{5812D831-DB26-49EC-A576-EFB517CB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2040" y="2415079"/>
            <a:ext cx="5962063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스마트팩토리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글로벌 기업 및 중소기업의 다양한 업종에 적합한 프로세스 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MES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시스템</a:t>
            </a:r>
            <a:endParaRPr lang="en-US" altLang="ko-KR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dirty="0"/>
              <a:t>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생산계획 수립부터 자재의 입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/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출고를 관리하여 원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/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부자재 수불을 명확히 하고 생산계획단계부터 작업지시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, 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공정관리</a:t>
            </a:r>
            <a:r>
              <a:rPr lang="en-US" altLang="ko-KR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, </a:t>
            </a:r>
            <a:r>
              <a:rPr lang="ko-KR" altLang="en-US" sz="1200" b="1" dirty="0" err="1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작업실적등록등</a:t>
            </a: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관리 단위별로 처리하여 이력관리 및 시리얼관리 등의 제조 과정을 관리할 </a:t>
            </a:r>
            <a:endParaRPr lang="en-US" altLang="ko-KR" sz="1200" b="1" dirty="0">
              <a:solidFill>
                <a:srgbClr val="1F497D">
                  <a:lumMod val="10000"/>
                </a:srgbClr>
              </a:solidFill>
              <a:cs typeface="Arial" pitchFamily="34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>
                <a:solidFill>
                  <a:srgbClr val="1F497D">
                    <a:lumMod val="10000"/>
                  </a:srgbClr>
                </a:solidFill>
                <a:cs typeface="Arial" pitchFamily="34" charset="0"/>
              </a:rPr>
              <a:t> 기업에서 운용되고</a:t>
            </a:r>
            <a:r>
              <a:rPr lang="ko-KR" altLang="en-US" sz="1200" b="1" dirty="0"/>
              <a:t> 있는 클라우드 서비스와 함께 운영 </a:t>
            </a:r>
            <a:endParaRPr lang="en-US" altLang="ko-KR" sz="1200" b="1" dirty="0">
              <a:solidFill>
                <a:srgbClr val="51504D"/>
              </a:solidFill>
              <a:latin typeface="Arial" charset="0"/>
            </a:endParaRPr>
          </a:p>
          <a:p>
            <a:pPr marL="180975" indent="-180975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lang="ko-KR" altLang="en-US" sz="1200" b="1" dirty="0"/>
              <a:t> 빅데이터 분석 솔루션은 최고의 </a:t>
            </a:r>
            <a:r>
              <a:rPr lang="en-US" altLang="ko-KR" sz="1200" b="1" dirty="0"/>
              <a:t>Operational Intelligence </a:t>
            </a:r>
            <a:r>
              <a:rPr lang="ko-KR" altLang="en-US" sz="1200" b="1" dirty="0"/>
              <a:t>도구</a:t>
            </a:r>
            <a:endParaRPr lang="ko-KR" altLang="en-US" sz="1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98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UHS MES </a:t>
            </a:r>
            <a:r>
              <a:rPr lang="ko-KR" altLang="en-US" dirty="0"/>
              <a:t>구성도</a:t>
            </a:r>
          </a:p>
        </p:txBody>
      </p:sp>
      <p:pic>
        <p:nvPicPr>
          <p:cNvPr id="5123" name="_x248079968">
            <a:extLst>
              <a:ext uri="{FF2B5EF4-FFF2-40B4-BE49-F238E27FC236}">
                <a16:creationId xmlns:a16="http://schemas.microsoft.com/office/drawing/2014/main" id="{B3189D87-9A94-47C3-8995-C0E3C6B97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3" y="980728"/>
            <a:ext cx="898647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268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UHS H/W </a:t>
            </a:r>
            <a:r>
              <a:rPr lang="ko-KR" altLang="en-US" dirty="0"/>
              <a:t>공급</a:t>
            </a:r>
          </a:p>
        </p:txBody>
      </p:sp>
      <p:graphicFrame>
        <p:nvGraphicFramePr>
          <p:cNvPr id="105" name="표 105">
            <a:extLst>
              <a:ext uri="{FF2B5EF4-FFF2-40B4-BE49-F238E27FC236}">
                <a16:creationId xmlns:a16="http://schemas.microsoft.com/office/drawing/2014/main" id="{AE6C4974-E651-4628-93E6-DC37E6F0D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558283"/>
              </p:ext>
            </p:extLst>
          </p:nvPr>
        </p:nvGraphicFramePr>
        <p:xfrm>
          <a:off x="0" y="908720"/>
          <a:ext cx="9144000" cy="5544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649078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79307306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83578718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616244759"/>
                    </a:ext>
                  </a:extLst>
                </a:gridCol>
              </a:tblGrid>
              <a:tr h="4757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/>
                        <a:t>센서게이트웨이장치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키오스크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/>
                        <a:t>자체개발 </a:t>
                      </a:r>
                      <a:r>
                        <a:rPr lang="en-US" altLang="ko-KR" sz="1600" dirty="0"/>
                        <a:t>AGV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현황모니터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081783"/>
                  </a:ext>
                </a:extLst>
              </a:tr>
              <a:tr h="2293430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1093801"/>
                  </a:ext>
                </a:extLst>
              </a:tr>
              <a:tr h="4819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/>
                        <a:t>서버렉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바코드 프린터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바코드 리더기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6080597"/>
                  </a:ext>
                </a:extLst>
              </a:tr>
              <a:tr h="2293430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3267174"/>
                  </a:ext>
                </a:extLst>
              </a:tr>
            </a:tbl>
          </a:graphicData>
        </a:graphic>
      </p:graphicFrame>
      <p:pic>
        <p:nvPicPr>
          <p:cNvPr id="2" name="_x360742808" descr="EMB0000556c09ab">
            <a:extLst>
              <a:ext uri="{FF2B5EF4-FFF2-40B4-BE49-F238E27FC236}">
                <a16:creationId xmlns:a16="http://schemas.microsoft.com/office/drawing/2014/main" id="{B6A8F396-F0A1-4003-9B1F-0912E398C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58065"/>
            <a:ext cx="1872208" cy="138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_x486660592" descr="EMB000051a82631">
            <a:extLst>
              <a:ext uri="{FF2B5EF4-FFF2-40B4-BE49-F238E27FC236}">
                <a16:creationId xmlns:a16="http://schemas.microsoft.com/office/drawing/2014/main" id="{7369BB76-8FE4-47ED-8B9E-185D9410B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66825"/>
            <a:ext cx="2033235" cy="138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6503CFF-6C72-42A3-82F4-479790ED0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866825"/>
            <a:ext cx="1980728" cy="1415355"/>
          </a:xfrm>
          <a:prstGeom prst="rect">
            <a:avLst/>
          </a:prstGeom>
        </p:spPr>
      </p:pic>
      <p:pic>
        <p:nvPicPr>
          <p:cNvPr id="2049" name="_x511697752">
            <a:extLst>
              <a:ext uri="{FF2B5EF4-FFF2-40B4-BE49-F238E27FC236}">
                <a16:creationId xmlns:a16="http://schemas.microsoft.com/office/drawing/2014/main" id="{B766CD25-B61A-42B7-AADB-1356A33C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611" y="1858064"/>
            <a:ext cx="1809227" cy="135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_x511698616">
            <a:extLst>
              <a:ext uri="{FF2B5EF4-FFF2-40B4-BE49-F238E27FC236}">
                <a16:creationId xmlns:a16="http://schemas.microsoft.com/office/drawing/2014/main" id="{EAD5BC1E-D212-4CBF-B9F5-62ADBA115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87" y="4725144"/>
            <a:ext cx="1919578" cy="107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_x511699120">
            <a:extLst>
              <a:ext uri="{FF2B5EF4-FFF2-40B4-BE49-F238E27FC236}">
                <a16:creationId xmlns:a16="http://schemas.microsoft.com/office/drawing/2014/main" id="{7FDDFE25-B090-4214-8170-9078AF11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007" y="4509120"/>
            <a:ext cx="1918740" cy="167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_x511697824">
            <a:extLst>
              <a:ext uri="{FF2B5EF4-FFF2-40B4-BE49-F238E27FC236}">
                <a16:creationId xmlns:a16="http://schemas.microsoft.com/office/drawing/2014/main" id="{E66F959B-84D7-44EE-893C-8B542D3DB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460" y="4371356"/>
            <a:ext cx="1385003" cy="184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_x513219472">
            <a:extLst>
              <a:ext uri="{FF2B5EF4-FFF2-40B4-BE49-F238E27FC236}">
                <a16:creationId xmlns:a16="http://schemas.microsoft.com/office/drawing/2014/main" id="{63CE6459-F0B1-4687-8117-D48F2ACBB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416669" y="4317542"/>
            <a:ext cx="1208456" cy="18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89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UHS </a:t>
            </a:r>
            <a:r>
              <a:rPr lang="ko-KR" altLang="en-US" dirty="0"/>
              <a:t>연구개발 인력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449EBF-C43F-447D-9928-A818883BC845}"/>
              </a:ext>
            </a:extLst>
          </p:cNvPr>
          <p:cNvSpPr txBox="1"/>
          <p:nvPr/>
        </p:nvSpPr>
        <p:spPr>
          <a:xfrm>
            <a:off x="1823680" y="6237312"/>
            <a:ext cx="62148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effectLst/>
              </a:rPr>
              <a:t>스마트제조혁신추진단</a:t>
            </a:r>
            <a:r>
              <a:rPr lang="ko-KR" altLang="en-US" sz="1200" dirty="0">
                <a:effectLst/>
              </a:rPr>
              <a:t> 스마트공장 사업관리시스템 </a:t>
            </a:r>
            <a:r>
              <a:rPr lang="en-US" altLang="ko-KR" sz="1200" dirty="0">
                <a:effectLst/>
              </a:rPr>
              <a:t>https://www.smart-factory.kr</a:t>
            </a:r>
            <a:endParaRPr lang="ko-KR" altLang="en-US" sz="1200" dirty="0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005274C9-DEE7-44FB-BC34-F14B13437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090360"/>
              </p:ext>
            </p:extLst>
          </p:nvPr>
        </p:nvGraphicFramePr>
        <p:xfrm>
          <a:off x="179512" y="980728"/>
          <a:ext cx="8784976" cy="521468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85665">
                  <a:extLst>
                    <a:ext uri="{9D8B030D-6E8A-4147-A177-3AD203B41FA5}">
                      <a16:colId xmlns:a16="http://schemas.microsoft.com/office/drawing/2014/main" val="535336872"/>
                    </a:ext>
                  </a:extLst>
                </a:gridCol>
                <a:gridCol w="1142527">
                  <a:extLst>
                    <a:ext uri="{9D8B030D-6E8A-4147-A177-3AD203B41FA5}">
                      <a16:colId xmlns:a16="http://schemas.microsoft.com/office/drawing/2014/main" val="45189692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798323467"/>
                    </a:ext>
                  </a:extLst>
                </a:gridCol>
                <a:gridCol w="1304545">
                  <a:extLst>
                    <a:ext uri="{9D8B030D-6E8A-4147-A177-3AD203B41FA5}">
                      <a16:colId xmlns:a16="http://schemas.microsoft.com/office/drawing/2014/main" val="4234845150"/>
                    </a:ext>
                  </a:extLst>
                </a:gridCol>
                <a:gridCol w="1098122">
                  <a:extLst>
                    <a:ext uri="{9D8B030D-6E8A-4147-A177-3AD203B41FA5}">
                      <a16:colId xmlns:a16="http://schemas.microsoft.com/office/drawing/2014/main" val="2963713908"/>
                    </a:ext>
                  </a:extLst>
                </a:gridCol>
                <a:gridCol w="1024914">
                  <a:extLst>
                    <a:ext uri="{9D8B030D-6E8A-4147-A177-3AD203B41FA5}">
                      <a16:colId xmlns:a16="http://schemas.microsoft.com/office/drawing/2014/main" val="1362669059"/>
                    </a:ext>
                  </a:extLst>
                </a:gridCol>
                <a:gridCol w="1024914">
                  <a:extLst>
                    <a:ext uri="{9D8B030D-6E8A-4147-A177-3AD203B41FA5}">
                      <a16:colId xmlns:a16="http://schemas.microsoft.com/office/drawing/2014/main" val="3170374831"/>
                    </a:ext>
                  </a:extLst>
                </a:gridCol>
                <a:gridCol w="732081">
                  <a:extLst>
                    <a:ext uri="{9D8B030D-6E8A-4147-A177-3AD203B41FA5}">
                      <a16:colId xmlns:a16="http://schemas.microsoft.com/office/drawing/2014/main" val="2776745403"/>
                    </a:ext>
                  </a:extLst>
                </a:gridCol>
              </a:tblGrid>
              <a:tr h="516307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u="none" strike="noStrike" dirty="0">
                          <a:effectLst/>
                        </a:rPr>
                        <a:t>UHS </a:t>
                      </a:r>
                      <a:r>
                        <a:rPr lang="ko-KR" altLang="en-US" sz="2000" b="1" u="none" strike="noStrike" dirty="0">
                          <a:effectLst/>
                        </a:rPr>
                        <a:t>개발인력 현황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987293"/>
                  </a:ext>
                </a:extLst>
              </a:tr>
              <a:tr h="3614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성명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담당업무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최종학력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SW </a:t>
                      </a:r>
                      <a:r>
                        <a:rPr lang="ko-KR" alt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기술자등급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근무경력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상태</a:t>
                      </a:r>
                      <a:endParaRPr lang="en-US" altLang="ko-KR" sz="2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5010400"/>
                  </a:ext>
                </a:extLst>
              </a:tr>
              <a:tr h="3614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신청등급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승인등급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936347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1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</a:rPr>
                        <a:t>박영일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PM-</a:t>
                      </a:r>
                      <a:r>
                        <a:rPr lang="ko-KR" altLang="en-US" sz="1200" u="none" strike="noStrike" dirty="0">
                          <a:effectLst/>
                        </a:rPr>
                        <a:t>과제책임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박사과정수료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고급기술자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고급기술자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23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r>
                        <a:rPr lang="en-US" altLang="ko-KR" sz="1200" u="none" strike="noStrike" dirty="0">
                          <a:effectLst/>
                        </a:rPr>
                        <a:t>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1351162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2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정성찬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소프트웨어 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학사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고급기술자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고급기술자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28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5683348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3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박기정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소프트웨어 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석사과정수료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고급기술자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고급기술자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17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7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9827994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4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이지연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소프트웨어 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전문대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12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8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5703771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5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전후남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SM-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시스템 운영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석사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8897003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6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임준호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컴퓨터 시스템개발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석사과정 재학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6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7088795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이두희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컴퓨터 시스템개발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학사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4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1051856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8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이현규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소프트웨어 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학사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중급기술자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4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11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1103918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김민규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소프트웨어 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학사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1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7579916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김동필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컴퓨터 시스템개발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학사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>
                          <a:effectLst/>
                        </a:rPr>
                        <a:t>0</a:t>
                      </a:r>
                      <a:r>
                        <a:rPr lang="ko-KR" altLang="en-US" sz="1200" u="none" strike="noStrike" dirty="0">
                          <a:effectLst/>
                        </a:rPr>
                        <a:t>년 </a:t>
                      </a:r>
                      <a:r>
                        <a:rPr lang="en-US" altLang="ko-KR" sz="1200" u="none" strike="noStrike" dirty="0">
                          <a:effectLst/>
                        </a:rPr>
                        <a:t>6</a:t>
                      </a:r>
                      <a:r>
                        <a:rPr lang="ko-KR" altLang="en-US" sz="1200" u="none" strike="noStrike" dirty="0"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0978176"/>
                  </a:ext>
                </a:extLst>
              </a:tr>
              <a:tr h="3614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전  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SI-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소프트웨어 개발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고 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초급기술자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년 </a:t>
                      </a:r>
                      <a:r>
                        <a:rPr lang="en-US" altLang="ko-K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>
                          <a:effectLst/>
                        </a:rPr>
                        <a:t>미승인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5363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64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>
            <a:extLst>
              <a:ext uri="{FF2B5EF4-FFF2-40B4-BE49-F238E27FC236}">
                <a16:creationId xmlns:a16="http://schemas.microsoft.com/office/drawing/2014/main" id="{FB5F8878-D04A-4D7A-964A-94F2915FABDC}"/>
              </a:ext>
            </a:extLst>
          </p:cNvPr>
          <p:cNvSpPr/>
          <p:nvPr/>
        </p:nvSpPr>
        <p:spPr>
          <a:xfrm>
            <a:off x="7410948" y="3788473"/>
            <a:ext cx="1476405" cy="22647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DE347E7-6FB2-4C16-98AA-7F9E84E34C51}"/>
              </a:ext>
            </a:extLst>
          </p:cNvPr>
          <p:cNvSpPr/>
          <p:nvPr/>
        </p:nvSpPr>
        <p:spPr>
          <a:xfrm>
            <a:off x="318401" y="3791785"/>
            <a:ext cx="1484168" cy="2269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167F040-E421-42BB-9E53-82190E85392A}"/>
              </a:ext>
            </a:extLst>
          </p:cNvPr>
          <p:cNvSpPr/>
          <p:nvPr/>
        </p:nvSpPr>
        <p:spPr>
          <a:xfrm>
            <a:off x="2107876" y="3788473"/>
            <a:ext cx="1484167" cy="22550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144C22E-DD00-4D75-AD29-F741009056EB}"/>
              </a:ext>
            </a:extLst>
          </p:cNvPr>
          <p:cNvSpPr/>
          <p:nvPr/>
        </p:nvSpPr>
        <p:spPr>
          <a:xfrm>
            <a:off x="3888763" y="3769711"/>
            <a:ext cx="1432869" cy="2269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42CE048-A0C8-467B-A986-08414B10849E}"/>
              </a:ext>
            </a:extLst>
          </p:cNvPr>
          <p:cNvSpPr/>
          <p:nvPr/>
        </p:nvSpPr>
        <p:spPr>
          <a:xfrm>
            <a:off x="5625855" y="3774071"/>
            <a:ext cx="1494616" cy="22647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5E7BE56-C03F-4C07-BCBA-609BEE8C5DDF}"/>
              </a:ext>
            </a:extLst>
          </p:cNvPr>
          <p:cNvSpPr/>
          <p:nvPr/>
        </p:nvSpPr>
        <p:spPr>
          <a:xfrm>
            <a:off x="7416075" y="1084566"/>
            <a:ext cx="1476405" cy="22647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수상 및 인증현황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85F0712-A9E1-4B33-9A44-C83EE3B11DCF}"/>
              </a:ext>
            </a:extLst>
          </p:cNvPr>
          <p:cNvSpPr/>
          <p:nvPr/>
        </p:nvSpPr>
        <p:spPr>
          <a:xfrm>
            <a:off x="323528" y="1087878"/>
            <a:ext cx="1484168" cy="2269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36AAED6-2DC6-4068-8DE6-F02C1782AE4D}"/>
              </a:ext>
            </a:extLst>
          </p:cNvPr>
          <p:cNvSpPr/>
          <p:nvPr/>
        </p:nvSpPr>
        <p:spPr>
          <a:xfrm>
            <a:off x="2113003" y="1084566"/>
            <a:ext cx="1484167" cy="225500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DDF0D0E-333D-4A35-9FDD-15FFB27C38E1}"/>
              </a:ext>
            </a:extLst>
          </p:cNvPr>
          <p:cNvSpPr/>
          <p:nvPr/>
        </p:nvSpPr>
        <p:spPr>
          <a:xfrm>
            <a:off x="3893890" y="1065804"/>
            <a:ext cx="1432869" cy="22691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7C32437-460D-44E9-A3DD-5341FEC5BECF}"/>
              </a:ext>
            </a:extLst>
          </p:cNvPr>
          <p:cNvSpPr/>
          <p:nvPr/>
        </p:nvSpPr>
        <p:spPr>
          <a:xfrm>
            <a:off x="5630982" y="1070164"/>
            <a:ext cx="1494616" cy="22647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81D6758-1344-49AB-8849-D01E37511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00" y="1219219"/>
            <a:ext cx="1409624" cy="200643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3477EFB-932C-44AF-A262-A778F848D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806" y="1216398"/>
            <a:ext cx="1437052" cy="204768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0B7DA02-5F39-4615-84F2-2E383CF79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0958" y="1219219"/>
            <a:ext cx="1460895" cy="200643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11B6681-E589-4285-898A-E9E2C39DF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5319" y="1193440"/>
            <a:ext cx="1411440" cy="200728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D743B92-9421-45F7-86D9-A1A6235A6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6528" y="1198792"/>
            <a:ext cx="1455497" cy="204768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602055F-E98D-4458-A554-B38E87BC08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28" y="3868014"/>
            <a:ext cx="1445205" cy="2072507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CDF02D0-B7C5-494E-8C79-F679EE733B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7227" y="3860534"/>
            <a:ext cx="1437313" cy="2087465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43C4B7B8-E971-461A-964C-027123E789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6249" y="3827010"/>
            <a:ext cx="1411439" cy="215451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8A97423F-B114-44F3-A23F-4E7593A4C4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2913" y="3812305"/>
            <a:ext cx="1458940" cy="222652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633BC117-36A9-49A9-9A26-6B66FC05B5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6528" y="3812305"/>
            <a:ext cx="1455497" cy="2226519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4AB0A9A-45EB-44CA-8B90-1F8318E25810}"/>
              </a:ext>
            </a:extLst>
          </p:cNvPr>
          <p:cNvSpPr txBox="1"/>
          <p:nvPr/>
        </p:nvSpPr>
        <p:spPr>
          <a:xfrm>
            <a:off x="262363" y="3378016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effectLst/>
              </a:rPr>
              <a:t>기업부설연구소 인증서</a:t>
            </a:r>
            <a:endParaRPr lang="ko-KR" altLang="en-US" sz="11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C11EAF-9EE0-4E4C-B3CC-0065B2F9E41C}"/>
              </a:ext>
            </a:extLst>
          </p:cNvPr>
          <p:cNvSpPr txBox="1"/>
          <p:nvPr/>
        </p:nvSpPr>
        <p:spPr>
          <a:xfrm>
            <a:off x="2039693" y="3372027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effectLst/>
              </a:rPr>
              <a:t>벤처기업확인서</a:t>
            </a:r>
            <a:endParaRPr lang="ko-KR" altLang="en-US" sz="11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F882995-5EF0-48EA-B0FE-7022E77BB448}"/>
              </a:ext>
            </a:extLst>
          </p:cNvPr>
          <p:cNvSpPr txBox="1"/>
          <p:nvPr/>
        </p:nvSpPr>
        <p:spPr>
          <a:xfrm>
            <a:off x="3791087" y="3373093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effectLst/>
              </a:rPr>
              <a:t>정보화경영체제 인증서</a:t>
            </a:r>
            <a:endParaRPr lang="ko-KR" altLang="en-US" sz="11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51410E2-0468-4C61-8BF7-D5CF22EB1012}"/>
              </a:ext>
            </a:extLst>
          </p:cNvPr>
          <p:cNvSpPr txBox="1"/>
          <p:nvPr/>
        </p:nvSpPr>
        <p:spPr>
          <a:xfrm>
            <a:off x="5468388" y="3367104"/>
            <a:ext cx="18254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>
                <a:effectLst/>
              </a:rPr>
              <a:t>소프트웨어사업장 신고서</a:t>
            </a:r>
            <a:endParaRPr lang="ko-KR" altLang="en-US" sz="11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BFA62C-9265-4279-8C51-5F40181F71B1}"/>
              </a:ext>
            </a:extLst>
          </p:cNvPr>
          <p:cNvSpPr txBox="1"/>
          <p:nvPr/>
        </p:nvSpPr>
        <p:spPr>
          <a:xfrm>
            <a:off x="7293875" y="3378016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effectLst/>
              </a:rPr>
              <a:t>중소기업확인서</a:t>
            </a:r>
            <a:endParaRPr lang="ko-KR" altLang="en-US" sz="1100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106B50F-38FA-4053-BE6D-C5FA1A4B2B28}"/>
              </a:ext>
            </a:extLst>
          </p:cNvPr>
          <p:cNvSpPr txBox="1"/>
          <p:nvPr/>
        </p:nvSpPr>
        <p:spPr>
          <a:xfrm>
            <a:off x="262363" y="6114152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effectLst/>
              </a:rPr>
              <a:t>스마트공장 상표등록증</a:t>
            </a:r>
            <a:endParaRPr lang="ko-KR" altLang="en-US" sz="1100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8742005-AE2C-4A9B-9F8B-08E659B2CFB4}"/>
              </a:ext>
            </a:extLst>
          </p:cNvPr>
          <p:cNvSpPr txBox="1"/>
          <p:nvPr/>
        </p:nvSpPr>
        <p:spPr>
          <a:xfrm>
            <a:off x="2039693" y="6108163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>
                <a:effectLst/>
              </a:rPr>
              <a:t>BM </a:t>
            </a:r>
            <a:r>
              <a:rPr lang="ko-KR" altLang="en-US" sz="1100" b="1" dirty="0">
                <a:effectLst/>
              </a:rPr>
              <a:t>특허증</a:t>
            </a:r>
            <a:endParaRPr lang="ko-KR" altLang="en-US" sz="11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DDA93AE-92AD-4AF0-A3EA-F182926F8D71}"/>
              </a:ext>
            </a:extLst>
          </p:cNvPr>
          <p:cNvSpPr txBox="1"/>
          <p:nvPr/>
        </p:nvSpPr>
        <p:spPr>
          <a:xfrm>
            <a:off x="3791087" y="6109229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effectLst/>
              </a:rPr>
              <a:t>스마트공장 특허증</a:t>
            </a:r>
            <a:endParaRPr lang="ko-KR" altLang="en-US" sz="1100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40B9B3-3A34-44D4-912D-2477ED430196}"/>
              </a:ext>
            </a:extLst>
          </p:cNvPr>
          <p:cNvSpPr txBox="1"/>
          <p:nvPr/>
        </p:nvSpPr>
        <p:spPr>
          <a:xfrm>
            <a:off x="5468388" y="6103240"/>
            <a:ext cx="18254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>
                <a:effectLst/>
              </a:rPr>
              <a:t>SFI </a:t>
            </a:r>
            <a:r>
              <a:rPr lang="ko-KR" altLang="en-US" sz="1100" b="1" dirty="0">
                <a:effectLst/>
              </a:rPr>
              <a:t>저작권등록증</a:t>
            </a:r>
            <a:endParaRPr lang="ko-KR" altLang="en-US" sz="1100" b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97491B8-9D4F-419C-B805-7CA75A7ABDB9}"/>
              </a:ext>
            </a:extLst>
          </p:cNvPr>
          <p:cNvSpPr txBox="1"/>
          <p:nvPr/>
        </p:nvSpPr>
        <p:spPr>
          <a:xfrm>
            <a:off x="7293875" y="6114152"/>
            <a:ext cx="1652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>
                <a:effectLst/>
              </a:rPr>
              <a:t>B SFI </a:t>
            </a:r>
            <a:r>
              <a:rPr lang="ko-KR" altLang="en-US" sz="1100" b="1" dirty="0">
                <a:effectLst/>
              </a:rPr>
              <a:t>저작권등록증</a:t>
            </a:r>
            <a:endParaRPr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4178722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스마트공장 공급사진</a:t>
            </a:r>
          </a:p>
        </p:txBody>
      </p:sp>
      <p:pic>
        <p:nvPicPr>
          <p:cNvPr id="4103" name="_x511710640">
            <a:extLst>
              <a:ext uri="{FF2B5EF4-FFF2-40B4-BE49-F238E27FC236}">
                <a16:creationId xmlns:a16="http://schemas.microsoft.com/office/drawing/2014/main" id="{B7CE9B81-5AA6-4B2D-BB09-23C9A16C0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390" y="1295591"/>
            <a:ext cx="1152128" cy="204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_x511709272">
            <a:extLst>
              <a:ext uri="{FF2B5EF4-FFF2-40B4-BE49-F238E27FC236}">
                <a16:creationId xmlns:a16="http://schemas.microsoft.com/office/drawing/2014/main" id="{1EE00503-4F07-47ED-BF75-9FB807F75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911" y="1295591"/>
            <a:ext cx="1152127" cy="204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_x511731232">
            <a:extLst>
              <a:ext uri="{FF2B5EF4-FFF2-40B4-BE49-F238E27FC236}">
                <a16:creationId xmlns:a16="http://schemas.microsoft.com/office/drawing/2014/main" id="{6C1C6FC1-A9D8-483B-91FB-1C9138784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951" y="1295591"/>
            <a:ext cx="1740032" cy="97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_x511740664">
            <a:extLst>
              <a:ext uri="{FF2B5EF4-FFF2-40B4-BE49-F238E27FC236}">
                <a16:creationId xmlns:a16="http://schemas.microsoft.com/office/drawing/2014/main" id="{34B2B606-7534-48A3-8685-23443DAD6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875" y="2363611"/>
            <a:ext cx="1740917" cy="97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_x511743904">
            <a:extLst>
              <a:ext uri="{FF2B5EF4-FFF2-40B4-BE49-F238E27FC236}">
                <a16:creationId xmlns:a16="http://schemas.microsoft.com/office/drawing/2014/main" id="{FCA00F7D-1B4D-426C-994B-714365289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813" y="1292887"/>
            <a:ext cx="1832675" cy="97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_x511698760">
            <a:extLst>
              <a:ext uri="{FF2B5EF4-FFF2-40B4-BE49-F238E27FC236}">
                <a16:creationId xmlns:a16="http://schemas.microsoft.com/office/drawing/2014/main" id="{36698F7B-8ADB-43F9-90F6-9ABB39CB3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125" y="3926795"/>
            <a:ext cx="1066800" cy="191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_x511743760">
            <a:extLst>
              <a:ext uri="{FF2B5EF4-FFF2-40B4-BE49-F238E27FC236}">
                <a16:creationId xmlns:a16="http://schemas.microsoft.com/office/drawing/2014/main" id="{971FE6E7-1FCB-4D92-9494-F1A1BBE96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568" y="3954651"/>
            <a:ext cx="1152128" cy="191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_x511744696">
            <a:extLst>
              <a:ext uri="{FF2B5EF4-FFF2-40B4-BE49-F238E27FC236}">
                <a16:creationId xmlns:a16="http://schemas.microsoft.com/office/drawing/2014/main" id="{AA29C194-6271-469D-9B2B-F955DB6A9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080" y="3951963"/>
            <a:ext cx="1152127" cy="191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_x511744048">
            <a:extLst>
              <a:ext uri="{FF2B5EF4-FFF2-40B4-BE49-F238E27FC236}">
                <a16:creationId xmlns:a16="http://schemas.microsoft.com/office/drawing/2014/main" id="{0C4DEAF0-123B-48AD-B7F7-8C2DABCFA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203" y="3951963"/>
            <a:ext cx="1152127" cy="191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_x511747576">
            <a:extLst>
              <a:ext uri="{FF2B5EF4-FFF2-40B4-BE49-F238E27FC236}">
                <a16:creationId xmlns:a16="http://schemas.microsoft.com/office/drawing/2014/main" id="{F90E286C-6E2B-4F4A-B5EE-23D90C902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641" y="3934903"/>
            <a:ext cx="1311557" cy="19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_x511747432">
            <a:extLst>
              <a:ext uri="{FF2B5EF4-FFF2-40B4-BE49-F238E27FC236}">
                <a16:creationId xmlns:a16="http://schemas.microsoft.com/office/drawing/2014/main" id="{89974B76-149D-4D7E-85A0-E1942693E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813" y="2370938"/>
            <a:ext cx="1832675" cy="97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_x511748080">
            <a:extLst>
              <a:ext uri="{FF2B5EF4-FFF2-40B4-BE49-F238E27FC236}">
                <a16:creationId xmlns:a16="http://schemas.microsoft.com/office/drawing/2014/main" id="{F0EE07B4-1B4F-47C8-A636-FA05BC81A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29" y="3934903"/>
            <a:ext cx="1174631" cy="193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_x513220768">
            <a:extLst>
              <a:ext uri="{FF2B5EF4-FFF2-40B4-BE49-F238E27FC236}">
                <a16:creationId xmlns:a16="http://schemas.microsoft.com/office/drawing/2014/main" id="{DE14B9B5-A56A-4CB1-9D0C-97577A6B7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7158" y="1734786"/>
            <a:ext cx="2049616" cy="119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_x513220264">
            <a:extLst>
              <a:ext uri="{FF2B5EF4-FFF2-40B4-BE49-F238E27FC236}">
                <a16:creationId xmlns:a16="http://schemas.microsoft.com/office/drawing/2014/main" id="{7204E73F-5F2A-4E6D-A44D-EE1FA9311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07376"/>
            <a:ext cx="1142658" cy="204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_x513223504">
            <a:extLst>
              <a:ext uri="{FF2B5EF4-FFF2-40B4-BE49-F238E27FC236}">
                <a16:creationId xmlns:a16="http://schemas.microsoft.com/office/drawing/2014/main" id="{0125A93F-3EAD-4810-936F-BCA048B73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78" y="3965291"/>
            <a:ext cx="1101279" cy="188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 Box 8">
            <a:extLst>
              <a:ext uri="{FF2B5EF4-FFF2-40B4-BE49-F238E27FC236}">
                <a16:creationId xmlns:a16="http://schemas.microsoft.com/office/drawing/2014/main" id="{43BA1C70-78C2-4085-BC5F-456632B5F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20" y="869893"/>
            <a:ext cx="33174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800" b="1" dirty="0">
                <a:solidFill>
                  <a:srgbClr val="517691"/>
                </a:solidFill>
              </a:rPr>
              <a:t>스마트공장 장치 설치사진</a:t>
            </a:r>
            <a:endParaRPr kumimoji="0" lang="en-US" altLang="ko-KR" sz="1800" b="1" dirty="0">
              <a:solidFill>
                <a:srgbClr val="517691"/>
              </a:solidFill>
            </a:endParaRPr>
          </a:p>
        </p:txBody>
      </p:sp>
      <p:sp>
        <p:nvSpPr>
          <p:cNvPr id="53" name="Text Box 8">
            <a:extLst>
              <a:ext uri="{FF2B5EF4-FFF2-40B4-BE49-F238E27FC236}">
                <a16:creationId xmlns:a16="http://schemas.microsoft.com/office/drawing/2014/main" id="{E42C3C42-4EFB-498C-A93D-44FA51BAC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20" y="3503920"/>
            <a:ext cx="33174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800" b="1" dirty="0">
                <a:solidFill>
                  <a:srgbClr val="517691"/>
                </a:solidFill>
              </a:rPr>
              <a:t>스마트공장 네트워크 설치사진</a:t>
            </a:r>
            <a:endParaRPr kumimoji="0" lang="en-US" altLang="ko-KR" sz="1800" b="1" dirty="0">
              <a:solidFill>
                <a:srgbClr val="5176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52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스마트공장 도입실적</a:t>
            </a:r>
            <a:r>
              <a:rPr lang="en-US" altLang="ko-KR" dirty="0"/>
              <a:t>(2019~2020</a:t>
            </a:r>
            <a:r>
              <a:rPr lang="ko-KR" altLang="en-US" dirty="0"/>
              <a:t>년도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id="{43BA1C70-78C2-4085-BC5F-456632B5F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20" y="869893"/>
            <a:ext cx="33174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800" b="1" dirty="0">
                <a:solidFill>
                  <a:srgbClr val="517691"/>
                </a:solidFill>
              </a:rPr>
              <a:t>스마트공장 도입실적</a:t>
            </a:r>
            <a:endParaRPr kumimoji="0" lang="en-US" altLang="ko-KR" sz="1800" b="1" dirty="0">
              <a:solidFill>
                <a:srgbClr val="517691"/>
              </a:solidFill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6CFAF476-1DC7-4B53-93E4-A4DDB575D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217171"/>
              </p:ext>
            </p:extLst>
          </p:nvPr>
        </p:nvGraphicFramePr>
        <p:xfrm>
          <a:off x="251520" y="1340630"/>
          <a:ext cx="8640964" cy="504069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16969">
                  <a:extLst>
                    <a:ext uri="{9D8B030D-6E8A-4147-A177-3AD203B41FA5}">
                      <a16:colId xmlns:a16="http://schemas.microsoft.com/office/drawing/2014/main" val="535336872"/>
                    </a:ext>
                  </a:extLst>
                </a:gridCol>
                <a:gridCol w="1679264">
                  <a:extLst>
                    <a:ext uri="{9D8B030D-6E8A-4147-A177-3AD203B41FA5}">
                      <a16:colId xmlns:a16="http://schemas.microsoft.com/office/drawing/2014/main" val="451896924"/>
                    </a:ext>
                  </a:extLst>
                </a:gridCol>
                <a:gridCol w="798744">
                  <a:extLst>
                    <a:ext uri="{9D8B030D-6E8A-4147-A177-3AD203B41FA5}">
                      <a16:colId xmlns:a16="http://schemas.microsoft.com/office/drawing/2014/main" val="1798323467"/>
                    </a:ext>
                  </a:extLst>
                </a:gridCol>
                <a:gridCol w="1483242">
                  <a:extLst>
                    <a:ext uri="{9D8B030D-6E8A-4147-A177-3AD203B41FA5}">
                      <a16:colId xmlns:a16="http://schemas.microsoft.com/office/drawing/2014/main" val="4234845150"/>
                    </a:ext>
                  </a:extLst>
                </a:gridCol>
                <a:gridCol w="990313">
                  <a:extLst>
                    <a:ext uri="{9D8B030D-6E8A-4147-A177-3AD203B41FA5}">
                      <a16:colId xmlns:a16="http://schemas.microsoft.com/office/drawing/2014/main" val="2963713908"/>
                    </a:ext>
                  </a:extLst>
                </a:gridCol>
                <a:gridCol w="990313">
                  <a:extLst>
                    <a:ext uri="{9D8B030D-6E8A-4147-A177-3AD203B41FA5}">
                      <a16:colId xmlns:a16="http://schemas.microsoft.com/office/drawing/2014/main" val="1362669059"/>
                    </a:ext>
                  </a:extLst>
                </a:gridCol>
                <a:gridCol w="990313">
                  <a:extLst>
                    <a:ext uri="{9D8B030D-6E8A-4147-A177-3AD203B41FA5}">
                      <a16:colId xmlns:a16="http://schemas.microsoft.com/office/drawing/2014/main" val="3170374831"/>
                    </a:ext>
                  </a:extLst>
                </a:gridCol>
                <a:gridCol w="991806">
                  <a:extLst>
                    <a:ext uri="{9D8B030D-6E8A-4147-A177-3AD203B41FA5}">
                      <a16:colId xmlns:a16="http://schemas.microsoft.com/office/drawing/2014/main" val="2776745403"/>
                    </a:ext>
                  </a:extLst>
                </a:gridCol>
              </a:tblGrid>
              <a:tr h="51601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u="none" strike="noStrike" dirty="0">
                          <a:effectLst/>
                        </a:rPr>
                        <a:t>스마트공장 솔루션 공급현황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987293"/>
                  </a:ext>
                </a:extLst>
              </a:tr>
              <a:tr h="5929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도입기업명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지역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업종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 err="1">
                          <a:effectLst/>
                        </a:rPr>
                        <a:t>협약년월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구축완료 </a:t>
                      </a:r>
                      <a:endParaRPr lang="en-US" altLang="ko-KR" sz="14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1400" b="1" u="none" strike="noStrike" dirty="0" err="1">
                          <a:effectLst/>
                        </a:rPr>
                        <a:t>년월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구축솔루션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</a:rPr>
                        <a:t>총사업비</a:t>
                      </a:r>
                      <a:endParaRPr lang="en-US" altLang="ko-KR" sz="14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9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900" b="1" u="none" strike="noStrike" dirty="0">
                          <a:effectLst/>
                        </a:rPr>
                        <a:t>정부</a:t>
                      </a:r>
                      <a:r>
                        <a:rPr lang="en-US" altLang="ko-KR" sz="900" b="1" u="none" strike="noStrike" dirty="0">
                          <a:effectLst/>
                        </a:rPr>
                        <a:t>+</a:t>
                      </a:r>
                      <a:r>
                        <a:rPr lang="ko-KR" altLang="en-US" sz="900" b="1" u="none" strike="noStrike" dirty="0">
                          <a:effectLst/>
                        </a:rPr>
                        <a:t>민간</a:t>
                      </a:r>
                      <a:r>
                        <a:rPr lang="en-US" altLang="ko-KR" sz="900" b="1" u="none" strike="noStrike" dirty="0">
                          <a:effectLst/>
                        </a:rPr>
                        <a:t>)</a:t>
                      </a:r>
                      <a:br>
                        <a:rPr lang="en-US" altLang="ko-KR" sz="900" b="1" u="none" strike="noStrike" dirty="0">
                          <a:effectLst/>
                        </a:rPr>
                      </a:br>
                      <a:r>
                        <a:rPr lang="en-US" altLang="ko-KR" sz="9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900" b="1" u="none" strike="noStrike" dirty="0">
                          <a:effectLst/>
                        </a:rPr>
                        <a:t>단위 </a:t>
                      </a:r>
                      <a:r>
                        <a:rPr lang="en-US" altLang="ko-KR" sz="900" b="1" u="none" strike="noStrike" dirty="0">
                          <a:effectLst/>
                        </a:rPr>
                        <a:t>: </a:t>
                      </a:r>
                      <a:r>
                        <a:rPr lang="ko-KR" altLang="en-US" sz="900" b="1" u="none" strike="noStrike" dirty="0">
                          <a:effectLst/>
                        </a:rPr>
                        <a:t>백만원</a:t>
                      </a:r>
                      <a:r>
                        <a:rPr lang="en-US" altLang="ko-KR" sz="900" b="1" u="none" strike="noStrike" dirty="0">
                          <a:effectLst/>
                        </a:rPr>
                        <a:t>)</a:t>
                      </a:r>
                      <a:endParaRPr lang="en-US" altLang="ko-KR" sz="2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5010400"/>
                  </a:ext>
                </a:extLst>
              </a:tr>
              <a:tr h="507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1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</a:rPr>
                        <a:t>주식회사 </a:t>
                      </a:r>
                      <a:r>
                        <a:rPr lang="ko-KR" altLang="en-US" sz="1200" b="1" u="none" strike="noStrike" dirty="0" err="1">
                          <a:effectLst/>
                        </a:rPr>
                        <a:t>롤이엔지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울산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금형 및 부품제작업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자동차부품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2019.05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2019.12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97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1351162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2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effectLst/>
                        </a:rPr>
                        <a:t>지엠피산업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경남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선박구성부분품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(PVC)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2019.06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2020.02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95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5683348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3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effectLst/>
                        </a:rPr>
                        <a:t>에이피피텍</a:t>
                      </a:r>
                      <a:endParaRPr lang="en-US" altLang="ko-KR" sz="12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200" b="1" u="none" strike="noStrike" dirty="0">
                          <a:effectLst/>
                        </a:rPr>
                        <a:t>한국표준협회</a:t>
                      </a:r>
                      <a:r>
                        <a:rPr lang="en-US" altLang="ko-KR" sz="1200" b="1" u="none" strike="noStrike" dirty="0">
                          <a:effectLst/>
                        </a:rPr>
                        <a:t>)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울산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자동차부품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</a:rPr>
                        <a:t>알루미늄</a:t>
                      </a:r>
                      <a:r>
                        <a:rPr lang="en-US" altLang="ko-KR" sz="1200" u="none" strike="noStrike" dirty="0">
                          <a:effectLst/>
                        </a:rPr>
                        <a:t>)</a:t>
                      </a:r>
                      <a:r>
                        <a:rPr lang="ko-KR" altLang="en-US" sz="1200" u="none" strike="noStrike" dirty="0">
                          <a:effectLst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2019.06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2019.10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ERP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9827994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4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 err="1">
                          <a:effectLst/>
                        </a:rPr>
                        <a:t>청용열처리</a:t>
                      </a:r>
                      <a:r>
                        <a:rPr lang="ko-KR" altLang="en-US" sz="1200" b="1" u="none" strike="noStrike" dirty="0">
                          <a:effectLst/>
                        </a:rPr>
                        <a:t>㈜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경남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>
                          <a:effectLst/>
                        </a:rPr>
                        <a:t>금속열처리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대동엔진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2019.07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2020.04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98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5703771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5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</a:rPr>
                        <a:t>신흥정공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대구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자동차부품금형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산업부품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2019.12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2020.09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99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8897003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6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200" b="1" u="none" strike="noStrike" dirty="0">
                          <a:effectLst/>
                        </a:rPr>
                        <a:t>주</a:t>
                      </a:r>
                      <a:r>
                        <a:rPr lang="en-US" altLang="ko-KR" sz="1200" b="1" u="none" strike="noStrike" dirty="0">
                          <a:effectLst/>
                        </a:rPr>
                        <a:t>)</a:t>
                      </a:r>
                      <a:r>
                        <a:rPr lang="ko-KR" altLang="en-US" sz="1200" b="1" u="none" strike="noStrike" dirty="0" err="1">
                          <a:effectLst/>
                        </a:rPr>
                        <a:t>구봉에스테크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대구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연마</a:t>
                      </a:r>
                      <a:r>
                        <a:rPr lang="en-US" altLang="ko-KR" sz="1200" u="none" strike="noStrike" dirty="0">
                          <a:effectLst/>
                        </a:rPr>
                        <a:t>,</a:t>
                      </a:r>
                      <a:r>
                        <a:rPr lang="ko-KR" altLang="en-US" sz="1200" u="none" strike="noStrike" dirty="0">
                          <a:effectLst/>
                        </a:rPr>
                        <a:t>도금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자동차부품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2020.01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2020.10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MES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99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7088795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</a:rPr>
                        <a:t>태일정밀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대구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전자</a:t>
                      </a:r>
                      <a:r>
                        <a:rPr lang="en-US" altLang="ko-KR" sz="1200" u="none" strike="noStrike" dirty="0">
                          <a:effectLst/>
                        </a:rPr>
                        <a:t>,</a:t>
                      </a:r>
                      <a:r>
                        <a:rPr lang="ko-KR" altLang="en-US" sz="1200" u="none" strike="noStrike" dirty="0">
                          <a:effectLst/>
                        </a:rPr>
                        <a:t>반도체장비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산업금속가공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2020.02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2020.09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MES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99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1051856"/>
                  </a:ext>
                </a:extLst>
              </a:tr>
              <a:tr h="48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</a:rPr>
                        <a:t>8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</a:rPr>
                        <a:t>대건금속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</a:rPr>
                        <a:t>대구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</a:rPr>
                        <a:t>금속가공공작기계</a:t>
                      </a:r>
                      <a:endParaRPr lang="en-US" altLang="ko-KR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날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생산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</a:rPr>
                        <a:t>2020.03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2020.12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MES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</a:rPr>
                        <a:t>198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1103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857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해외시장 진출사진</a:t>
            </a: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299B9ECB-9911-4AD5-8E5C-85BF49856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908720"/>
            <a:ext cx="26642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800" b="1" dirty="0">
                <a:solidFill>
                  <a:srgbClr val="517691"/>
                </a:solidFill>
              </a:rPr>
              <a:t>베트남 해외시장 진출</a:t>
            </a:r>
            <a:endParaRPr kumimoji="0" lang="en-US" altLang="ko-KR" sz="1800" b="1" dirty="0">
              <a:solidFill>
                <a:srgbClr val="51769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F2C477F-CD0B-4831-B287-ACE0DD2CD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749" y="2060848"/>
            <a:ext cx="3991105" cy="1193345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3D8AA894-2D01-437A-B350-3FDC3BFEA250}"/>
              </a:ext>
            </a:extLst>
          </p:cNvPr>
          <p:cNvSpPr/>
          <p:nvPr/>
        </p:nvSpPr>
        <p:spPr>
          <a:xfrm>
            <a:off x="383872" y="1310313"/>
            <a:ext cx="8513662" cy="583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베트남 현지의 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  <a:ea typeface="+mn-ea"/>
              </a:rPr>
              <a:t>IT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전문업체인 </a:t>
            </a:r>
            <a:r>
              <a:rPr lang="en-US" altLang="ko-KR" sz="1400" kern="0" dirty="0" err="1">
                <a:solidFill>
                  <a:srgbClr val="000000"/>
                </a:solidFill>
                <a:latin typeface="+mn-ea"/>
                <a:ea typeface="+mn-ea"/>
              </a:rPr>
              <a:t>Visnam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을 방문하여 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  <a:ea typeface="+mn-ea"/>
              </a:rPr>
              <a:t>Director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인 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  <a:ea typeface="+mn-ea"/>
              </a:rPr>
              <a:t>Nguyen Van Hung(</a:t>
            </a:r>
            <a:r>
              <a:rPr lang="en-US" altLang="ko-KR" sz="1400" kern="0" dirty="0" err="1">
                <a:solidFill>
                  <a:srgbClr val="000000"/>
                </a:solidFill>
                <a:latin typeface="+mn-ea"/>
                <a:ea typeface="+mn-ea"/>
              </a:rPr>
              <a:t>Mr.Hung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을 만남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소규모 </a:t>
            </a:r>
            <a:r>
              <a:rPr lang="ko-KR" altLang="en-US" sz="1400" b="1" kern="0" dirty="0" err="1">
                <a:solidFill>
                  <a:srgbClr val="000000"/>
                </a:solidFill>
                <a:latin typeface="+mn-ea"/>
                <a:ea typeface="+mn-ea"/>
              </a:rPr>
              <a:t>스마트팩토리에</a:t>
            </a:r>
            <a:r>
              <a:rPr lang="ko-KR" altLang="en-US" sz="1400" b="1" kern="0" dirty="0">
                <a:solidFill>
                  <a:srgbClr val="000000"/>
                </a:solidFill>
                <a:latin typeface="+mn-ea"/>
                <a:ea typeface="+mn-ea"/>
              </a:rPr>
              <a:t> 대한 협의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 및 </a:t>
            </a:r>
            <a:r>
              <a:rPr lang="en-US" altLang="ko-KR" sz="1400" kern="0" dirty="0">
                <a:solidFill>
                  <a:srgbClr val="000000"/>
                </a:solidFill>
                <a:latin typeface="+mn-ea"/>
                <a:ea typeface="+mn-ea"/>
              </a:rPr>
              <a:t>MOU </a:t>
            </a:r>
            <a:r>
              <a:rPr lang="ko-KR" altLang="en-US" sz="1400" kern="0" dirty="0">
                <a:solidFill>
                  <a:srgbClr val="000000"/>
                </a:solidFill>
                <a:latin typeface="+mn-ea"/>
                <a:ea typeface="+mn-ea"/>
              </a:rPr>
              <a:t>체결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+mn-ea"/>
              <a:ea typeface="+mn-ea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012C683-1471-44BB-AB1A-0B0DFB760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81" y="2114328"/>
            <a:ext cx="4529097" cy="252877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43C6BF3-9D77-491B-BB90-7DA70EF2A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458" y="4915235"/>
            <a:ext cx="2302560" cy="142121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8E6193B-91D4-4EBF-AB7F-F895DE423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912428"/>
            <a:ext cx="2289461" cy="142384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4A00FE8-CA35-4B44-9B1D-3E6E5990C8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262" y="3413823"/>
            <a:ext cx="2213821" cy="131338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0B065C1-8F34-46B5-8E6E-0E4E7C56DB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8248" y="3408242"/>
            <a:ext cx="2080951" cy="132382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4F9724F-F849-4E71-9DAF-400566752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9711" y="4925992"/>
            <a:ext cx="2204815" cy="1379804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97FF80F0-5F79-4E16-9FD8-6DF9CCB7CB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8247" y="4925991"/>
            <a:ext cx="2080951" cy="138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88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46676"/>
            <a:ext cx="8229600" cy="862044"/>
          </a:xfrm>
        </p:spPr>
        <p:txBody>
          <a:bodyPr>
            <a:normAutofit/>
          </a:bodyPr>
          <a:lstStyle/>
          <a:p>
            <a:pPr algn="ctr"/>
            <a:r>
              <a:rPr lang="en-US" altLang="ko-KR" sz="4400" dirty="0"/>
              <a:t>THANK YOU</a:t>
            </a:r>
            <a:endParaRPr lang="ko-KR" alt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E9C91-35F0-498D-A465-9C7DC3FAF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88" y="1412776"/>
            <a:ext cx="8542423" cy="463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B0EA971E-EBD1-4442-B318-64C82D3D9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447" y="1988840"/>
            <a:ext cx="8075240" cy="367240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산업혁명의 선두기업 </a:t>
            </a: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UHS</a:t>
            </a: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는</a:t>
            </a:r>
            <a:endParaRPr lang="en-US" altLang="ko-KR" sz="32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스마트공장을 도입기업이 </a:t>
            </a:r>
            <a:endParaRPr lang="en-US" altLang="ko-KR" sz="32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추구하는 </a:t>
            </a: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Total Solutions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구축을 지원합니다</a:t>
            </a:r>
            <a:r>
              <a:rPr lang="en-US" altLang="ko-KR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3200" dirty="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ko-KR" sz="3200" dirty="0">
              <a:solidFill>
                <a:schemeClr val="tx2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105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43508" y="978726"/>
            <a:ext cx="8856984" cy="23042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중소</a:t>
            </a:r>
            <a:r>
              <a:rPr lang="en-US" altLang="ko-KR" sz="2000" dirty="0"/>
              <a:t>/</a:t>
            </a:r>
            <a:r>
              <a:rPr lang="ko-KR" altLang="en-US" sz="2000" dirty="0"/>
              <a:t>중견기업 제조업을 대상으로 제조현장의 경쟁력 제고를 위해 사업비의 </a:t>
            </a:r>
            <a:r>
              <a:rPr lang="en-US" altLang="ko-KR" sz="2000" dirty="0"/>
              <a:t>50%</a:t>
            </a:r>
            <a:r>
              <a:rPr lang="ko-KR" altLang="en-US" sz="2000" dirty="0"/>
              <a:t>를 지원하여 스마트공장으로 구축 지원 </a:t>
            </a:r>
            <a:r>
              <a:rPr lang="en-US" altLang="ko-KR" sz="2000" dirty="0"/>
              <a:t>2025</a:t>
            </a:r>
            <a:r>
              <a:rPr lang="ko-KR" altLang="en-US" sz="2000" dirty="0"/>
              <a:t>년까지 </a:t>
            </a:r>
            <a:r>
              <a:rPr lang="en-US" altLang="ko-KR" sz="2000" dirty="0"/>
              <a:t>6</a:t>
            </a:r>
            <a:r>
              <a:rPr lang="ko-KR" altLang="en-US" sz="2000" dirty="0"/>
              <a:t>만 개 업체 지원 예정</a:t>
            </a:r>
            <a:endParaRPr lang="en-US" altLang="ko-KR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ko-KR" sz="1800" dirty="0"/>
              <a:t>(2019</a:t>
            </a:r>
            <a:r>
              <a:rPr lang="ko-KR" altLang="en-US" sz="1800" dirty="0"/>
              <a:t>년 예산 약 </a:t>
            </a:r>
            <a:r>
              <a:rPr lang="en-US" altLang="ko-KR" sz="1800" dirty="0"/>
              <a:t>2500</a:t>
            </a:r>
            <a:r>
              <a:rPr lang="ko-KR" altLang="en-US" sz="1800" dirty="0"/>
              <a:t>억 편성</a:t>
            </a:r>
            <a:r>
              <a:rPr lang="en-US" altLang="ko-KR" sz="1800" dirty="0"/>
              <a:t>)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스</a:t>
            </a:r>
            <a:r>
              <a:rPr lang="ko-KR" altLang="en-US" dirty="0"/>
              <a:t> 마 </a:t>
            </a:r>
            <a:r>
              <a:rPr lang="ko-KR" altLang="en-US" dirty="0" err="1"/>
              <a:t>트</a:t>
            </a:r>
            <a:r>
              <a:rPr lang="ko-KR" altLang="en-US" dirty="0"/>
              <a:t> 공 장 개 요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4AD755-E3B2-4D49-A642-9C3270FD6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79" y="3140968"/>
            <a:ext cx="8629650" cy="208597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3413013-50EF-4150-B391-6356562EE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987536"/>
            <a:ext cx="936104" cy="241664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3C7B7B4-CDFE-42F5-A6E1-B49B61826E44}"/>
              </a:ext>
            </a:extLst>
          </p:cNvPr>
          <p:cNvSpPr/>
          <p:nvPr/>
        </p:nvSpPr>
        <p:spPr>
          <a:xfrm>
            <a:off x="1259632" y="5589240"/>
            <a:ext cx="6912768" cy="770256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최대 </a:t>
            </a:r>
            <a:r>
              <a:rPr lang="en-US" altLang="ko-KR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1</a:t>
            </a:r>
            <a:r>
              <a:rPr lang="ko-KR" altLang="en-US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억원</a:t>
            </a:r>
            <a:r>
              <a:rPr lang="en-US" altLang="ko-KR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(</a:t>
            </a:r>
            <a:r>
              <a:rPr lang="ko-KR" altLang="en-US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총 사업비의 </a:t>
            </a:r>
            <a:r>
              <a:rPr lang="en-US" altLang="ko-KR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50%)</a:t>
            </a:r>
            <a:r>
              <a:rPr lang="ko-KR" altLang="en-US" sz="28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까지 지원</a:t>
            </a:r>
          </a:p>
        </p:txBody>
      </p:sp>
    </p:spTree>
    <p:extLst>
      <p:ext uri="{BB962C8B-B14F-4D97-AF65-F5344CB8AC3E}">
        <p14:creationId xmlns:p14="http://schemas.microsoft.com/office/powerpoint/2010/main" val="111675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중소기업 정보화 역량사업</a:t>
            </a:r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084BC0B2-D939-41CE-9A42-702B56C3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80728"/>
            <a:ext cx="9001000" cy="5040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rgbClr val="002060"/>
                </a:solidFill>
              </a:rPr>
              <a:t>지원조건</a:t>
            </a:r>
            <a:endParaRPr lang="en-US" altLang="ko-KR" sz="1800" dirty="0">
              <a:solidFill>
                <a:srgbClr val="002060"/>
              </a:solidFill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C68949F-F78D-483B-B90D-4B22483D1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976479"/>
              </p:ext>
            </p:extLst>
          </p:nvPr>
        </p:nvGraphicFramePr>
        <p:xfrm>
          <a:off x="413618" y="1556792"/>
          <a:ext cx="8388772" cy="4762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086">
                  <a:extLst>
                    <a:ext uri="{9D8B030D-6E8A-4147-A177-3AD203B41FA5}">
                      <a16:colId xmlns:a16="http://schemas.microsoft.com/office/drawing/2014/main" val="215632904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234087795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3926880404"/>
                    </a:ext>
                  </a:extLst>
                </a:gridCol>
                <a:gridCol w="1926134">
                  <a:extLst>
                    <a:ext uri="{9D8B030D-6E8A-4147-A177-3AD203B41FA5}">
                      <a16:colId xmlns:a16="http://schemas.microsoft.com/office/drawing/2014/main" val="3303797578"/>
                    </a:ext>
                  </a:extLst>
                </a:gridCol>
              </a:tblGrid>
              <a:tr h="638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과 제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지원유형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지원조건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비 고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177660"/>
                  </a:ext>
                </a:extLst>
              </a:tr>
              <a:tr h="779619">
                <a:tc rowSpan="3"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스마트공장</a:t>
                      </a:r>
                    </a:p>
                    <a:p>
                      <a:pPr algn="ctr" fontAlgn="base" latinLnBrk="0"/>
                      <a:r>
                        <a:rPr lang="ko-KR" altLang="en-US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구축 </a:t>
                      </a:r>
                      <a:endParaRPr lang="en-US" altLang="ko-KR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ko-KR" altLang="en-US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및</a:t>
                      </a:r>
                    </a:p>
                    <a:p>
                      <a:pPr algn="ctr" fontAlgn="base" latinLnBrk="0"/>
                      <a:r>
                        <a:rPr lang="ko-KR" altLang="en-US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고도화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신규구축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생산정보시스템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(POP, MES 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등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을 보유하고 있지 않는 기업을 대상으로 생산정보시스템 최초 도입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 사업비의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50% </a:t>
                      </a:r>
                      <a:br>
                        <a:rPr lang="en-US" altLang="ko-KR" sz="1200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최대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억원 지원 </a:t>
                      </a:r>
                      <a:endParaRPr lang="en-US" altLang="ko-KR" sz="1200" b="1" dirty="0">
                        <a:solidFill>
                          <a:schemeClr val="tx2"/>
                        </a:solidFill>
                      </a:endParaRPr>
                    </a:p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총사업비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2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(1:1)</a:t>
                      </a:r>
                      <a:endParaRPr lang="ko-KR" altLang="en-US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6119546"/>
                  </a:ext>
                </a:extLst>
              </a:tr>
              <a:tr h="77961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고도화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생산정보시스템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(POP, MES 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등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을 보유한 기업을 대상으로 기존 시스템의 보수 및 업그레이드 지원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 사업비의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50% </a:t>
                      </a:r>
                      <a:br>
                        <a:rPr lang="en-US" altLang="ko-KR" sz="1200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최대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1.5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억원 지원</a:t>
                      </a:r>
                      <a:endParaRPr lang="en-US" altLang="ko-KR" sz="1200" b="1" dirty="0">
                        <a:solidFill>
                          <a:schemeClr val="tx2"/>
                        </a:solidFill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총사업비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3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(1:1)</a:t>
                      </a:r>
                      <a:endParaRPr lang="ko-KR" altLang="en-US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5037092"/>
                  </a:ext>
                </a:extLst>
              </a:tr>
              <a:tr h="77961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200" b="1" kern="12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대중소</a:t>
                      </a:r>
                      <a:endParaRPr lang="ko-KR" altLang="en-US" sz="12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상생형</a:t>
                      </a:r>
                    </a:p>
                    <a:p>
                      <a:pPr algn="ctr" fontAlgn="base" latinLnBrk="0"/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신규구축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1" hangingPunct="1"/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주관기관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대기업 등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이 중소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중견 기업과 협력하여 스마트공장을 구축할 경우 정부가 비용 일부 지원</a:t>
                      </a:r>
                    </a:p>
                    <a:p>
                      <a:pPr marL="0" algn="l" defTabSz="914400" rtl="0" eaLnBrk="1" fontAlgn="base" latinLnBrk="1" hangingPunct="1"/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* 금번 공고는 주관기관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대기업 등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모집 공고로 참여기업 모집은 추후 별도 공고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 사업비의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50% </a:t>
                      </a:r>
                      <a:br>
                        <a:rPr lang="en-US" altLang="ko-KR" sz="1200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최대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0.6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~0.9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억원 지원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3338010"/>
                  </a:ext>
                </a:extLst>
              </a:tr>
              <a:tr h="77961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스마트화 </a:t>
                      </a:r>
                      <a:endParaRPr lang="en-US" altLang="ko-KR" sz="1400" b="1" dirty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역량강화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로봇활용 </a:t>
                      </a:r>
                      <a:endParaRPr lang="en-US" altLang="ko-KR" sz="12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제조혁신지원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로봇엔지니어링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로봇 도입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로봇활용교육 등 패키지 지원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 사업비의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50% </a:t>
                      </a:r>
                      <a:br>
                        <a:rPr lang="en-US" altLang="ko-KR" sz="1200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최대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3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억원 지원</a:t>
                      </a:r>
                      <a:endParaRPr lang="en-US" altLang="ko-KR" sz="1200" b="1" dirty="0">
                        <a:solidFill>
                          <a:schemeClr val="tx2"/>
                        </a:solidFill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총사업비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6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(1:1)</a:t>
                      </a:r>
                      <a:endParaRPr lang="ko-KR" altLang="en-US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3516778"/>
                  </a:ext>
                </a:extLst>
              </a:tr>
              <a:tr h="77961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2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클라우드 기반 솔루션개발사업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클라우드 기반 저비용</a:t>
                      </a:r>
                      <a:r>
                        <a:rPr lang="en-US" altLang="ko-KR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고효율의 솔루션 구축을 지원하여 중소기업의 정보화 애로 해소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총 사업비의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50% </a:t>
                      </a:r>
                      <a:br>
                        <a:rPr lang="en-US" altLang="ko-KR" sz="1200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최대 </a:t>
                      </a:r>
                      <a:r>
                        <a:rPr lang="en-US" altLang="ko-KR" sz="1200" b="1" dirty="0">
                          <a:solidFill>
                            <a:schemeClr val="tx2"/>
                          </a:solidFill>
                        </a:rPr>
                        <a:t>1.4</a:t>
                      </a:r>
                      <a:r>
                        <a:rPr lang="ko-KR" altLang="en-US" sz="1200" b="1" dirty="0">
                          <a:solidFill>
                            <a:schemeClr val="tx2"/>
                          </a:solidFill>
                        </a:rPr>
                        <a:t>억원 지원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3071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322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진행절차 및 지원절차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595118D-E854-4E79-B413-BD35F6985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24" y="1484784"/>
            <a:ext cx="8748464" cy="1781316"/>
          </a:xfrm>
          <a:prstGeom prst="rect">
            <a:avLst/>
          </a:prstGeom>
        </p:spPr>
      </p:pic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084BC0B2-D939-41CE-9A42-702B56C3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80728"/>
            <a:ext cx="9001000" cy="5040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진행절차</a:t>
            </a:r>
            <a:endParaRPr lang="en-US" altLang="ko-KR" sz="1800" dirty="0">
              <a:solidFill>
                <a:schemeClr val="tx2"/>
              </a:solidFill>
            </a:endParaRPr>
          </a:p>
        </p:txBody>
      </p:sp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2327C7E2-AE4A-4FA1-A2B6-19AB9E895411}"/>
              </a:ext>
            </a:extLst>
          </p:cNvPr>
          <p:cNvSpPr txBox="1">
            <a:spLocks/>
          </p:cNvSpPr>
          <p:nvPr/>
        </p:nvSpPr>
        <p:spPr>
          <a:xfrm>
            <a:off x="107504" y="3284984"/>
            <a:ext cx="9001000" cy="3024336"/>
          </a:xfrm>
          <a:prstGeom prst="rect">
            <a:avLst/>
          </a:prstGeom>
        </p:spPr>
        <p:txBody>
          <a:bodyPr/>
          <a:lstStyle>
            <a:lvl1pPr marL="342000" indent="-342000" algn="l" defTabSz="914400" rtl="0" eaLnBrk="1" latinLnBrk="1" hangingPunct="1">
              <a:spcBef>
                <a:spcPts val="288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4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741600" indent="-284400" algn="l" defTabSz="914400" rtl="0" eaLnBrk="1" latinLnBrk="1" hangingPunct="1">
              <a:spcBef>
                <a:spcPts val="24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맑은 고딕" panose="020B0503020000020004" pitchFamily="50" charset="-127"/>
              <a:buChar char="–"/>
              <a:defRPr sz="20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1144800" indent="-230400" algn="l" defTabSz="914400" rtl="0" eaLnBrk="1" latinLnBrk="1" hangingPunct="1">
              <a:spcBef>
                <a:spcPts val="12"/>
              </a:spcBef>
              <a:spcAft>
                <a:spcPts val="40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u"/>
              <a:defRPr sz="18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822960" indent="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051560" indent="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b="1" kern="1200" baseline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지원절차</a:t>
            </a:r>
            <a:endParaRPr lang="en-US" altLang="ko-KR" sz="18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800" dirty="0">
                <a:solidFill>
                  <a:schemeClr val="tx2"/>
                </a:solidFill>
              </a:rPr>
              <a:t>국내 중소 중견 제조기업대상</a:t>
            </a:r>
            <a:endParaRPr lang="en-US" altLang="ko-KR" sz="1800" dirty="0">
              <a:solidFill>
                <a:schemeClr val="tx2"/>
              </a:solidFill>
            </a:endParaRPr>
          </a:p>
          <a:p>
            <a:pPr marL="361950" marR="0" indent="-361950" algn="just" fontAlgn="base" latinLnBrk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신규구축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) 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스마트공장 </a:t>
            </a:r>
            <a:r>
              <a:rPr lang="ko-KR" altLang="en-US" sz="1400" dirty="0" err="1">
                <a:solidFill>
                  <a:schemeClr val="tx2"/>
                </a:solidFill>
                <a:latin typeface="Arial" panose="020B0604020202020204" pitchFamily="34" charset="0"/>
              </a:rPr>
              <a:t>미구축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 기업을 대상으로 솔루션 및 연동 설비의 최초구축 지원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제조 데이터 수집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·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저장 인프라 구축 등 포함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)</a:t>
            </a:r>
            <a:endParaRPr lang="ko-KR" altLang="en-US" sz="14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439420" marR="0" indent="-439420" algn="just" fontAlgn="base" latinLnBrk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- 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제품설계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‧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생산공정 개선 등을 위해 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IoT, 5G, 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빅데이터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, AR·VR, AI, 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클라우드 등 첨단기술을 적용한 스마트공장 솔루션 구축 및 구축에 필요한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솔루션 연동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) 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자동화장비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‧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제어기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‧</a:t>
            </a:r>
            <a:r>
              <a:rPr lang="ko-KR" altLang="en-US" sz="1400" dirty="0">
                <a:solidFill>
                  <a:schemeClr val="tx2"/>
                </a:solidFill>
                <a:latin typeface="Arial" panose="020B0604020202020204" pitchFamily="34" charset="0"/>
              </a:rPr>
              <a:t>센서 등 지원</a:t>
            </a:r>
            <a:endParaRPr lang="en-US" altLang="ko-KR" sz="20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0" lvl="0" indent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ko-KR" sz="2000" b="0" dirty="0">
                <a:solidFill>
                  <a:schemeClr val="tx2"/>
                </a:solidFill>
                <a:latin typeface="Arial" panose="020B0604020202020204" pitchFamily="34" charset="0"/>
              </a:rPr>
              <a:t>  </a:t>
            </a:r>
            <a:r>
              <a:rPr lang="ko-KR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*「독점규제 및 공정거래에 관한 법률」 제14조제1항에 따른 상호출자제한기업 집단에 속하는 기업(대기업)은 </a:t>
            </a: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      </a:t>
            </a:r>
            <a:r>
              <a:rPr lang="ko-KR" altLang="ko-KR" sz="1400" dirty="0">
                <a:solidFill>
                  <a:schemeClr val="tx2"/>
                </a:solidFill>
                <a:latin typeface="Arial" panose="020B0604020202020204" pitchFamily="34" charset="0"/>
              </a:rPr>
              <a:t>제외</a:t>
            </a:r>
          </a:p>
        </p:txBody>
      </p:sp>
    </p:spTree>
    <p:extLst>
      <p:ext uri="{BB962C8B-B14F-4D97-AF65-F5344CB8AC3E}">
        <p14:creationId xmlns:p14="http://schemas.microsoft.com/office/powerpoint/2010/main" val="1725436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지원내용 및 도입성과</a:t>
            </a:r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084BC0B2-D939-41CE-9A42-702B56C3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80727"/>
            <a:ext cx="9001000" cy="19323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지원내용</a:t>
            </a:r>
            <a:endParaRPr lang="en-US" altLang="ko-KR" sz="1800" dirty="0">
              <a:solidFill>
                <a:schemeClr val="tx2"/>
              </a:solidFill>
            </a:endParaRPr>
          </a:p>
          <a:p>
            <a:pPr marL="342900" lvl="0" indent="-3429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ko-KR" altLang="ko-KR" sz="1800" dirty="0">
                <a:solidFill>
                  <a:schemeClr val="tx2"/>
                </a:solidFill>
                <a:latin typeface="Arial" panose="020B0604020202020204" pitchFamily="34" charset="0"/>
              </a:rPr>
              <a:t>제품설계 생산공정 개선 등을 위한 </a:t>
            </a:r>
            <a:r>
              <a:rPr lang="ko-KR" altLang="ko-KR" sz="1800" dirty="0" err="1">
                <a:solidFill>
                  <a:schemeClr val="tx2"/>
                </a:solidFill>
                <a:latin typeface="Arial" panose="020B0604020202020204" pitchFamily="34" charset="0"/>
              </a:rPr>
              <a:t>IoT</a:t>
            </a:r>
            <a:r>
              <a:rPr lang="ko-KR" altLang="ko-KR" sz="1800" dirty="0">
                <a:solidFill>
                  <a:schemeClr val="tx2"/>
                </a:solidFill>
                <a:latin typeface="Arial" panose="020B0604020202020204" pitchFamily="34" charset="0"/>
              </a:rPr>
              <a:t> 등 첨단기술이 적용된 스마트공장 솔루션 구축 및 솔루션 연동 자동화장비 제어기 센서 등 구입 지원</a:t>
            </a:r>
            <a:endParaRPr lang="en-US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457200" lvl="1" indent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ko-KR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*  스마트공장 솔루션: 현장자동화 및 </a:t>
            </a:r>
            <a:r>
              <a:rPr lang="ko-KR" altLang="en-US" sz="1600" b="0" dirty="0">
                <a:solidFill>
                  <a:schemeClr val="tx2"/>
                </a:solidFill>
                <a:latin typeface="Arial" panose="020B0604020202020204" pitchFamily="34" charset="0"/>
              </a:rPr>
              <a:t>생산</a:t>
            </a:r>
            <a:r>
              <a:rPr lang="ko-KR" altLang="ko-KR" sz="1600" b="0" dirty="0">
                <a:solidFill>
                  <a:schemeClr val="tx2"/>
                </a:solidFill>
                <a:latin typeface="Arial" panose="020B0604020202020204" pitchFamily="34" charset="0"/>
              </a:rPr>
              <a:t>자동화 및 생산운영관리시스템(MES), 제품개발지원시스템(PLM), 공급사슬관리시스템(SCM), 기업자원관리시스템(ERP)</a:t>
            </a:r>
          </a:p>
        </p:txBody>
      </p:sp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2327C7E2-AE4A-4FA1-A2B6-19AB9E895411}"/>
              </a:ext>
            </a:extLst>
          </p:cNvPr>
          <p:cNvSpPr txBox="1">
            <a:spLocks/>
          </p:cNvSpPr>
          <p:nvPr/>
        </p:nvSpPr>
        <p:spPr>
          <a:xfrm>
            <a:off x="107504" y="3091326"/>
            <a:ext cx="9001000" cy="1489802"/>
          </a:xfrm>
          <a:prstGeom prst="rect">
            <a:avLst/>
          </a:prstGeom>
        </p:spPr>
        <p:txBody>
          <a:bodyPr/>
          <a:lstStyle>
            <a:lvl1pPr marL="342000" indent="-342000" algn="l" defTabSz="914400" rtl="0" eaLnBrk="1" latinLnBrk="1" hangingPunct="1">
              <a:spcBef>
                <a:spcPts val="288"/>
              </a:spcBef>
              <a:spcAft>
                <a:spcPts val="40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4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741600" indent="-284400" algn="l" defTabSz="914400" rtl="0" eaLnBrk="1" latinLnBrk="1" hangingPunct="1">
              <a:spcBef>
                <a:spcPts val="24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맑은 고딕" panose="020B0503020000020004" pitchFamily="50" charset="-127"/>
              <a:buChar char="–"/>
              <a:defRPr sz="20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1144800" indent="-230400" algn="l" defTabSz="914400" rtl="0" eaLnBrk="1" latinLnBrk="1" hangingPunct="1">
              <a:spcBef>
                <a:spcPts val="12"/>
              </a:spcBef>
              <a:spcAft>
                <a:spcPts val="40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u"/>
              <a:defRPr sz="18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822960" indent="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051560" indent="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b="1" kern="1200" baseline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37160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도입성과</a:t>
            </a:r>
            <a:endParaRPr lang="en-US" altLang="ko-KR" sz="18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800" dirty="0">
                <a:solidFill>
                  <a:schemeClr val="tx2"/>
                </a:solidFill>
              </a:rPr>
              <a:t>제품의 </a:t>
            </a:r>
            <a:r>
              <a:rPr lang="ko-KR" altLang="en-US" sz="1800" dirty="0" err="1">
                <a:solidFill>
                  <a:schemeClr val="tx2"/>
                </a:solidFill>
              </a:rPr>
              <a:t>기획ㆍ설계</a:t>
            </a:r>
            <a:r>
              <a:rPr lang="en-US" altLang="ko-KR" sz="1800" dirty="0">
                <a:solidFill>
                  <a:schemeClr val="tx2"/>
                </a:solidFill>
              </a:rPr>
              <a:t>, </a:t>
            </a:r>
            <a:r>
              <a:rPr lang="ko-KR" altLang="en-US" sz="1800" dirty="0">
                <a:solidFill>
                  <a:schemeClr val="tx2"/>
                </a:solidFill>
              </a:rPr>
              <a:t>생산</a:t>
            </a:r>
            <a:r>
              <a:rPr lang="en-US" altLang="ko-KR" sz="1800" dirty="0">
                <a:solidFill>
                  <a:schemeClr val="tx2"/>
                </a:solidFill>
              </a:rPr>
              <a:t>,</a:t>
            </a:r>
            <a:r>
              <a:rPr lang="ko-KR" altLang="en-US" sz="1800" dirty="0" err="1">
                <a:solidFill>
                  <a:schemeClr val="tx2"/>
                </a:solidFill>
              </a:rPr>
              <a:t>유통ㆍ판매</a:t>
            </a:r>
            <a:r>
              <a:rPr lang="ko-KR" altLang="en-US" sz="1800" dirty="0">
                <a:solidFill>
                  <a:schemeClr val="tx2"/>
                </a:solidFill>
              </a:rPr>
              <a:t> 등 </a:t>
            </a:r>
            <a:r>
              <a:rPr lang="ko-KR" altLang="en-US" sz="1800" i="1" dirty="0">
                <a:solidFill>
                  <a:schemeClr val="tx2"/>
                </a:solidFill>
              </a:rPr>
              <a:t>전 생산과정을 </a:t>
            </a:r>
            <a:r>
              <a:rPr lang="en-US" altLang="ko-KR" sz="1800" i="1" dirty="0">
                <a:solidFill>
                  <a:schemeClr val="tx2"/>
                </a:solidFill>
              </a:rPr>
              <a:t>ICT</a:t>
            </a:r>
            <a:r>
              <a:rPr lang="ko-KR" altLang="en-US" sz="1800" i="1" dirty="0">
                <a:solidFill>
                  <a:schemeClr val="tx2"/>
                </a:solidFill>
              </a:rPr>
              <a:t>기술로 통합</a:t>
            </a:r>
            <a:r>
              <a:rPr lang="en-US" altLang="ko-KR" sz="1800" i="1" dirty="0">
                <a:solidFill>
                  <a:schemeClr val="tx2"/>
                </a:solidFill>
              </a:rPr>
              <a:t>, </a:t>
            </a:r>
            <a:r>
              <a:rPr lang="ko-KR" altLang="en-US" sz="1800" i="1" dirty="0">
                <a:solidFill>
                  <a:schemeClr val="tx2"/>
                </a:solidFill>
              </a:rPr>
              <a:t>최소비용 시간으로 고객 맞춤형 제품</a:t>
            </a:r>
            <a:r>
              <a:rPr lang="ko-KR" altLang="en-US" sz="1800" dirty="0">
                <a:solidFill>
                  <a:schemeClr val="tx2"/>
                </a:solidFill>
              </a:rPr>
              <a:t>을 생산하는 공장</a:t>
            </a:r>
            <a:endParaRPr lang="en-US" altLang="ko-KR" sz="1800" dirty="0">
              <a:solidFill>
                <a:schemeClr val="tx2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88FBB3D-3842-4E4E-8D4D-AD5CFA818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88" y="4759334"/>
            <a:ext cx="8388424" cy="176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0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스마트공장 도입성과</a:t>
            </a:r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084BC0B2-D939-41CE-9A42-702B56C3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80727"/>
            <a:ext cx="9001000" cy="170592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chemeClr val="tx2"/>
                </a:solidFill>
              </a:rPr>
              <a:t>스마트공장 도입성과</a:t>
            </a:r>
            <a:endParaRPr lang="en-US" altLang="ko-KR" sz="1800" dirty="0">
              <a:solidFill>
                <a:schemeClr val="tx2"/>
              </a:solidFill>
            </a:endParaRPr>
          </a:p>
          <a:p>
            <a:pPr marL="0" lvl="0" indent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ko-KR" altLang="ko-KR" sz="18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A2ADF187-9083-4053-BDE3-E3F02219D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84783"/>
            <a:ext cx="8725401" cy="446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E6A298-7112-41BD-921A-4CD889543F02}"/>
              </a:ext>
            </a:extLst>
          </p:cNvPr>
          <p:cNvSpPr txBox="1"/>
          <p:nvPr/>
        </p:nvSpPr>
        <p:spPr>
          <a:xfrm>
            <a:off x="1691680" y="6021288"/>
            <a:ext cx="62148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 err="1">
                <a:effectLst/>
              </a:rPr>
              <a:t>스마트팩토리</a:t>
            </a:r>
            <a:r>
              <a:rPr lang="ko-KR" altLang="en-US" sz="1200" dirty="0">
                <a:effectLst/>
              </a:rPr>
              <a:t> 도입 기업과 미 도입기업의 </a:t>
            </a:r>
            <a:r>
              <a:rPr lang="en-US" altLang="ko-KR" sz="1200" dirty="0">
                <a:effectLst/>
              </a:rPr>
              <a:t>PSM </a:t>
            </a:r>
            <a:r>
              <a:rPr lang="ko-KR" altLang="en-US" sz="1200" dirty="0">
                <a:effectLst/>
              </a:rPr>
              <a:t>결과 분석 </a:t>
            </a:r>
            <a:r>
              <a:rPr lang="en-US" altLang="ko-KR" sz="1200" dirty="0">
                <a:effectLst/>
              </a:rPr>
              <a:t>[</a:t>
            </a:r>
            <a:r>
              <a:rPr lang="ko-KR" altLang="en-US" sz="1200" dirty="0">
                <a:effectLst/>
              </a:rPr>
              <a:t>사진</a:t>
            </a:r>
            <a:r>
              <a:rPr lang="en-US" altLang="ko-KR" sz="1200" dirty="0">
                <a:effectLst/>
              </a:rPr>
              <a:t>=</a:t>
            </a:r>
            <a:r>
              <a:rPr lang="ko-KR" altLang="en-US" sz="1200" dirty="0">
                <a:effectLst/>
              </a:rPr>
              <a:t>중소벤처기업부</a:t>
            </a:r>
            <a:r>
              <a:rPr lang="en-US" altLang="ko-KR" sz="1200" dirty="0">
                <a:effectLst/>
              </a:rPr>
              <a:t>]</a:t>
            </a:r>
            <a:endParaRPr lang="ko-KR" altLang="en-US" sz="1200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EDA89E5-3ACC-46BB-8C2C-D505091BBFAC}"/>
              </a:ext>
            </a:extLst>
          </p:cNvPr>
          <p:cNvSpPr/>
          <p:nvPr/>
        </p:nvSpPr>
        <p:spPr>
          <a:xfrm>
            <a:off x="395536" y="5373218"/>
            <a:ext cx="8496945" cy="5040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830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스마트공장 도입</a:t>
            </a:r>
            <a:r>
              <a:rPr lang="en-US" altLang="ko-KR" dirty="0"/>
              <a:t> </a:t>
            </a:r>
            <a:r>
              <a:rPr lang="ko-KR" altLang="en-US" dirty="0"/>
              <a:t>시스템 구성도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3ED5C49-AFFF-4431-8DDA-BE3A7D090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884849"/>
            <a:ext cx="9133183" cy="565380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1A4B56E-BA47-4E7F-B97A-F34BA8DDC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964" y="6040206"/>
            <a:ext cx="360040" cy="2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17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MES </a:t>
            </a:r>
            <a:r>
              <a:rPr lang="ko-KR" altLang="en-US" dirty="0"/>
              <a:t>작업 공정도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840E073-27D8-47EE-9657-2C1E58782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682"/>
            <a:ext cx="9144000" cy="567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3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MES </a:t>
            </a:r>
            <a:r>
              <a:rPr lang="ko-KR" altLang="en-US" dirty="0"/>
              <a:t>제품 특성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66B32A9-4652-4A3C-B4EB-A5E7A1DBC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91440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6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투명도">
  <a:themeElements>
    <a:clrScheme name="파랑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투명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wrap="none" rtlCol="0" anchor="ctr"/>
      <a:lstStyle>
        <a:defPPr algn="ctr">
          <a:defRPr sz="1400" b="1" dirty="0" smtClean="0">
            <a:solidFill>
              <a:schemeClr val="tx1"/>
            </a:solidFill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5666</TotalTime>
  <Words>1092</Words>
  <Application>Microsoft Office PowerPoint</Application>
  <PresentationFormat>화면 슬라이드 쇼(4:3)</PresentationFormat>
  <Paragraphs>332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?</vt:lpstr>
      <vt:lpstr>HY견고딕</vt:lpstr>
      <vt:lpstr>HY헤드라인M</vt:lpstr>
      <vt:lpstr>굴림</vt:lpstr>
      <vt:lpstr>맑은 고딕</vt:lpstr>
      <vt:lpstr>새굴림</vt:lpstr>
      <vt:lpstr>Arial</vt:lpstr>
      <vt:lpstr>Wingdings</vt:lpstr>
      <vt:lpstr>투명도</vt:lpstr>
      <vt:lpstr>스마트공장 보급확산지원사업(신규구축)</vt:lpstr>
      <vt:lpstr>스 마 트 공 장 개 요</vt:lpstr>
      <vt:lpstr>중소기업 정보화 역량사업</vt:lpstr>
      <vt:lpstr>진행절차 및 지원절차</vt:lpstr>
      <vt:lpstr>지원내용 및 도입성과</vt:lpstr>
      <vt:lpstr>스마트공장 도입성과</vt:lpstr>
      <vt:lpstr>스마트공장 도입 시스템 구성도</vt:lpstr>
      <vt:lpstr>MES 작업 공정도</vt:lpstr>
      <vt:lpstr>MES 제품 특성</vt:lpstr>
      <vt:lpstr>AS-IS TO-BE 관리</vt:lpstr>
      <vt:lpstr>사업소개 및 회사역량</vt:lpstr>
      <vt:lpstr>UHS MES 구성도</vt:lpstr>
      <vt:lpstr>UHS H/W 공급</vt:lpstr>
      <vt:lpstr>UHS 연구개발 인력</vt:lpstr>
      <vt:lpstr>수상 및 인증현황</vt:lpstr>
      <vt:lpstr>스마트공장 공급사진</vt:lpstr>
      <vt:lpstr>스마트공장 도입실적(2019~2020년도)</vt:lpstr>
      <vt:lpstr>해외시장 진출사진</vt:lpstr>
      <vt:lpstr>THANK YOU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00 주차</dc:title>
  <dc:creator>Microsoft Corporation</dc:creator>
  <cp:lastModifiedBy> </cp:lastModifiedBy>
  <cp:revision>819</cp:revision>
  <dcterms:created xsi:type="dcterms:W3CDTF">2006-10-05T04:04:58Z</dcterms:created>
  <dcterms:modified xsi:type="dcterms:W3CDTF">2020-11-05T07:58:40Z</dcterms:modified>
</cp:coreProperties>
</file>