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313" r:id="rId3"/>
    <p:sldId id="314" r:id="rId4"/>
    <p:sldId id="322" r:id="rId5"/>
    <p:sldId id="361" r:id="rId6"/>
    <p:sldId id="315" r:id="rId7"/>
    <p:sldId id="348" r:id="rId8"/>
    <p:sldId id="317" r:id="rId9"/>
    <p:sldId id="259" r:id="rId10"/>
    <p:sldId id="319" r:id="rId11"/>
    <p:sldId id="363" r:id="rId12"/>
    <p:sldId id="364" r:id="rId13"/>
    <p:sldId id="321" r:id="rId14"/>
    <p:sldId id="333" r:id="rId15"/>
    <p:sldId id="332" r:id="rId16"/>
    <p:sldId id="372" r:id="rId17"/>
    <p:sldId id="365" r:id="rId18"/>
    <p:sldId id="371" r:id="rId19"/>
    <p:sldId id="373" r:id="rId20"/>
    <p:sldId id="375" r:id="rId21"/>
    <p:sldId id="374" r:id="rId22"/>
    <p:sldId id="367" r:id="rId23"/>
    <p:sldId id="334" r:id="rId24"/>
    <p:sldId id="336" r:id="rId25"/>
    <p:sldId id="362" r:id="rId26"/>
    <p:sldId id="349" r:id="rId27"/>
    <p:sldId id="350" r:id="rId28"/>
    <p:sldId id="353" r:id="rId29"/>
    <p:sldId id="351" r:id="rId30"/>
    <p:sldId id="352" r:id="rId31"/>
    <p:sldId id="356" r:id="rId32"/>
    <p:sldId id="354" r:id="rId33"/>
    <p:sldId id="355" r:id="rId34"/>
    <p:sldId id="357" r:id="rId35"/>
    <p:sldId id="358" r:id="rId36"/>
    <p:sldId id="359" r:id="rId37"/>
    <p:sldId id="360" r:id="rId38"/>
    <p:sldId id="298" r:id="rId3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서준교" initials="서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578" autoAdjust="0"/>
  </p:normalViewPr>
  <p:slideViewPr>
    <p:cSldViewPr>
      <p:cViewPr varScale="1">
        <p:scale>
          <a:sx n="92" d="100"/>
          <a:sy n="92" d="100"/>
        </p:scale>
        <p:origin x="215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ABD648-8A5D-4EE3-A5EA-D1B4A4DB78B6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2592D-2394-4E37-9C9F-F1C476DCA0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5611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1621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028700" y="2286000"/>
            <a:ext cx="8229600" cy="61722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7F6E5-0F7F-0F45-9644-23287CCF7BAD}" type="slidenum">
              <a:rPr kumimoji="1" lang="ko-Kore-KR" altLang="en-US" smtClean="0"/>
              <a:t>16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525778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34803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028700" y="2286000"/>
            <a:ext cx="8229600" cy="61722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7F6E5-0F7F-0F45-9644-23287CCF7BAD}" type="slidenum">
              <a:rPr kumimoji="1" lang="ko-Kore-KR" altLang="en-US" smtClean="0"/>
              <a:t>18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41797831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028700" y="2286000"/>
            <a:ext cx="8229600" cy="61722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7F6E5-0F7F-0F45-9644-23287CCF7BAD}" type="slidenum">
              <a:rPr kumimoji="1" lang="ko-Kore-KR" altLang="en-US" smtClean="0"/>
              <a:t>19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507206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028700" y="2286000"/>
            <a:ext cx="8229600" cy="61722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7F6E5-0F7F-0F45-9644-23287CCF7BAD}" type="slidenum">
              <a:rPr kumimoji="1" lang="ko-Kore-KR" altLang="en-US" smtClean="0"/>
              <a:t>20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07794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028700" y="2286000"/>
            <a:ext cx="8229600" cy="61722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7F6E5-0F7F-0F45-9644-23287CCF7BAD}" type="slidenum">
              <a:rPr kumimoji="1" lang="ko-Kore-KR" altLang="en-US" smtClean="0"/>
              <a:t>21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40266550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353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353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35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35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103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35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2592D-2394-4E37-9C9F-F1C476DCA05E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35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F36F-B5FE-47B9-924E-CDE33FFA776A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2FE8-7259-49EB-BB7F-621F010E39B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F36F-B5FE-47B9-924E-CDE33FFA776A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2FE8-7259-49EB-BB7F-621F010E39B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F36F-B5FE-47B9-924E-CDE33FFA776A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2FE8-7259-49EB-BB7F-621F010E39B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marL="22259">
              <a:lnSpc>
                <a:spcPts val="1183"/>
              </a:lnSpc>
              <a:defRPr sz="1100" b="0" i="0">
                <a:solidFill>
                  <a:srgbClr val="58595B"/>
                </a:solidFill>
                <a:latin typeface="-윤고딕310"/>
                <a:cs typeface="-윤고딕310"/>
              </a:defRPr>
            </a:lvl1pPr>
          </a:lstStyle>
          <a:p>
            <a:fld id="{81D60167-4931-47E6-BA6A-407CBD079E47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478655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13"/>
          </p:nvPr>
        </p:nvSpPr>
        <p:spPr>
          <a:xfrm>
            <a:off x="8316913" y="6021388"/>
            <a:ext cx="914400" cy="914400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C0B9CB-BCB7-4662-BE6A-B908E5198CF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74521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13"/>
          </p:nvPr>
        </p:nvSpPr>
        <p:spPr>
          <a:xfrm>
            <a:off x="8316913" y="6021388"/>
            <a:ext cx="914400" cy="914400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C0B9CB-BCB7-4662-BE6A-B908E5198CF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73783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13"/>
          </p:nvPr>
        </p:nvSpPr>
        <p:spPr>
          <a:xfrm>
            <a:off x="8316913" y="6021388"/>
            <a:ext cx="914400" cy="914400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C0B9CB-BCB7-4662-BE6A-B908E5198CF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97408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1001">
            <a:extLst>
              <a:ext uri="{FF2B5EF4-FFF2-40B4-BE49-F238E27FC236}">
                <a16:creationId xmlns:a16="http://schemas.microsoft.com/office/drawing/2014/main" id="{51FB91F8-6F94-9144-887F-EB0844972A8D}"/>
              </a:ext>
            </a:extLst>
          </p:cNvPr>
          <p:cNvGrpSpPr/>
          <p:nvPr userDrawn="1"/>
        </p:nvGrpSpPr>
        <p:grpSpPr>
          <a:xfrm>
            <a:off x="851708" y="753493"/>
            <a:ext cx="7785887" cy="13971"/>
            <a:chOff x="1703413" y="1130239"/>
            <a:chExt cx="15571775" cy="20956"/>
          </a:xfrm>
        </p:grpSpPr>
        <p:pic>
          <p:nvPicPr>
            <p:cNvPr id="8" name="Object 3">
              <a:extLst>
                <a:ext uri="{FF2B5EF4-FFF2-40B4-BE49-F238E27FC236}">
                  <a16:creationId xmlns:a16="http://schemas.microsoft.com/office/drawing/2014/main" id="{C70384B1-E4EE-9543-B180-21494134D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1703413" y="1130239"/>
              <a:ext cx="15571775" cy="20956"/>
            </a:xfrm>
            <a:prstGeom prst="rect">
              <a:avLst/>
            </a:prstGeom>
          </p:spPr>
        </p:pic>
      </p:grpSp>
      <p:grpSp>
        <p:nvGrpSpPr>
          <p:cNvPr id="9" name="그룹 1002">
            <a:extLst>
              <a:ext uri="{FF2B5EF4-FFF2-40B4-BE49-F238E27FC236}">
                <a16:creationId xmlns:a16="http://schemas.microsoft.com/office/drawing/2014/main" id="{9337F769-0DF3-D54C-ADF9-72F18B99D161}"/>
              </a:ext>
            </a:extLst>
          </p:cNvPr>
          <p:cNvGrpSpPr/>
          <p:nvPr userDrawn="1"/>
        </p:nvGrpSpPr>
        <p:grpSpPr>
          <a:xfrm>
            <a:off x="505265" y="728732"/>
            <a:ext cx="953383" cy="63492"/>
            <a:chOff x="1010526" y="1093098"/>
            <a:chExt cx="1906767" cy="95238"/>
          </a:xfrm>
        </p:grpSpPr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701444BE-5550-354F-9301-7F3A023BC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010526" y="1093098"/>
              <a:ext cx="1906767" cy="952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3198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F36F-B5FE-47B9-924E-CDE33FFA776A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2FE8-7259-49EB-BB7F-621F010E39B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F36F-B5FE-47B9-924E-CDE33FFA776A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2FE8-7259-49EB-BB7F-621F010E39B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F36F-B5FE-47B9-924E-CDE33FFA776A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2FE8-7259-49EB-BB7F-621F010E39B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F36F-B5FE-47B9-924E-CDE33FFA776A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2FE8-7259-49EB-BB7F-621F010E39B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F36F-B5FE-47B9-924E-CDE33FFA776A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2FE8-7259-49EB-BB7F-621F010E39B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F36F-B5FE-47B9-924E-CDE33FFA776A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2FE8-7259-49EB-BB7F-621F010E39B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F36F-B5FE-47B9-924E-CDE33FFA776A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2FE8-7259-49EB-BB7F-621F010E39B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F36F-B5FE-47B9-924E-CDE33FFA776A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2FE8-7259-49EB-BB7F-621F010E39B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3F36F-B5FE-47B9-924E-CDE33FFA776A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32FE8-7259-49EB-BB7F-621F010E39B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9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40.png"/><Relationship Id="rId10" Type="http://schemas.openxmlformats.org/officeDocument/2006/relationships/image" Target="../media/image36.pn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9.png"/><Relationship Id="rId3" Type="http://schemas.openxmlformats.org/officeDocument/2006/relationships/image" Target="../media/image29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jpe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30.png"/><Relationship Id="rId9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jpeg"/><Relationship Id="rId3" Type="http://schemas.openxmlformats.org/officeDocument/2006/relationships/image" Target="../media/image29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11" Type="http://schemas.openxmlformats.org/officeDocument/2006/relationships/image" Target="../media/image63.jpeg"/><Relationship Id="rId5" Type="http://schemas.openxmlformats.org/officeDocument/2006/relationships/image" Target="../media/image9.png"/><Relationship Id="rId10" Type="http://schemas.openxmlformats.org/officeDocument/2006/relationships/image" Target="../media/image62.png"/><Relationship Id="rId4" Type="http://schemas.openxmlformats.org/officeDocument/2006/relationships/image" Target="../media/image30.png"/><Relationship Id="rId9" Type="http://schemas.openxmlformats.org/officeDocument/2006/relationships/image" Target="../media/image61.jpeg"/><Relationship Id="rId14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29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9.png"/><Relationship Id="rId10" Type="http://schemas.openxmlformats.org/officeDocument/2006/relationships/image" Target="../media/image71.png"/><Relationship Id="rId4" Type="http://schemas.openxmlformats.org/officeDocument/2006/relationships/image" Target="../media/image30.png"/><Relationship Id="rId9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9.png"/><Relationship Id="rId7" Type="http://schemas.openxmlformats.org/officeDocument/2006/relationships/image" Target="../media/image8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9.png"/><Relationship Id="rId5" Type="http://schemas.openxmlformats.org/officeDocument/2006/relationships/image" Target="../media/image84.png"/><Relationship Id="rId4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.png"/><Relationship Id="rId4" Type="http://schemas.openxmlformats.org/officeDocument/2006/relationships/image" Target="../media/image8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9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9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29.png"/><Relationship Id="rId7" Type="http://schemas.openxmlformats.org/officeDocument/2006/relationships/image" Target="../media/image10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9.png"/><Relationship Id="rId4" Type="http://schemas.openxmlformats.org/officeDocument/2006/relationships/image" Target="../media/image30.png"/><Relationship Id="rId9" Type="http://schemas.openxmlformats.org/officeDocument/2006/relationships/image" Target="../media/image10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29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png"/><Relationship Id="rId7" Type="http://schemas.openxmlformats.org/officeDocument/2006/relationships/image" Target="../media/image1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10" Type="http://schemas.openxmlformats.org/officeDocument/2006/relationships/image" Target="../media/image16.emf"/><Relationship Id="rId4" Type="http://schemas.openxmlformats.org/officeDocument/2006/relationships/image" Target="../media/image10.wmf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9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428596" y="2094715"/>
            <a:ext cx="8215370" cy="758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4000" b="1" dirty="0" smtClean="0">
                <a:solidFill>
                  <a:srgbClr val="FFC000"/>
                </a:solidFill>
              </a:rPr>
              <a:t>㈜</a:t>
            </a:r>
            <a:r>
              <a:rPr lang="ko-KR" altLang="en-US" sz="4000" b="1" dirty="0" err="1" smtClean="0">
                <a:solidFill>
                  <a:srgbClr val="FFC000"/>
                </a:solidFill>
              </a:rPr>
              <a:t>한이재미</a:t>
            </a:r>
            <a:endParaRPr lang="en-US" altLang="ko-KR" sz="4000" b="1" dirty="0" smtClean="0">
              <a:solidFill>
                <a:schemeClr val="bg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269126" y="1413937"/>
            <a:ext cx="460574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200" b="1" dirty="0" smtClean="0">
                <a:solidFill>
                  <a:schemeClr val="bg1"/>
                </a:solidFill>
              </a:rPr>
              <a:t>한국어를 세계로</a:t>
            </a:r>
            <a:r>
              <a:rPr lang="en-US" altLang="ko-KR" sz="2200" b="1" dirty="0" smtClean="0">
                <a:solidFill>
                  <a:schemeClr val="bg1"/>
                </a:solidFill>
              </a:rPr>
              <a:t>, </a:t>
            </a:r>
            <a:r>
              <a:rPr lang="ko-KR" altLang="en-US" sz="2200" b="1" dirty="0" smtClean="0">
                <a:solidFill>
                  <a:schemeClr val="bg1"/>
                </a:solidFill>
              </a:rPr>
              <a:t>한국어교육 전문 </a:t>
            </a:r>
            <a:endParaRPr lang="en-US" altLang="ko-KR" sz="2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6050" y="4681847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/>
              <a:t>2021.01</a:t>
            </a:r>
            <a:endParaRPr lang="ko-KR" altLang="en-US" sz="2400" b="1" dirty="0"/>
          </a:p>
        </p:txBody>
      </p:sp>
      <p:pic>
        <p:nvPicPr>
          <p:cNvPr id="1027" name="Picture 3" descr="C:\Users\Com\Desktop\사업신청 서류 완성본\한이재미 기업 로고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5217" y="5143512"/>
            <a:ext cx="1953566" cy="19535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직선 연결선 34"/>
          <p:cNvCxnSpPr/>
          <p:nvPr/>
        </p:nvCxnSpPr>
        <p:spPr>
          <a:xfrm>
            <a:off x="142875" y="1557040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7"/>
          <p:cNvSpPr>
            <a:spLocks noChangeArrowheads="1"/>
          </p:cNvSpPr>
          <p:nvPr/>
        </p:nvSpPr>
        <p:spPr bwMode="auto">
          <a:xfrm>
            <a:off x="251520" y="1104801"/>
            <a:ext cx="71287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㈜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  <a:cs typeface="Arial" charset="0"/>
              </a:rPr>
              <a:t>한이재미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  <a:cs typeface="Arial" charset="0"/>
              </a:rPr>
              <a:t>콘텐츠의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특징</a:t>
            </a:r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cs typeface="Arial" charset="0"/>
              </a:rPr>
              <a:t>(</a:t>
            </a: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cs typeface="Arial" charset="0"/>
              </a:rPr>
              <a:t>외국인</a:t>
            </a:r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cs typeface="Arial" charset="0"/>
              </a:rPr>
              <a:t>학습자가 배우기 쉽도록 구성</a:t>
            </a:r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cs typeface="Arial" charset="0"/>
              </a:rPr>
              <a:t>)  </a:t>
            </a:r>
            <a:endParaRPr lang="en-US" altLang="ko-KR" b="1" dirty="0">
              <a:solidFill>
                <a:schemeClr val="bg1">
                  <a:lumMod val="50000"/>
                </a:schemeClr>
              </a:solidFill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pic>
        <p:nvPicPr>
          <p:cNvPr id="28" name="Picture 6" descr="C:\Users\Com\Desktop\그림3.png"/>
          <p:cNvPicPr>
            <a:picLocks noChangeAspect="1" noChangeArrowheads="1"/>
          </p:cNvPicPr>
          <p:nvPr/>
        </p:nvPicPr>
        <p:blipFill>
          <a:blip r:embed="rId3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29" name="직선 연결선 28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Ⅱ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3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34" name="그룹 33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4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3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45" name="직사각형 4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한국어 교육 사업 이력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38" name="Picture 8" descr="C:\Users\Com\AppData\Local\Microsoft\Windows\Temporary Internet Files\Content.IE5\Z745PA4F\funneasy 표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750" y="1885918"/>
            <a:ext cx="886071" cy="1088629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5"/>
          <a:srcRect l="10664" t="4182" r="8042" b="3341"/>
          <a:stretch>
            <a:fillRect/>
          </a:stretch>
        </p:blipFill>
        <p:spPr bwMode="auto">
          <a:xfrm>
            <a:off x="1475657" y="1885918"/>
            <a:ext cx="654560" cy="1088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41" name="Picture 2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750" y="3595422"/>
            <a:ext cx="866895" cy="1066224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42" name="Picture 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50789" y="3747946"/>
            <a:ext cx="868775" cy="1066224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46" name="Picture 2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94198" y="3573016"/>
            <a:ext cx="867835" cy="1066224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47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026" y="5229200"/>
            <a:ext cx="849207" cy="10436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48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55468" y="5359239"/>
            <a:ext cx="864096" cy="10604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49" name="직사각형 48"/>
          <p:cNvSpPr/>
          <p:nvPr/>
        </p:nvSpPr>
        <p:spPr>
          <a:xfrm>
            <a:off x="2934420" y="1910954"/>
            <a:ext cx="5670028" cy="10635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세계 모든 언어에 공통적으로 있는 모음 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‘</a:t>
            </a:r>
            <a:r>
              <a:rPr lang="ko-KR" altLang="en-US" sz="1400" kern="0" dirty="0" err="1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ㅏ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err="1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ㅗ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err="1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ㅣ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’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부터 시작</a:t>
            </a:r>
            <a:endParaRPr lang="en-US" altLang="ko-KR" sz="1400" kern="0" dirty="0" smtClean="0">
              <a:solidFill>
                <a:schemeClr val="tx1"/>
              </a:solidFill>
              <a:latin typeface="Arial" pitchFamily="34" charset="0"/>
              <a:ea typeface="맑은 고딕" panose="020B0503020000020004" pitchFamily="50" charset="-127"/>
              <a:cs typeface="Arial" pitchFamily="34" charset="0"/>
            </a:endParaRPr>
          </a:p>
          <a:p>
            <a:pPr algn="ctr" eaLnBrk="0" latinLnBrk="0" hangingPunct="0">
              <a:defRPr/>
            </a:pP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단모음 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–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기본 자음 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–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받침 없는 음절 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–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이중모음 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–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받침 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–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겹받침</a:t>
            </a:r>
            <a:endParaRPr lang="en-US" altLang="ko-KR" sz="1400" kern="0" dirty="0" smtClean="0">
              <a:solidFill>
                <a:schemeClr val="tx1"/>
              </a:solidFill>
              <a:latin typeface="Arial" pitchFamily="34" charset="0"/>
              <a:ea typeface="맑은 고딕" panose="020B0503020000020004" pitchFamily="50" charset="-127"/>
              <a:cs typeface="Arial" pitchFamily="34" charset="0"/>
            </a:endParaRPr>
          </a:p>
          <a:p>
            <a:pPr algn="ctr" eaLnBrk="0" latinLnBrk="0" hangingPunct="0">
              <a:defRPr/>
            </a:pP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모국어에서 먼저 습득하는 순으로 교육 과정 설계</a:t>
            </a:r>
            <a:endParaRPr lang="en-US" altLang="ko-KR" sz="1400" kern="0" dirty="0" smtClean="0">
              <a:solidFill>
                <a:schemeClr val="tx1"/>
              </a:solidFill>
              <a:latin typeface="Arial" pitchFamily="34" charset="0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2934420" y="3601790"/>
            <a:ext cx="5670028" cy="10635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문장으로 말하기 중심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pPr algn="ctr" eaLnBrk="0" latinLnBrk="0" hangingPunct="0">
              <a:defRPr/>
            </a:pP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Basic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1 :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한국어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문장 종류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평서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의문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지시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소유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시제 등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)</a:t>
            </a:r>
            <a:b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</a:b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basic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2 : </a:t>
            </a:r>
            <a:r>
              <a:rPr lang="ko-KR" altLang="en-US" sz="1400" kern="0" dirty="0" err="1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의미별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 기본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문법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이유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병렬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대립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양보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순서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목적 등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)</a:t>
            </a:r>
          </a:p>
          <a:p>
            <a:pPr algn="ctr" eaLnBrk="0" latinLnBrk="0" hangingPunct="0">
              <a:defRPr/>
            </a:pP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Basic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3 :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회화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연습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문법의 결합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부정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높임 등 자유롭게 사용 가능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)</a:t>
            </a:r>
          </a:p>
        </p:txBody>
      </p:sp>
      <p:sp>
        <p:nvSpPr>
          <p:cNvPr id="51" name="직사각형 50"/>
          <p:cNvSpPr/>
          <p:nvPr/>
        </p:nvSpPr>
        <p:spPr>
          <a:xfrm>
            <a:off x="2934420" y="5229200"/>
            <a:ext cx="5670028" cy="10635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EPS TOPIK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대비 수험서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. </a:t>
            </a:r>
            <a:r>
              <a:rPr lang="ko-KR" altLang="en-US" sz="1400" kern="0" dirty="0" err="1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기본편</a:t>
            </a:r>
            <a:r>
              <a:rPr lang="en-US" altLang="ko-KR" sz="1400" kern="0" dirty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&amp; </a:t>
            </a:r>
            <a:r>
              <a:rPr lang="ko-KR" altLang="en-US" sz="1400" kern="0" dirty="0" err="1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실전편</a:t>
            </a:r>
            <a:endParaRPr lang="en-US" altLang="ko-KR" sz="1400" kern="0" dirty="0" smtClean="0">
              <a:solidFill>
                <a:schemeClr val="tx1"/>
              </a:solidFill>
              <a:latin typeface="Arial" pitchFamily="34" charset="0"/>
              <a:ea typeface="맑은 고딕" panose="020B0503020000020004" pitchFamily="50" charset="-127"/>
              <a:cs typeface="Arial" pitchFamily="34" charset="0"/>
            </a:endParaRPr>
          </a:p>
          <a:p>
            <a:pPr algn="ctr" eaLnBrk="0" latinLnBrk="0" hangingPunct="0">
              <a:defRPr/>
            </a:pP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EPS TOPIK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공개 문제 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3000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문항 분석 후 합격을 위한 전략적 접근</a:t>
            </a:r>
            <a:endParaRPr lang="en-US" altLang="ko-KR" sz="1400" kern="0" dirty="0" smtClean="0">
              <a:solidFill>
                <a:schemeClr val="tx1"/>
              </a:solidFill>
              <a:latin typeface="Arial" pitchFamily="34" charset="0"/>
              <a:ea typeface="맑은 고딕" panose="020B0503020000020004" pitchFamily="50" charset="-127"/>
              <a:cs typeface="Arial" pitchFamily="34" charset="0"/>
            </a:endParaRPr>
          </a:p>
          <a:p>
            <a:pPr algn="ctr" eaLnBrk="0" latinLnBrk="0" hangingPunct="0">
              <a:defRPr/>
            </a:pP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주제별 어휘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err="1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상황별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 문법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예상 문제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모의고사 등 수록</a:t>
            </a:r>
            <a:endParaRPr lang="en-US" altLang="ko-KR" sz="1400" kern="0" dirty="0" smtClean="0">
              <a:solidFill>
                <a:schemeClr val="tx1"/>
              </a:solidFill>
              <a:latin typeface="Arial" pitchFamily="34" charset="0"/>
              <a:ea typeface="맑은 고딕" panose="020B0503020000020004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10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슬라이드 번호 개체 틀 3"/>
          <p:cNvSpPr>
            <a:spLocks noGrp="1"/>
          </p:cNvSpPr>
          <p:nvPr>
            <p:ph type="sldNum" sz="quarter" idx="16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fld id="{E424272E-ED3D-4A3D-91D0-BB691D645634}" type="slidenum">
              <a:rPr lang="en-US" altLang="ko-KR"/>
              <a:pPr eaLnBrk="1" hangingPunct="1"/>
              <a:t>11</a:t>
            </a:fld>
            <a:endParaRPr lang="en-US" altLang="ko-KR"/>
          </a:p>
        </p:txBody>
      </p:sp>
      <p:sp>
        <p:nvSpPr>
          <p:cNvPr id="20483" name="직사각형 7"/>
          <p:cNvSpPr>
            <a:spLocks noChangeArrowheads="1"/>
          </p:cNvSpPr>
          <p:nvPr/>
        </p:nvSpPr>
        <p:spPr bwMode="auto">
          <a:xfrm>
            <a:off x="642938" y="1320825"/>
            <a:ext cx="57864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▷ 어플리케이션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(android) : </a:t>
            </a:r>
            <a:r>
              <a:rPr lang="ko-KR" altLang="en-US" sz="14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한글교육용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cxnSp>
        <p:nvCxnSpPr>
          <p:cNvPr id="26" name="직선 연결선 25"/>
          <p:cNvCxnSpPr/>
          <p:nvPr/>
        </p:nvCxnSpPr>
        <p:spPr>
          <a:xfrm>
            <a:off x="142875" y="1665908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5" name="Picture 2" descr="C:\Users\Com\Desktop\1024_5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008808"/>
            <a:ext cx="35115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3"/>
          <a:srcRect l="10664" t="4182" r="8042" b="3341"/>
          <a:stretch>
            <a:fillRect/>
          </a:stretch>
        </p:blipFill>
        <p:spPr bwMode="auto">
          <a:xfrm>
            <a:off x="4000500" y="2008808"/>
            <a:ext cx="150336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50534" name="Picture 6"/>
          <p:cNvPicPr>
            <a:picLocks noChangeAspect="1" noChangeArrowheads="1"/>
          </p:cNvPicPr>
          <p:nvPr/>
        </p:nvPicPr>
        <p:blipFill>
          <a:blip r:embed="rId4"/>
          <a:srcRect t="2703" b="2703"/>
          <a:stretch>
            <a:fillRect/>
          </a:stretch>
        </p:blipFill>
        <p:spPr bwMode="auto">
          <a:xfrm>
            <a:off x="5572125" y="2008808"/>
            <a:ext cx="1563688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5053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2013" y="2008808"/>
            <a:ext cx="157480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20489" name="직사각형 13"/>
          <p:cNvSpPr>
            <a:spLocks noChangeArrowheads="1"/>
          </p:cNvSpPr>
          <p:nvPr/>
        </p:nvSpPr>
        <p:spPr bwMode="auto">
          <a:xfrm>
            <a:off x="785813" y="4922838"/>
            <a:ext cx="75723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ko-KR" altLang="en-US" sz="1600">
                <a:latin typeface="맑은 고딕" panose="020B0503020000020004" pitchFamily="50" charset="-127"/>
                <a:ea typeface="맑은 고딕" panose="020B0503020000020004" pitchFamily="50" charset="-127"/>
              </a:rPr>
              <a:t>한글은 한국어 학습의 첫 번째 단계</a:t>
            </a:r>
            <a:endParaRPr lang="en-US" altLang="ko-KR" sz="16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hangingPunct="1"/>
            <a:r>
              <a:rPr lang="ko-KR" altLang="en-US" sz="1600">
                <a:latin typeface="맑은 고딕" panose="020B0503020000020004" pitchFamily="50" charset="-127"/>
                <a:ea typeface="맑은 고딕" panose="020B0503020000020004" pitchFamily="50" charset="-127"/>
              </a:rPr>
              <a:t>다른 문자와 너무나 다른 한글을 외국인이 쉽게 배우도록 고안</a:t>
            </a:r>
            <a:endParaRPr lang="en-US" altLang="ko-KR" sz="16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hangingPunct="1"/>
            <a:r>
              <a:rPr lang="ko-KR" altLang="en-US" sz="1600">
                <a:latin typeface="맑은 고딕" panose="020B0503020000020004" pitchFamily="50" charset="-127"/>
                <a:ea typeface="맑은 고딕" panose="020B0503020000020004" pitchFamily="50" charset="-127"/>
              </a:rPr>
              <a:t>쉽고 재미있게 한글을 익힐 수 있음</a:t>
            </a:r>
            <a:r>
              <a:rPr lang="en-US" altLang="ko-KR" sz="16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eaLnBrk="1" hangingPunct="1"/>
            <a:r>
              <a:rPr lang="ko-KR" altLang="en-US" sz="1600">
                <a:latin typeface="맑은 고딕" panose="020B0503020000020004" pitchFamily="50" charset="-127"/>
                <a:ea typeface="맑은 고딕" panose="020B0503020000020004" pitchFamily="50" charset="-127"/>
              </a:rPr>
              <a:t>기본적인 단어도 함께 알 수 있는 한글 교육용 어플리케이션</a:t>
            </a:r>
          </a:p>
        </p:txBody>
      </p:sp>
      <p:sp>
        <p:nvSpPr>
          <p:cNvPr id="20490" name="직사각형 10"/>
          <p:cNvSpPr>
            <a:spLocks noChangeArrowheads="1"/>
          </p:cNvSpPr>
          <p:nvPr/>
        </p:nvSpPr>
        <p:spPr bwMode="auto">
          <a:xfrm>
            <a:off x="330200" y="3794745"/>
            <a:ext cx="3455988" cy="7080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800">
                <a:latin typeface="맑은 고딕" panose="020B0503020000020004" pitchFamily="50" charset="-127"/>
                <a:ea typeface="맑은 고딕" panose="020B0503020000020004" pitchFamily="50" charset="-127"/>
              </a:rPr>
              <a:t>FOR ‘HANGEUL’</a:t>
            </a:r>
          </a:p>
          <a:p>
            <a:pPr eaLnBrk="1" hangingPunct="1"/>
            <a:r>
              <a:rPr lang="en-US" altLang="ko-KR" sz="800">
                <a:latin typeface="맑은 고딕" panose="020B0503020000020004" pitchFamily="50" charset="-127"/>
                <a:ea typeface="맑은 고딕" panose="020B0503020000020004" pitchFamily="50" charset="-127"/>
              </a:rPr>
              <a:t>ANDROID VERSION</a:t>
            </a:r>
          </a:p>
          <a:p>
            <a:pPr eaLnBrk="1" hangingPunct="1"/>
            <a:r>
              <a:rPr lang="en-US" altLang="ko-KR" sz="800">
                <a:latin typeface="맑은 고딕" panose="020B0503020000020004" pitchFamily="50" charset="-127"/>
                <a:ea typeface="맑은 고딕" panose="020B0503020000020004" pitchFamily="50" charset="-127"/>
              </a:rPr>
              <a:t>TOTAL 28 STAGES, 7GROUPS(EACH GROUPS HAVE 4 STAGES)</a:t>
            </a:r>
          </a:p>
          <a:p>
            <a:pPr eaLnBrk="1" hangingPunct="1"/>
            <a:r>
              <a:rPr lang="en-US" altLang="ko-KR" sz="800">
                <a:latin typeface="맑은 고딕" panose="020B0503020000020004" pitchFamily="50" charset="-127"/>
                <a:ea typeface="맑은 고딕" panose="020B0503020000020004" pitchFamily="50" charset="-127"/>
              </a:rPr>
              <a:t>FIRST GROUP IS FREE</a:t>
            </a:r>
          </a:p>
          <a:p>
            <a:pPr eaLnBrk="1" hangingPunct="1"/>
            <a:r>
              <a:rPr lang="en-US" altLang="ko-KR" sz="800">
                <a:latin typeface="맑은 고딕" panose="020B0503020000020004" pitchFamily="50" charset="-127"/>
                <a:ea typeface="맑은 고딕" panose="020B0503020000020004" pitchFamily="50" charset="-127"/>
              </a:rPr>
              <a:t>2~7GROUPS ARE 0.99USD</a:t>
            </a:r>
          </a:p>
        </p:txBody>
      </p:sp>
      <p:pic>
        <p:nvPicPr>
          <p:cNvPr id="12" name="Picture 6" descr="C:\Users\Com\Desktop\그림3.png"/>
          <p:cNvPicPr>
            <a:picLocks noChangeAspect="1" noChangeArrowheads="1"/>
          </p:cNvPicPr>
          <p:nvPr/>
        </p:nvPicPr>
        <p:blipFill>
          <a:blip r:embed="rId6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13" name="직선 연결선 12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Ⅱ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8" name="그룹 17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19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6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20" name="직사각형 19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한국어 교육 사업 이력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235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번호 개체 틀 3"/>
          <p:cNvSpPr>
            <a:spLocks noGrp="1"/>
          </p:cNvSpPr>
          <p:nvPr>
            <p:ph type="sldNum" sz="quarter" idx="16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fld id="{65D32D06-D4ED-4C7D-8C08-6EC5EB0DEC07}" type="slidenum">
              <a:rPr lang="en-US" altLang="ko-KR"/>
              <a:pPr eaLnBrk="1" hangingPunct="1"/>
              <a:t>12</a:t>
            </a:fld>
            <a:endParaRPr lang="en-US" altLang="ko-KR"/>
          </a:p>
        </p:txBody>
      </p:sp>
      <p:sp>
        <p:nvSpPr>
          <p:cNvPr id="21507" name="직사각형 7"/>
          <p:cNvSpPr>
            <a:spLocks noChangeArrowheads="1"/>
          </p:cNvSpPr>
          <p:nvPr/>
        </p:nvSpPr>
        <p:spPr bwMode="auto">
          <a:xfrm>
            <a:off x="642938" y="1032793"/>
            <a:ext cx="57864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▷ 다양한 영상 콘텐츠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: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유튜브 채널 운영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: HANIJEMI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cxnSp>
        <p:nvCxnSpPr>
          <p:cNvPr id="26" name="직선 연결선 25"/>
          <p:cNvCxnSpPr/>
          <p:nvPr/>
        </p:nvCxnSpPr>
        <p:spPr>
          <a:xfrm>
            <a:off x="142875" y="1339181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1484313"/>
            <a:ext cx="23717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47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63" y="1484313"/>
            <a:ext cx="23526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474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0" y="1484313"/>
            <a:ext cx="23622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4746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50" y="3967163"/>
            <a:ext cx="23526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47464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63" y="3967163"/>
            <a:ext cx="23622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47465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75" y="3967163"/>
            <a:ext cx="23717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21515" name="TextBox 14"/>
          <p:cNvSpPr txBox="1">
            <a:spLocks noChangeArrowheads="1"/>
          </p:cNvSpPr>
          <p:nvPr/>
        </p:nvSpPr>
        <p:spPr bwMode="auto">
          <a:xfrm>
            <a:off x="714375" y="2913063"/>
            <a:ext cx="31432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200" b="1">
                <a:latin typeface="맑은 고딕" panose="020B0503020000020004" pitchFamily="50" charset="-127"/>
                <a:ea typeface="맑은 고딕" panose="020B0503020000020004" pitchFamily="50" charset="-127"/>
              </a:rPr>
              <a:t>YouTube Channel for English Learners</a:t>
            </a:r>
            <a:endParaRPr lang="ko-KR" altLang="en-US" sz="1200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14750" y="2913063"/>
            <a:ext cx="4286250" cy="577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latin typeface="맑은 고딕" pitchFamily="50" charset="-127"/>
                <a:ea typeface="맑은 고딕" pitchFamily="50" charset="-127"/>
              </a:rPr>
              <a:t>- Learn Korean with K-POP</a:t>
            </a:r>
            <a:br>
              <a:rPr lang="en-US" sz="1050" dirty="0">
                <a:latin typeface="맑은 고딕" pitchFamily="50" charset="-127"/>
                <a:ea typeface="맑은 고딕" pitchFamily="50" charset="-127"/>
              </a:rPr>
            </a:br>
            <a:r>
              <a:rPr lang="en-US" sz="1050" dirty="0">
                <a:latin typeface="맑은 고딕" pitchFamily="50" charset="-127"/>
                <a:ea typeface="맑은 고딕" pitchFamily="50" charset="-127"/>
              </a:rPr>
              <a:t>- What happened during studying in Korea</a:t>
            </a:r>
            <a:br>
              <a:rPr lang="en-US" sz="1050" dirty="0">
                <a:latin typeface="맑은 고딕" pitchFamily="50" charset="-127"/>
                <a:ea typeface="맑은 고딕" pitchFamily="50" charset="-127"/>
              </a:rPr>
            </a:br>
            <a:r>
              <a:rPr lang="en-US" sz="1050" dirty="0">
                <a:latin typeface="맑은 고딕" pitchFamily="50" charset="-127"/>
                <a:ea typeface="맑은 고딕" pitchFamily="50" charset="-127"/>
              </a:rPr>
              <a:t>- Provide information on Korean proverbs and expressions</a:t>
            </a:r>
            <a:endParaRPr lang="ko-KR" altLang="en-US" sz="105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517" name="TextBox 16"/>
          <p:cNvSpPr txBox="1">
            <a:spLocks noChangeArrowheads="1"/>
          </p:cNvSpPr>
          <p:nvPr/>
        </p:nvSpPr>
        <p:spPr bwMode="auto">
          <a:xfrm>
            <a:off x="714375" y="5438775"/>
            <a:ext cx="31432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200" b="1">
                <a:latin typeface="맑은 고딕" panose="020B0503020000020004" pitchFamily="50" charset="-127"/>
                <a:ea typeface="맑은 고딕" panose="020B0503020000020004" pitchFamily="50" charset="-127"/>
              </a:rPr>
              <a:t>YouTube Channel for Japanese Learners</a:t>
            </a:r>
            <a:endParaRPr lang="ko-KR" altLang="en-US" sz="1200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14750" y="5494338"/>
            <a:ext cx="4286250" cy="577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latin typeface="맑은 고딕" pitchFamily="50" charset="-127"/>
                <a:ea typeface="맑은 고딕" pitchFamily="50" charset="-127"/>
              </a:rPr>
              <a:t>- Learn Korean with K-POP</a:t>
            </a:r>
            <a:br>
              <a:rPr lang="en-US" sz="1050" dirty="0">
                <a:latin typeface="맑은 고딕" pitchFamily="50" charset="-127"/>
                <a:ea typeface="맑은 고딕" pitchFamily="50" charset="-127"/>
              </a:rPr>
            </a:br>
            <a:r>
              <a:rPr lang="en-US" sz="1050" dirty="0">
                <a:latin typeface="맑은 고딕" pitchFamily="50" charset="-127"/>
                <a:ea typeface="맑은 고딕" pitchFamily="50" charset="-127"/>
              </a:rPr>
              <a:t>- Survival Korean : Real Korean life</a:t>
            </a:r>
            <a:br>
              <a:rPr lang="en-US" sz="1050" dirty="0">
                <a:latin typeface="맑은 고딕" pitchFamily="50" charset="-127"/>
                <a:ea typeface="맑은 고딕" pitchFamily="50" charset="-127"/>
              </a:rPr>
            </a:br>
            <a:r>
              <a:rPr lang="en-US" sz="1050" dirty="0">
                <a:latin typeface="맑은 고딕" pitchFamily="50" charset="-127"/>
                <a:ea typeface="맑은 고딕" pitchFamily="50" charset="-127"/>
              </a:rPr>
              <a:t>- Provide information on Korean proverbs and expressions</a:t>
            </a:r>
            <a:endParaRPr lang="ko-KR" altLang="en-US" sz="105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7" name="Picture 6" descr="C:\Users\Com\Desktop\그림3.png"/>
          <p:cNvPicPr>
            <a:picLocks noChangeAspect="1" noChangeArrowheads="1"/>
          </p:cNvPicPr>
          <p:nvPr/>
        </p:nvPicPr>
        <p:blipFill>
          <a:blip r:embed="rId8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19" name="직선 연결선 18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Ⅱ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24" name="그룹 23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25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8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27" name="직사각형 26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한국어 교육 사업 이력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751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sp>
        <p:nvSpPr>
          <p:cNvPr id="20" name="직사각형 7"/>
          <p:cNvSpPr>
            <a:spLocks noChangeArrowheads="1"/>
          </p:cNvSpPr>
          <p:nvPr/>
        </p:nvSpPr>
        <p:spPr bwMode="auto">
          <a:xfrm>
            <a:off x="323528" y="1067395"/>
            <a:ext cx="5786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한국어 강사 양성 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142875" y="1445220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550" y="1945282"/>
            <a:ext cx="1522413" cy="2160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305645"/>
            <a:ext cx="1525588" cy="2160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1715095"/>
            <a:ext cx="1525587" cy="2160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USer\Desktop\150832709635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7" t="11473" r="13972"/>
          <a:stretch>
            <a:fillRect/>
          </a:stretch>
        </p:blipFill>
        <p:spPr bwMode="auto">
          <a:xfrm>
            <a:off x="4600575" y="1813520"/>
            <a:ext cx="1676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" descr="C:\Users\USer\Desktop\1508326669114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8" t="38487" r="12512"/>
          <a:stretch>
            <a:fillRect/>
          </a:stretch>
        </p:blipFill>
        <p:spPr bwMode="auto">
          <a:xfrm>
            <a:off x="6429375" y="1813520"/>
            <a:ext cx="1974850" cy="117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429125" y="3528020"/>
            <a:ext cx="147637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15188" y="3385145"/>
            <a:ext cx="1533525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12"/>
          <a:srcRect t="10772"/>
          <a:stretch>
            <a:fillRect/>
          </a:stretch>
        </p:blipFill>
        <p:spPr bwMode="auto">
          <a:xfrm>
            <a:off x="5786438" y="3242270"/>
            <a:ext cx="1500187" cy="112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30" name="직사각형 15"/>
          <p:cNvSpPr>
            <a:spLocks noChangeArrowheads="1"/>
          </p:cNvSpPr>
          <p:nvPr/>
        </p:nvSpPr>
        <p:spPr bwMode="auto">
          <a:xfrm>
            <a:off x="611560" y="5231407"/>
            <a:ext cx="79629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/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자격증은 있으나 수업에 투입되기 어려운 교사 대상 실무 교육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 marL="285750" indent="-285750"/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총 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54</a:t>
            </a:r>
            <a:r>
              <a:rPr lang="ko-KR" altLang="en-US" sz="1600" dirty="0" err="1" smtClean="0">
                <a:latin typeface="맑은 고딕" pitchFamily="50" charset="-127"/>
                <a:ea typeface="맑은 고딕" pitchFamily="50" charset="-127"/>
              </a:rPr>
              <a:t>차시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모든 종류의 한국어 수업에 대한 방법론 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 marL="285750" indent="-285750"/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모의 수업을 통한 실전 대비 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 marL="285750" indent="-285750"/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현재 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기까지 배출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dirty="0" err="1" smtClean="0">
                <a:latin typeface="맑은 고딕" pitchFamily="50" charset="-127"/>
                <a:ea typeface="맑은 고딕" pitchFamily="50" charset="-127"/>
              </a:rPr>
              <a:t>한이재미를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 포함한 다양한 국가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다양한 현장에서 활동 중 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1" name="Picture 6" descr="C:\Users\Com\Desktop\그림3.png"/>
          <p:cNvPicPr>
            <a:picLocks noChangeAspect="1" noChangeArrowheads="1"/>
          </p:cNvPicPr>
          <p:nvPr/>
        </p:nvPicPr>
        <p:blipFill>
          <a:blip r:embed="rId13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36" name="직선 연결선 3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Ⅱ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41" name="그룹 40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42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13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43" name="직사각형 42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한국어 교육 사업 이력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27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sp>
        <p:nvSpPr>
          <p:cNvPr id="20" name="직사각형 7"/>
          <p:cNvSpPr>
            <a:spLocks noChangeArrowheads="1"/>
          </p:cNvSpPr>
          <p:nvPr/>
        </p:nvSpPr>
        <p:spPr bwMode="auto">
          <a:xfrm>
            <a:off x="323528" y="1067395"/>
            <a:ext cx="5786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동남아시아 시장 판로 개척 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142875" y="1445220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36" name="직선 연결선 3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Ⅱ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41" name="그룹 40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42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43" name="직사각형 42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5361" name="_x276986064" descr="EMB00000aac4c2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90" y="2851127"/>
            <a:ext cx="2184400" cy="140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5363" name="_x270963328" descr="EMB00000aac4c30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28"/>
          <a:stretch/>
        </p:blipFill>
        <p:spPr bwMode="auto">
          <a:xfrm>
            <a:off x="467544" y="4077816"/>
            <a:ext cx="2560823" cy="151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5365" name="_x270963088" descr="EMB00000aac4c3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51128"/>
            <a:ext cx="2220373" cy="140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5367" name="_x270979440" descr="EMB00000aac4c3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149080"/>
            <a:ext cx="2158346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43608" y="1916832"/>
            <a:ext cx="953950" cy="552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2" descr="C:\Users\Trang Linh\Desktop\14708180_1345045622180891_3921930486075885949_n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12" b="32300"/>
          <a:stretch>
            <a:fillRect/>
          </a:stretch>
        </p:blipFill>
        <p:spPr bwMode="auto">
          <a:xfrm>
            <a:off x="3923928" y="1904747"/>
            <a:ext cx="1269376" cy="56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237" y="1904747"/>
            <a:ext cx="1109147" cy="519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281" y="2851127"/>
            <a:ext cx="1796459" cy="1347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237" y="4077816"/>
            <a:ext cx="1968534" cy="14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5868144" y="476672"/>
            <a:ext cx="3091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해외 한국어 교육 상황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5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2054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14" name="직선 연결선 13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Ⅲ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직사각형 7"/>
          <p:cNvSpPr>
            <a:spLocks noChangeArrowheads="1"/>
          </p:cNvSpPr>
          <p:nvPr/>
        </p:nvSpPr>
        <p:spPr bwMode="auto">
          <a:xfrm>
            <a:off x="323528" y="1001737"/>
            <a:ext cx="74888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교육 종사자 미팅 결과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 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142875" y="1379562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/>
          <p:cNvGrpSpPr/>
          <p:nvPr/>
        </p:nvGrpSpPr>
        <p:grpSpPr>
          <a:xfrm>
            <a:off x="5292080" y="332656"/>
            <a:ext cx="3851921" cy="514123"/>
            <a:chOff x="5214941" y="1571612"/>
            <a:chExt cx="2500331" cy="360000"/>
          </a:xfrm>
        </p:grpSpPr>
        <p:pic>
          <p:nvPicPr>
            <p:cNvPr id="3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35" name="직사각형 3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5868144" y="476672"/>
            <a:ext cx="3091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해외 한국어 교육 상황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6385" name="_x204146424" descr="EMB00000aac4c3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66" y="2303344"/>
            <a:ext cx="2033530" cy="157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6387" name="_x204146824" descr="EMB00000aac4c3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603" y="2354886"/>
            <a:ext cx="2221225" cy="152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6389" name="_x204146984" descr="EMB00000aac4c4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1" r="10086"/>
          <a:stretch/>
        </p:blipFill>
        <p:spPr bwMode="auto">
          <a:xfrm>
            <a:off x="4611860" y="2354886"/>
            <a:ext cx="2171044" cy="152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6391" name="_x204144664" descr="EMB00000aac4c4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96" b="15230"/>
          <a:stretch/>
        </p:blipFill>
        <p:spPr bwMode="auto">
          <a:xfrm>
            <a:off x="6844108" y="2354886"/>
            <a:ext cx="2048372" cy="152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202066" y="3882745"/>
            <a:ext cx="2033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 smtClean="0"/>
              <a:t>박닝</a:t>
            </a:r>
            <a:r>
              <a:rPr lang="ko-KR" altLang="en-US" sz="1200" dirty="0" smtClean="0"/>
              <a:t> </a:t>
            </a:r>
            <a:r>
              <a:rPr lang="ko-KR" altLang="en-US" sz="1200" dirty="0" err="1" smtClean="0"/>
              <a:t>포모이</a:t>
            </a:r>
            <a:r>
              <a:rPr lang="ko-KR" altLang="en-US" sz="1200" dirty="0" smtClean="0"/>
              <a:t> 사립고등학교</a:t>
            </a:r>
            <a:endParaRPr lang="ko-KR" altLang="en-US" sz="1200" dirty="0"/>
          </a:p>
        </p:txBody>
      </p:sp>
      <p:sp>
        <p:nvSpPr>
          <p:cNvPr id="39" name="TextBox 38"/>
          <p:cNvSpPr txBox="1"/>
          <p:nvPr/>
        </p:nvSpPr>
        <p:spPr>
          <a:xfrm>
            <a:off x="2394454" y="3858546"/>
            <a:ext cx="2033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 smtClean="0"/>
              <a:t>하이정</a:t>
            </a:r>
            <a:r>
              <a:rPr lang="ko-KR" altLang="en-US" sz="1200" dirty="0" smtClean="0"/>
              <a:t> </a:t>
            </a:r>
            <a:r>
              <a:rPr lang="ko-KR" altLang="en-US" sz="1200" dirty="0" err="1" smtClean="0"/>
              <a:t>틴빈</a:t>
            </a:r>
            <a:r>
              <a:rPr lang="ko-KR" altLang="en-US" sz="1200" dirty="0" smtClean="0"/>
              <a:t> 직업고등학교</a:t>
            </a:r>
            <a:endParaRPr lang="ko-KR" altLang="en-US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4644008" y="3858546"/>
            <a:ext cx="2033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/>
              <a:t>하노이 </a:t>
            </a:r>
            <a:r>
              <a:rPr lang="ko-KR" altLang="en-US" sz="1200" dirty="0" err="1" smtClean="0"/>
              <a:t>타잉도</a:t>
            </a:r>
            <a:r>
              <a:rPr lang="ko-KR" altLang="en-US" sz="1200" dirty="0" smtClean="0"/>
              <a:t> 대학</a:t>
            </a:r>
            <a:endParaRPr lang="ko-KR" alt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6858950" y="3858546"/>
            <a:ext cx="2033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 smtClean="0"/>
              <a:t>사오도</a:t>
            </a:r>
            <a:r>
              <a:rPr lang="ko-KR" altLang="en-US" sz="1200" dirty="0" smtClean="0"/>
              <a:t> 대학교</a:t>
            </a:r>
            <a:endParaRPr lang="ko-KR" altLang="en-US" sz="1200" dirty="0"/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97" y="4497288"/>
            <a:ext cx="839152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16097" y="1700808"/>
            <a:ext cx="811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</a:rPr>
              <a:t>&lt;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</a:rPr>
              <a:t>현지 한국어 교사 부족으로 </a:t>
            </a:r>
            <a:r>
              <a:rPr lang="ko-KR" altLang="en-US" b="1" dirty="0" err="1" smtClean="0">
                <a:solidFill>
                  <a:schemeClr val="accent1">
                    <a:lumMod val="50000"/>
                  </a:schemeClr>
                </a:solidFill>
              </a:rPr>
              <a:t>이러닝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ko-KR" altLang="en-US" b="1" dirty="0" err="1" smtClean="0">
                <a:solidFill>
                  <a:schemeClr val="accent1">
                    <a:lumMod val="50000"/>
                  </a:schemeClr>
                </a:solidFill>
              </a:rPr>
              <a:t>콘텐츠에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</a:rPr>
              <a:t> 대한 관심 높음 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</a:rPr>
              <a:t>&gt;</a:t>
            </a:r>
            <a:endParaRPr lang="ko-KR" alt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93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1955800"/>
            <a:ext cx="7620000" cy="350074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311400"/>
            <a:ext cx="8620125" cy="361580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025" name="_x151266344" descr="EMB00002bc474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2085641"/>
            <a:ext cx="286002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_x151266504" descr="EMB00002bc4741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078" y="2064393"/>
            <a:ext cx="3152443" cy="330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_x151153072" descr="EMB00002bc4741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319" y="1752600"/>
            <a:ext cx="5008563" cy="435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Com\Desktop\그림3.png"/>
          <p:cNvPicPr>
            <a:picLocks noChangeAspect="1" noChangeArrowheads="1"/>
          </p:cNvPicPr>
          <p:nvPr/>
        </p:nvPicPr>
        <p:blipFill>
          <a:blip r:embed="rId8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10" name="직선 연결선 9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Ⅲ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직사각형 7"/>
          <p:cNvSpPr>
            <a:spLocks noChangeArrowheads="1"/>
          </p:cNvSpPr>
          <p:nvPr/>
        </p:nvSpPr>
        <p:spPr bwMode="auto">
          <a:xfrm>
            <a:off x="323528" y="1001737"/>
            <a:ext cx="74888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플랫폼 개발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 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142875" y="1379562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그룹 17"/>
          <p:cNvGrpSpPr/>
          <p:nvPr/>
        </p:nvGrpSpPr>
        <p:grpSpPr>
          <a:xfrm>
            <a:off x="5292080" y="332656"/>
            <a:ext cx="3851921" cy="514123"/>
            <a:chOff x="5214941" y="1571612"/>
            <a:chExt cx="2500331" cy="360000"/>
          </a:xfrm>
        </p:grpSpPr>
        <p:pic>
          <p:nvPicPr>
            <p:cNvPr id="19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8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20" name="직사각형 19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868144" y="476672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한국어교육용 플랫폼 개발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971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5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6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2054" name="Picture 6" descr="C:\Users\Com\Desktop\그림3.png"/>
          <p:cNvPicPr>
            <a:picLocks noChangeAspect="1" noChangeArrowheads="1"/>
          </p:cNvPicPr>
          <p:nvPr/>
        </p:nvPicPr>
        <p:blipFill>
          <a:blip r:embed="rId7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14" name="직선 연결선 13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Ⅲ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직사각형 7"/>
          <p:cNvSpPr>
            <a:spLocks noChangeArrowheads="1"/>
          </p:cNvSpPr>
          <p:nvPr/>
        </p:nvSpPr>
        <p:spPr bwMode="auto">
          <a:xfrm>
            <a:off x="323528" y="1001737"/>
            <a:ext cx="74888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E – BOOK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개발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 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142875" y="1379562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/>
          <p:cNvGrpSpPr/>
          <p:nvPr/>
        </p:nvGrpSpPr>
        <p:grpSpPr>
          <a:xfrm>
            <a:off x="5292080" y="332656"/>
            <a:ext cx="3851921" cy="514123"/>
            <a:chOff x="5214941" y="1571612"/>
            <a:chExt cx="2500331" cy="360000"/>
          </a:xfrm>
        </p:grpSpPr>
        <p:pic>
          <p:nvPicPr>
            <p:cNvPr id="3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7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35" name="직사각형 3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5868144" y="476672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한국어교육용 플랫폼 개발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3" name="Object 10"/>
          <p:cNvSpPr txBox="1"/>
          <p:nvPr/>
        </p:nvSpPr>
        <p:spPr>
          <a:xfrm>
            <a:off x="611560" y="1772816"/>
            <a:ext cx="7862888" cy="2448272"/>
          </a:xfrm>
          <a:prstGeom prst="rect">
            <a:avLst/>
          </a:prstGeom>
          <a:noFill/>
        </p:spPr>
        <p:txBody>
          <a:bodyPr wrap="square" rtlCol="0"/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kern="0" spc="-200" dirty="0" smtClean="0">
                <a:solidFill>
                  <a:srgbClr val="000000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초급 기본 문장</a:t>
            </a:r>
            <a:endParaRPr lang="en-US" altLang="ko-KR" sz="2000" kern="0" spc="-200" dirty="0" smtClean="0">
              <a:solidFill>
                <a:srgbClr val="000000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kern="0" spc="-200" dirty="0" smtClean="0">
                <a:solidFill>
                  <a:srgbClr val="000000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20</a:t>
            </a:r>
            <a:r>
              <a:rPr lang="ko-KR" altLang="en-US" sz="2000" kern="0" spc="-200" dirty="0" smtClean="0">
                <a:solidFill>
                  <a:srgbClr val="000000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과로 구성</a:t>
            </a:r>
            <a:endParaRPr lang="en-US" altLang="ko-KR" sz="2000" kern="0" spc="-200" dirty="0" smtClean="0">
              <a:solidFill>
                <a:srgbClr val="000000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kern="0" spc="-200" dirty="0" smtClean="0">
                <a:solidFill>
                  <a:srgbClr val="000000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기초 어휘</a:t>
            </a:r>
            <a:r>
              <a:rPr lang="en-US" altLang="ko-KR" sz="2000" kern="0" spc="-200" dirty="0" smtClean="0">
                <a:solidFill>
                  <a:srgbClr val="000000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, </a:t>
            </a:r>
            <a:r>
              <a:rPr lang="ko-KR" altLang="en-US" sz="2000" kern="0" spc="-200" dirty="0" smtClean="0">
                <a:solidFill>
                  <a:srgbClr val="000000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기초 문법 포함</a:t>
            </a:r>
            <a:endParaRPr lang="en-US" altLang="ko-KR" sz="2000" kern="0" spc="-200" dirty="0" smtClean="0">
              <a:solidFill>
                <a:srgbClr val="000000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kern="0" spc="-200" dirty="0" smtClean="0">
                <a:solidFill>
                  <a:srgbClr val="000000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직관적 일러스트</a:t>
            </a:r>
            <a:endParaRPr lang="en-US" altLang="ko-KR" sz="2000" kern="0" spc="-200" dirty="0" smtClean="0">
              <a:solidFill>
                <a:srgbClr val="000000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kern="0" spc="-200" dirty="0" smtClean="0">
                <a:solidFill>
                  <a:srgbClr val="000000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6</a:t>
            </a:r>
            <a:r>
              <a:rPr lang="ko-KR" altLang="en-US" sz="2000" kern="0" spc="-200" dirty="0" smtClean="0">
                <a:solidFill>
                  <a:srgbClr val="000000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명의 캐릭터</a:t>
            </a:r>
            <a:endParaRPr lang="en-US" altLang="ko-KR" sz="2000" kern="0" spc="-200" dirty="0" smtClean="0">
              <a:solidFill>
                <a:srgbClr val="000000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pPr algn="just">
              <a:lnSpc>
                <a:spcPct val="150000"/>
              </a:lnSpc>
            </a:pPr>
            <a:endParaRPr lang="en-US" altLang="ko-KR" sz="2000" kern="0" spc="-200" dirty="0">
              <a:solidFill>
                <a:srgbClr val="000000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pic>
        <p:nvPicPr>
          <p:cNvPr id="44" name="EB8B83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626504" y="2996952"/>
            <a:ext cx="4817693" cy="29564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6781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0"/>
          <p:cNvSpPr txBox="1"/>
          <p:nvPr/>
        </p:nvSpPr>
        <p:spPr>
          <a:xfrm>
            <a:off x="328967" y="1651498"/>
            <a:ext cx="5241925" cy="660400"/>
          </a:xfrm>
          <a:prstGeom prst="rect">
            <a:avLst/>
          </a:prstGeom>
          <a:noFill/>
        </p:spPr>
        <p:txBody>
          <a:bodyPr wrap="square" rtlCol="0"/>
          <a:lstStyle/>
          <a:p>
            <a:pPr marL="381019" indent="-381019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kern="0" spc="-133" dirty="0">
                <a:solidFill>
                  <a:srgbClr val="000000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6</a:t>
            </a:r>
            <a:r>
              <a:rPr lang="ko-KR" altLang="en-US" sz="2000" kern="0" spc="-133" dirty="0">
                <a:solidFill>
                  <a:srgbClr val="000000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명의 캐릭터</a:t>
            </a:r>
            <a:endParaRPr lang="en-US" altLang="ko-KR" sz="2000" kern="0" spc="-133" dirty="0">
              <a:solidFill>
                <a:srgbClr val="000000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pPr algn="just">
              <a:lnSpc>
                <a:spcPct val="150000"/>
              </a:lnSpc>
            </a:pPr>
            <a:endParaRPr lang="en-US" altLang="ko-KR" sz="2000" kern="0" spc="-133" dirty="0">
              <a:solidFill>
                <a:srgbClr val="000000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t="29384"/>
          <a:stretch/>
        </p:blipFill>
        <p:spPr>
          <a:xfrm>
            <a:off x="241070" y="3242647"/>
            <a:ext cx="8788400" cy="187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5189521"/>
            <a:ext cx="433132" cy="40011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2000" b="1" dirty="0" err="1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닉</a:t>
            </a:r>
            <a:endParaRPr lang="ko-KR" altLang="en-US" sz="2000" b="1" dirty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8151" y="5189521"/>
            <a:ext cx="681597" cy="40011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수미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341" y="5193268"/>
            <a:ext cx="930063" cy="40011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2000" b="1" dirty="0" err="1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시즈코</a:t>
            </a:r>
            <a:endParaRPr lang="ko-KR" altLang="en-US" sz="2000" b="1" dirty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82810" y="5189521"/>
            <a:ext cx="700753" cy="40011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err="1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왕홍</a:t>
            </a:r>
            <a:endParaRPr lang="ko-KR" altLang="en-US" sz="2000" b="1" dirty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52629" y="5189521"/>
            <a:ext cx="930063" cy="40011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마리아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1758" y="5189521"/>
            <a:ext cx="681597" cy="40011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투란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3"/>
          <a:srcRect b="67678"/>
          <a:stretch/>
        </p:blipFill>
        <p:spPr>
          <a:xfrm>
            <a:off x="241070" y="2299929"/>
            <a:ext cx="8788401" cy="871696"/>
          </a:xfrm>
          <a:prstGeom prst="rect">
            <a:avLst/>
          </a:prstGeom>
        </p:spPr>
      </p:pic>
      <p:pic>
        <p:nvPicPr>
          <p:cNvPr id="15" name="Picture 6" descr="C:\Users\Com\Desktop\그림3.png"/>
          <p:cNvPicPr>
            <a:picLocks noChangeAspect="1" noChangeArrowheads="1"/>
          </p:cNvPicPr>
          <p:nvPr/>
        </p:nvPicPr>
        <p:blipFill>
          <a:blip r:embed="rId4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16" name="직선 연결선 1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Ⅲ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직사각형 20"/>
          <p:cNvSpPr>
            <a:spLocks noChangeArrowheads="1"/>
          </p:cNvSpPr>
          <p:nvPr/>
        </p:nvSpPr>
        <p:spPr bwMode="auto">
          <a:xfrm>
            <a:off x="323528" y="1001737"/>
            <a:ext cx="74888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E – BOOK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개발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 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>
            <a:off x="142875" y="1379562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그룹 22"/>
          <p:cNvGrpSpPr/>
          <p:nvPr/>
        </p:nvGrpSpPr>
        <p:grpSpPr>
          <a:xfrm>
            <a:off x="5292080" y="332656"/>
            <a:ext cx="3851921" cy="514123"/>
            <a:chOff x="5214941" y="1571612"/>
            <a:chExt cx="2500331" cy="360000"/>
          </a:xfrm>
        </p:grpSpPr>
        <p:pic>
          <p:nvPicPr>
            <p:cNvPr id="2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4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25" name="직사각형 2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868144" y="476672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한국어교육용 플랫폼 개발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3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188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_x215760072" descr="EMB00002bc474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1611403"/>
            <a:ext cx="7229445" cy="406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_x48256424" descr="EMB00002bc474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1814603"/>
            <a:ext cx="7386953" cy="415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_x48256424" descr="EMB00002bc474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2054099"/>
            <a:ext cx="7613999" cy="428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_x151266824" descr="EMB00002bc4743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2322603"/>
            <a:ext cx="7318249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_x48256824" descr="EMB00002bc4743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43" y="2540000"/>
            <a:ext cx="7268545" cy="408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Com\Desktop\그림3.png"/>
          <p:cNvPicPr>
            <a:picLocks noChangeAspect="1" noChangeArrowheads="1"/>
          </p:cNvPicPr>
          <p:nvPr/>
        </p:nvPicPr>
        <p:blipFill>
          <a:blip r:embed="rId8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10" name="직선 연결선 9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Ⅲ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직사각형 15"/>
          <p:cNvSpPr>
            <a:spLocks noChangeArrowheads="1"/>
          </p:cNvSpPr>
          <p:nvPr/>
        </p:nvSpPr>
        <p:spPr bwMode="auto">
          <a:xfrm>
            <a:off x="323528" y="1001737"/>
            <a:ext cx="74888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목표 문장 포함 링크 추출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 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142875" y="1379562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그룹 17"/>
          <p:cNvGrpSpPr/>
          <p:nvPr/>
        </p:nvGrpSpPr>
        <p:grpSpPr>
          <a:xfrm>
            <a:off x="5292080" y="332656"/>
            <a:ext cx="3851921" cy="514123"/>
            <a:chOff x="5214941" y="1571612"/>
            <a:chExt cx="2500331" cy="360000"/>
          </a:xfrm>
        </p:grpSpPr>
        <p:pic>
          <p:nvPicPr>
            <p:cNvPr id="19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8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20" name="직사각형 19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868144" y="476672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한국어교육용 플랫폼 개발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16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0916" y="2460072"/>
            <a:ext cx="1661014" cy="465837"/>
          </a:xfrm>
          <a:custGeom>
            <a:avLst/>
            <a:gdLst/>
            <a:ahLst/>
            <a:cxnLst/>
            <a:rect l="l" t="t" r="r" b="b"/>
            <a:pathLst>
              <a:path w="1942464" h="513714">
                <a:moveTo>
                  <a:pt x="1942045" y="513156"/>
                </a:moveTo>
                <a:lnTo>
                  <a:pt x="0" y="513156"/>
                </a:lnTo>
                <a:lnTo>
                  <a:pt x="0" y="0"/>
                </a:lnTo>
                <a:lnTo>
                  <a:pt x="1942045" y="0"/>
                </a:lnTo>
                <a:lnTo>
                  <a:pt x="1942045" y="513156"/>
                </a:lnTo>
                <a:close/>
              </a:path>
            </a:pathLst>
          </a:custGeom>
          <a:solidFill>
            <a:srgbClr val="495276"/>
          </a:solid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2451" y="2562451"/>
            <a:ext cx="1661014" cy="290485"/>
          </a:xfrm>
          <a:prstGeom prst="rect">
            <a:avLst/>
          </a:prstGeom>
        </p:spPr>
        <p:txBody>
          <a:bodyPr vert="horz" wrap="square" lIns="0" tIns="13356" rIns="0" bIns="0" rtlCol="0">
            <a:spAutoFit/>
          </a:bodyPr>
          <a:lstStyle/>
          <a:p>
            <a:pPr marL="160265" algn="ctr">
              <a:spcBef>
                <a:spcPts val="105"/>
              </a:spcBef>
            </a:pPr>
            <a:r>
              <a:rPr lang="ko-KR" altLang="en-US" b="1" dirty="0" smtClean="0">
                <a:solidFill>
                  <a:srgbClr val="FFFFFF"/>
                </a:solidFill>
                <a:latin typeface="+mn-ea"/>
                <a:cs typeface="Times New Roman" pitchFamily="18" charset="0"/>
              </a:rPr>
              <a:t>목</a:t>
            </a:r>
            <a:r>
              <a:rPr lang="ko-KR" altLang="en-US" b="1" dirty="0">
                <a:solidFill>
                  <a:srgbClr val="FFFFFF"/>
                </a:solidFill>
                <a:latin typeface="+mn-ea"/>
                <a:cs typeface="Times New Roman" pitchFamily="18" charset="0"/>
              </a:rPr>
              <a:t>차</a:t>
            </a:r>
            <a:endParaRPr b="1" dirty="0">
              <a:latin typeface="+mn-ea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747341" y="2389757"/>
            <a:ext cx="342629" cy="521116"/>
          </a:xfrm>
          <a:custGeom>
            <a:avLst/>
            <a:gdLst/>
            <a:ahLst/>
            <a:cxnLst/>
            <a:rect l="l" t="t" r="r" b="b"/>
            <a:pathLst>
              <a:path w="400685" h="574675">
                <a:moveTo>
                  <a:pt x="65469" y="0"/>
                </a:moveTo>
                <a:lnTo>
                  <a:pt x="43107" y="1458"/>
                </a:lnTo>
                <a:lnTo>
                  <a:pt x="22922" y="11194"/>
                </a:lnTo>
                <a:lnTo>
                  <a:pt x="7487" y="28528"/>
                </a:lnTo>
                <a:lnTo>
                  <a:pt x="0" y="50503"/>
                </a:lnTo>
                <a:lnTo>
                  <a:pt x="1469" y="72864"/>
                </a:lnTo>
                <a:lnTo>
                  <a:pt x="11218" y="93043"/>
                </a:lnTo>
                <a:lnTo>
                  <a:pt x="28569" y="108475"/>
                </a:lnTo>
                <a:lnTo>
                  <a:pt x="60834" y="130828"/>
                </a:lnTo>
                <a:lnTo>
                  <a:pt x="94969" y="160730"/>
                </a:lnTo>
                <a:lnTo>
                  <a:pt x="129695" y="196538"/>
                </a:lnTo>
                <a:lnTo>
                  <a:pt x="163735" y="236609"/>
                </a:lnTo>
                <a:lnTo>
                  <a:pt x="195809" y="279302"/>
                </a:lnTo>
                <a:lnTo>
                  <a:pt x="224641" y="322973"/>
                </a:lnTo>
                <a:lnTo>
                  <a:pt x="248952" y="365980"/>
                </a:lnTo>
                <a:lnTo>
                  <a:pt x="266557" y="405639"/>
                </a:lnTo>
                <a:lnTo>
                  <a:pt x="278404" y="444317"/>
                </a:lnTo>
                <a:lnTo>
                  <a:pt x="283421" y="479151"/>
                </a:lnTo>
                <a:lnTo>
                  <a:pt x="280537" y="507280"/>
                </a:lnTo>
                <a:lnTo>
                  <a:pt x="275620" y="523427"/>
                </a:lnTo>
                <a:lnTo>
                  <a:pt x="270445" y="540051"/>
                </a:lnTo>
                <a:lnTo>
                  <a:pt x="264973" y="557092"/>
                </a:lnTo>
                <a:lnTo>
                  <a:pt x="259163" y="574488"/>
                </a:lnTo>
                <a:lnTo>
                  <a:pt x="381870" y="574488"/>
                </a:lnTo>
                <a:lnTo>
                  <a:pt x="400080" y="499534"/>
                </a:lnTo>
                <a:lnTo>
                  <a:pt x="398776" y="456786"/>
                </a:lnTo>
                <a:lnTo>
                  <a:pt x="389707" y="411976"/>
                </a:lnTo>
                <a:lnTo>
                  <a:pt x="374047" y="364208"/>
                </a:lnTo>
                <a:lnTo>
                  <a:pt x="352965" y="312589"/>
                </a:lnTo>
                <a:lnTo>
                  <a:pt x="328570" y="265812"/>
                </a:lnTo>
                <a:lnTo>
                  <a:pt x="296708" y="217959"/>
                </a:lnTo>
                <a:lnTo>
                  <a:pt x="259856" y="170802"/>
                </a:lnTo>
                <a:lnTo>
                  <a:pt x="220490" y="126115"/>
                </a:lnTo>
                <a:lnTo>
                  <a:pt x="181088" y="85668"/>
                </a:lnTo>
                <a:lnTo>
                  <a:pt x="144127" y="51235"/>
                </a:lnTo>
                <a:lnTo>
                  <a:pt x="112083" y="24587"/>
                </a:lnTo>
                <a:lnTo>
                  <a:pt x="87434" y="7497"/>
                </a:lnTo>
                <a:lnTo>
                  <a:pt x="6546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47341" y="2389757"/>
            <a:ext cx="342629" cy="521116"/>
          </a:xfrm>
          <a:custGeom>
            <a:avLst/>
            <a:gdLst/>
            <a:ahLst/>
            <a:cxnLst/>
            <a:rect l="l" t="t" r="r" b="b"/>
            <a:pathLst>
              <a:path w="400685" h="574675">
                <a:moveTo>
                  <a:pt x="352965" y="312589"/>
                </a:moveTo>
                <a:lnTo>
                  <a:pt x="328570" y="265812"/>
                </a:lnTo>
                <a:lnTo>
                  <a:pt x="296708" y="217959"/>
                </a:lnTo>
                <a:lnTo>
                  <a:pt x="259856" y="170802"/>
                </a:lnTo>
                <a:lnTo>
                  <a:pt x="220490" y="126115"/>
                </a:lnTo>
                <a:lnTo>
                  <a:pt x="181088" y="85668"/>
                </a:lnTo>
                <a:lnTo>
                  <a:pt x="144127" y="51235"/>
                </a:lnTo>
                <a:lnTo>
                  <a:pt x="112083" y="24587"/>
                </a:lnTo>
                <a:lnTo>
                  <a:pt x="65469" y="0"/>
                </a:lnTo>
                <a:lnTo>
                  <a:pt x="43107" y="1458"/>
                </a:lnTo>
                <a:lnTo>
                  <a:pt x="22922" y="11194"/>
                </a:lnTo>
                <a:lnTo>
                  <a:pt x="7487" y="28528"/>
                </a:lnTo>
                <a:lnTo>
                  <a:pt x="0" y="50503"/>
                </a:lnTo>
                <a:lnTo>
                  <a:pt x="1469" y="72864"/>
                </a:lnTo>
                <a:lnTo>
                  <a:pt x="11218" y="93043"/>
                </a:lnTo>
                <a:lnTo>
                  <a:pt x="28569" y="108475"/>
                </a:lnTo>
                <a:lnTo>
                  <a:pt x="60834" y="130828"/>
                </a:lnTo>
                <a:lnTo>
                  <a:pt x="94969" y="160730"/>
                </a:lnTo>
                <a:lnTo>
                  <a:pt x="129695" y="196538"/>
                </a:lnTo>
                <a:lnTo>
                  <a:pt x="163735" y="236609"/>
                </a:lnTo>
                <a:lnTo>
                  <a:pt x="195809" y="279302"/>
                </a:lnTo>
                <a:lnTo>
                  <a:pt x="224641" y="322973"/>
                </a:lnTo>
                <a:lnTo>
                  <a:pt x="248952" y="365980"/>
                </a:lnTo>
                <a:lnTo>
                  <a:pt x="266557" y="405639"/>
                </a:lnTo>
                <a:lnTo>
                  <a:pt x="278404" y="444317"/>
                </a:lnTo>
                <a:lnTo>
                  <a:pt x="283421" y="479151"/>
                </a:lnTo>
                <a:lnTo>
                  <a:pt x="280537" y="507280"/>
                </a:lnTo>
                <a:lnTo>
                  <a:pt x="275620" y="523427"/>
                </a:lnTo>
                <a:lnTo>
                  <a:pt x="270445" y="540051"/>
                </a:lnTo>
                <a:lnTo>
                  <a:pt x="264973" y="557092"/>
                </a:lnTo>
                <a:lnTo>
                  <a:pt x="259163" y="574488"/>
                </a:lnTo>
                <a:lnTo>
                  <a:pt x="381870" y="574488"/>
                </a:lnTo>
                <a:lnTo>
                  <a:pt x="400080" y="499534"/>
                </a:lnTo>
                <a:lnTo>
                  <a:pt x="398776" y="456786"/>
                </a:lnTo>
                <a:lnTo>
                  <a:pt x="389707" y="411976"/>
                </a:lnTo>
                <a:lnTo>
                  <a:pt x="374047" y="364208"/>
                </a:lnTo>
                <a:lnTo>
                  <a:pt x="352965" y="312589"/>
                </a:lnTo>
                <a:close/>
              </a:path>
            </a:pathLst>
          </a:custGeom>
          <a:ln w="34798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62981" y="2303670"/>
            <a:ext cx="482721" cy="607489"/>
          </a:xfrm>
          <a:custGeom>
            <a:avLst/>
            <a:gdLst/>
            <a:ahLst/>
            <a:cxnLst/>
            <a:rect l="l" t="t" r="r" b="b"/>
            <a:pathLst>
              <a:path w="564514" h="669925">
                <a:moveTo>
                  <a:pt x="282194" y="0"/>
                </a:moveTo>
                <a:lnTo>
                  <a:pt x="101257" y="35483"/>
                </a:lnTo>
                <a:lnTo>
                  <a:pt x="98105" y="52167"/>
                </a:lnTo>
                <a:lnTo>
                  <a:pt x="89576" y="65546"/>
                </a:lnTo>
                <a:lnTo>
                  <a:pt x="47631" y="91927"/>
                </a:lnTo>
                <a:lnTo>
                  <a:pt x="27711" y="100495"/>
                </a:lnTo>
                <a:lnTo>
                  <a:pt x="27250" y="149704"/>
                </a:lnTo>
                <a:lnTo>
                  <a:pt x="25961" y="200202"/>
                </a:lnTo>
                <a:lnTo>
                  <a:pt x="23983" y="251728"/>
                </a:lnTo>
                <a:lnTo>
                  <a:pt x="21454" y="304018"/>
                </a:lnTo>
                <a:lnTo>
                  <a:pt x="18513" y="356811"/>
                </a:lnTo>
                <a:lnTo>
                  <a:pt x="15300" y="409844"/>
                </a:lnTo>
                <a:lnTo>
                  <a:pt x="8609" y="515581"/>
                </a:lnTo>
                <a:lnTo>
                  <a:pt x="5410" y="567760"/>
                </a:lnTo>
                <a:lnTo>
                  <a:pt x="2494" y="619131"/>
                </a:lnTo>
                <a:lnTo>
                  <a:pt x="0" y="669429"/>
                </a:lnTo>
                <a:lnTo>
                  <a:pt x="564362" y="669429"/>
                </a:lnTo>
                <a:lnTo>
                  <a:pt x="561868" y="619131"/>
                </a:lnTo>
                <a:lnTo>
                  <a:pt x="558952" y="567760"/>
                </a:lnTo>
                <a:lnTo>
                  <a:pt x="555755" y="515581"/>
                </a:lnTo>
                <a:lnTo>
                  <a:pt x="549068" y="409844"/>
                </a:lnTo>
                <a:lnTo>
                  <a:pt x="545856" y="356811"/>
                </a:lnTo>
                <a:lnTo>
                  <a:pt x="542916" y="304018"/>
                </a:lnTo>
                <a:lnTo>
                  <a:pt x="540389" y="251728"/>
                </a:lnTo>
                <a:lnTo>
                  <a:pt x="538412" y="200202"/>
                </a:lnTo>
                <a:lnTo>
                  <a:pt x="537124" y="149704"/>
                </a:lnTo>
                <a:lnTo>
                  <a:pt x="536663" y="100495"/>
                </a:lnTo>
                <a:lnTo>
                  <a:pt x="528835" y="97531"/>
                </a:lnTo>
                <a:lnTo>
                  <a:pt x="487326" y="76279"/>
                </a:lnTo>
                <a:lnTo>
                  <a:pt x="463130" y="35483"/>
                </a:lnTo>
                <a:lnTo>
                  <a:pt x="28219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72556" y="2587718"/>
            <a:ext cx="463716" cy="146834"/>
          </a:xfrm>
          <a:custGeom>
            <a:avLst/>
            <a:gdLst/>
            <a:ahLst/>
            <a:cxnLst/>
            <a:rect l="l" t="t" r="r" b="b"/>
            <a:pathLst>
              <a:path w="542289" h="161925">
                <a:moveTo>
                  <a:pt x="532218" y="0"/>
                </a:moveTo>
                <a:lnTo>
                  <a:pt x="9766" y="0"/>
                </a:lnTo>
                <a:lnTo>
                  <a:pt x="7504" y="40269"/>
                </a:lnTo>
                <a:lnTo>
                  <a:pt x="5083" y="80686"/>
                </a:lnTo>
                <a:lnTo>
                  <a:pt x="2561" y="121136"/>
                </a:lnTo>
                <a:lnTo>
                  <a:pt x="0" y="161505"/>
                </a:lnTo>
                <a:lnTo>
                  <a:pt x="541972" y="161505"/>
                </a:lnTo>
                <a:lnTo>
                  <a:pt x="539410" y="121136"/>
                </a:lnTo>
                <a:lnTo>
                  <a:pt x="536890" y="80686"/>
                </a:lnTo>
                <a:lnTo>
                  <a:pt x="534473" y="40269"/>
                </a:lnTo>
                <a:lnTo>
                  <a:pt x="532218" y="0"/>
                </a:lnTo>
                <a:close/>
              </a:path>
            </a:pathLst>
          </a:custGeom>
          <a:solidFill>
            <a:srgbClr val="46658A"/>
          </a:solid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24489" y="1475770"/>
            <a:ext cx="236202" cy="297122"/>
          </a:xfrm>
          <a:custGeom>
            <a:avLst/>
            <a:gdLst/>
            <a:ahLst/>
            <a:cxnLst/>
            <a:rect l="l" t="t" r="r" b="b"/>
            <a:pathLst>
              <a:path w="276225" h="327660">
                <a:moveTo>
                  <a:pt x="22357" y="34473"/>
                </a:moveTo>
                <a:lnTo>
                  <a:pt x="13144" y="34810"/>
                </a:lnTo>
                <a:lnTo>
                  <a:pt x="5839" y="39586"/>
                </a:lnTo>
                <a:lnTo>
                  <a:pt x="2525" y="47191"/>
                </a:lnTo>
                <a:lnTo>
                  <a:pt x="2196" y="55498"/>
                </a:lnTo>
                <a:lnTo>
                  <a:pt x="2236" y="57869"/>
                </a:lnTo>
                <a:lnTo>
                  <a:pt x="3594" y="68630"/>
                </a:lnTo>
                <a:lnTo>
                  <a:pt x="8378" y="97995"/>
                </a:lnTo>
                <a:lnTo>
                  <a:pt x="12844" y="128911"/>
                </a:lnTo>
                <a:lnTo>
                  <a:pt x="15793" y="157702"/>
                </a:lnTo>
                <a:lnTo>
                  <a:pt x="16027" y="180695"/>
                </a:lnTo>
                <a:lnTo>
                  <a:pt x="13944" y="201975"/>
                </a:lnTo>
                <a:lnTo>
                  <a:pt x="10842" y="223851"/>
                </a:lnTo>
                <a:lnTo>
                  <a:pt x="6326" y="246759"/>
                </a:lnTo>
                <a:lnTo>
                  <a:pt x="0" y="271132"/>
                </a:lnTo>
                <a:lnTo>
                  <a:pt x="83769" y="327380"/>
                </a:lnTo>
                <a:lnTo>
                  <a:pt x="94580" y="317796"/>
                </a:lnTo>
                <a:lnTo>
                  <a:pt x="128866" y="288213"/>
                </a:lnTo>
                <a:lnTo>
                  <a:pt x="129628" y="287743"/>
                </a:lnTo>
                <a:lnTo>
                  <a:pt x="130403" y="287350"/>
                </a:lnTo>
                <a:lnTo>
                  <a:pt x="131102" y="286778"/>
                </a:lnTo>
                <a:lnTo>
                  <a:pt x="146798" y="277821"/>
                </a:lnTo>
                <a:lnTo>
                  <a:pt x="173340" y="268136"/>
                </a:lnTo>
                <a:lnTo>
                  <a:pt x="206709" y="262188"/>
                </a:lnTo>
                <a:lnTo>
                  <a:pt x="256475" y="262188"/>
                </a:lnTo>
                <a:lnTo>
                  <a:pt x="261577" y="259546"/>
                </a:lnTo>
                <a:lnTo>
                  <a:pt x="267767" y="251919"/>
                </a:lnTo>
                <a:lnTo>
                  <a:pt x="269836" y="242366"/>
                </a:lnTo>
                <a:lnTo>
                  <a:pt x="267797" y="232158"/>
                </a:lnTo>
                <a:lnTo>
                  <a:pt x="262997" y="223454"/>
                </a:lnTo>
                <a:lnTo>
                  <a:pt x="255845" y="216901"/>
                </a:lnTo>
                <a:lnTo>
                  <a:pt x="246748" y="213144"/>
                </a:lnTo>
                <a:lnTo>
                  <a:pt x="246039" y="213029"/>
                </a:lnTo>
                <a:lnTo>
                  <a:pt x="177927" y="213029"/>
                </a:lnTo>
                <a:lnTo>
                  <a:pt x="186836" y="195590"/>
                </a:lnTo>
                <a:lnTo>
                  <a:pt x="211794" y="165795"/>
                </a:lnTo>
                <a:lnTo>
                  <a:pt x="215112" y="162064"/>
                </a:lnTo>
                <a:lnTo>
                  <a:pt x="150304" y="162064"/>
                </a:lnTo>
                <a:lnTo>
                  <a:pt x="149110" y="161074"/>
                </a:lnTo>
                <a:lnTo>
                  <a:pt x="160224" y="140512"/>
                </a:lnTo>
                <a:lnTo>
                  <a:pt x="104343" y="140512"/>
                </a:lnTo>
                <a:lnTo>
                  <a:pt x="103428" y="140373"/>
                </a:lnTo>
                <a:lnTo>
                  <a:pt x="101536" y="140208"/>
                </a:lnTo>
                <a:lnTo>
                  <a:pt x="103372" y="131838"/>
                </a:lnTo>
                <a:lnTo>
                  <a:pt x="58000" y="131838"/>
                </a:lnTo>
                <a:lnTo>
                  <a:pt x="55001" y="111780"/>
                </a:lnTo>
                <a:lnTo>
                  <a:pt x="51090" y="92003"/>
                </a:lnTo>
                <a:lnTo>
                  <a:pt x="46444" y="73101"/>
                </a:lnTo>
                <a:lnTo>
                  <a:pt x="41236" y="55664"/>
                </a:lnTo>
                <a:lnTo>
                  <a:pt x="36859" y="46378"/>
                </a:lnTo>
                <a:lnTo>
                  <a:pt x="30414" y="38822"/>
                </a:lnTo>
                <a:lnTo>
                  <a:pt x="22357" y="34473"/>
                </a:lnTo>
                <a:close/>
              </a:path>
              <a:path w="276225" h="327660">
                <a:moveTo>
                  <a:pt x="256475" y="262188"/>
                </a:moveTo>
                <a:lnTo>
                  <a:pt x="206709" y="262188"/>
                </a:lnTo>
                <a:lnTo>
                  <a:pt x="242887" y="264439"/>
                </a:lnTo>
                <a:lnTo>
                  <a:pt x="252779" y="264101"/>
                </a:lnTo>
                <a:lnTo>
                  <a:pt x="256475" y="262188"/>
                </a:lnTo>
                <a:close/>
              </a:path>
              <a:path w="276225" h="327660">
                <a:moveTo>
                  <a:pt x="211332" y="209405"/>
                </a:moveTo>
                <a:lnTo>
                  <a:pt x="194672" y="210449"/>
                </a:lnTo>
                <a:lnTo>
                  <a:pt x="177927" y="213029"/>
                </a:lnTo>
                <a:lnTo>
                  <a:pt x="246039" y="213029"/>
                </a:lnTo>
                <a:lnTo>
                  <a:pt x="228495" y="210202"/>
                </a:lnTo>
                <a:lnTo>
                  <a:pt x="211332" y="209405"/>
                </a:lnTo>
                <a:close/>
              </a:path>
              <a:path w="276225" h="327660">
                <a:moveTo>
                  <a:pt x="251688" y="57869"/>
                </a:moveTo>
                <a:lnTo>
                  <a:pt x="243574" y="61303"/>
                </a:lnTo>
                <a:lnTo>
                  <a:pt x="236677" y="67957"/>
                </a:lnTo>
                <a:lnTo>
                  <a:pt x="216661" y="92766"/>
                </a:lnTo>
                <a:lnTo>
                  <a:pt x="194219" y="117573"/>
                </a:lnTo>
                <a:lnTo>
                  <a:pt x="171413" y="141098"/>
                </a:lnTo>
                <a:lnTo>
                  <a:pt x="150304" y="162064"/>
                </a:lnTo>
                <a:lnTo>
                  <a:pt x="215112" y="162064"/>
                </a:lnTo>
                <a:lnTo>
                  <a:pt x="242663" y="131080"/>
                </a:lnTo>
                <a:lnTo>
                  <a:pt x="269303" y="98882"/>
                </a:lnTo>
                <a:lnTo>
                  <a:pt x="274155" y="89669"/>
                </a:lnTo>
                <a:lnTo>
                  <a:pt x="276150" y="79394"/>
                </a:lnTo>
                <a:lnTo>
                  <a:pt x="274595" y="69642"/>
                </a:lnTo>
                <a:lnTo>
                  <a:pt x="268795" y="62001"/>
                </a:lnTo>
                <a:lnTo>
                  <a:pt x="260326" y="57990"/>
                </a:lnTo>
                <a:lnTo>
                  <a:pt x="251688" y="57869"/>
                </a:lnTo>
                <a:close/>
              </a:path>
              <a:path w="276225" h="327660">
                <a:moveTo>
                  <a:pt x="188379" y="0"/>
                </a:moveTo>
                <a:lnTo>
                  <a:pt x="158242" y="23406"/>
                </a:lnTo>
                <a:lnTo>
                  <a:pt x="147598" y="55498"/>
                </a:lnTo>
                <a:lnTo>
                  <a:pt x="133530" y="86807"/>
                </a:lnTo>
                <a:lnTo>
                  <a:pt x="118344" y="115692"/>
                </a:lnTo>
                <a:lnTo>
                  <a:pt x="104343" y="140512"/>
                </a:lnTo>
                <a:lnTo>
                  <a:pt x="160224" y="140512"/>
                </a:lnTo>
                <a:lnTo>
                  <a:pt x="179119" y="102387"/>
                </a:lnTo>
                <a:lnTo>
                  <a:pt x="204355" y="33147"/>
                </a:lnTo>
                <a:lnTo>
                  <a:pt x="205042" y="22590"/>
                </a:lnTo>
                <a:lnTo>
                  <a:pt x="202553" y="12911"/>
                </a:lnTo>
                <a:lnTo>
                  <a:pt x="196892" y="4752"/>
                </a:lnTo>
                <a:lnTo>
                  <a:pt x="188379" y="0"/>
                </a:lnTo>
                <a:close/>
              </a:path>
              <a:path w="276225" h="327660">
                <a:moveTo>
                  <a:pt x="95656" y="5283"/>
                </a:moveTo>
                <a:lnTo>
                  <a:pt x="71409" y="58510"/>
                </a:lnTo>
                <a:lnTo>
                  <a:pt x="67648" y="82502"/>
                </a:lnTo>
                <a:lnTo>
                  <a:pt x="63150" y="108373"/>
                </a:lnTo>
                <a:lnTo>
                  <a:pt x="58000" y="131838"/>
                </a:lnTo>
                <a:lnTo>
                  <a:pt x="103372" y="131838"/>
                </a:lnTo>
                <a:lnTo>
                  <a:pt x="107141" y="114651"/>
                </a:lnTo>
                <a:lnTo>
                  <a:pt x="111296" y="86358"/>
                </a:lnTo>
                <a:lnTo>
                  <a:pt x="113984" y="58510"/>
                </a:lnTo>
                <a:lnTo>
                  <a:pt x="115163" y="34810"/>
                </a:lnTo>
                <a:lnTo>
                  <a:pt x="115073" y="33147"/>
                </a:lnTo>
                <a:lnTo>
                  <a:pt x="114158" y="24087"/>
                </a:lnTo>
                <a:lnTo>
                  <a:pt x="110604" y="14819"/>
                </a:lnTo>
                <a:lnTo>
                  <a:pt x="104459" y="8034"/>
                </a:lnTo>
                <a:lnTo>
                  <a:pt x="95656" y="5283"/>
                </a:lnTo>
                <a:close/>
              </a:path>
            </a:pathLst>
          </a:custGeom>
          <a:solidFill>
            <a:srgbClr val="E19A79"/>
          </a:solid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024395" y="1710730"/>
            <a:ext cx="437651" cy="793478"/>
          </a:xfrm>
          <a:custGeom>
            <a:avLst/>
            <a:gdLst/>
            <a:ahLst/>
            <a:cxnLst/>
            <a:rect l="l" t="t" r="r" b="b"/>
            <a:pathLst>
              <a:path w="511810" h="875030">
                <a:moveTo>
                  <a:pt x="136367" y="0"/>
                </a:moveTo>
                <a:lnTo>
                  <a:pt x="95061" y="36894"/>
                </a:lnTo>
                <a:lnTo>
                  <a:pt x="78249" y="72698"/>
                </a:lnTo>
                <a:lnTo>
                  <a:pt x="61525" y="113274"/>
                </a:lnTo>
                <a:lnTo>
                  <a:pt x="45550" y="157856"/>
                </a:lnTo>
                <a:lnTo>
                  <a:pt x="30983" y="205679"/>
                </a:lnTo>
                <a:lnTo>
                  <a:pt x="18484" y="255979"/>
                </a:lnTo>
                <a:lnTo>
                  <a:pt x="8714" y="307990"/>
                </a:lnTo>
                <a:lnTo>
                  <a:pt x="2333" y="360948"/>
                </a:lnTo>
                <a:lnTo>
                  <a:pt x="0" y="414088"/>
                </a:lnTo>
                <a:lnTo>
                  <a:pt x="2375" y="466645"/>
                </a:lnTo>
                <a:lnTo>
                  <a:pt x="10468" y="517867"/>
                </a:lnTo>
                <a:lnTo>
                  <a:pt x="26024" y="566205"/>
                </a:lnTo>
                <a:lnTo>
                  <a:pt x="51382" y="615797"/>
                </a:lnTo>
                <a:lnTo>
                  <a:pt x="88887" y="670785"/>
                </a:lnTo>
                <a:lnTo>
                  <a:pt x="116595" y="704216"/>
                </a:lnTo>
                <a:lnTo>
                  <a:pt x="148847" y="736860"/>
                </a:lnTo>
                <a:lnTo>
                  <a:pt x="184976" y="767899"/>
                </a:lnTo>
                <a:lnTo>
                  <a:pt x="224317" y="796511"/>
                </a:lnTo>
                <a:lnTo>
                  <a:pt x="266204" y="821877"/>
                </a:lnTo>
                <a:lnTo>
                  <a:pt x="311811" y="843952"/>
                </a:lnTo>
                <a:lnTo>
                  <a:pt x="358711" y="860699"/>
                </a:lnTo>
                <a:lnTo>
                  <a:pt x="406154" y="871195"/>
                </a:lnTo>
                <a:lnTo>
                  <a:pt x="453390" y="874518"/>
                </a:lnTo>
                <a:lnTo>
                  <a:pt x="476231" y="869608"/>
                </a:lnTo>
                <a:lnTo>
                  <a:pt x="494777" y="856767"/>
                </a:lnTo>
                <a:lnTo>
                  <a:pt x="507159" y="837910"/>
                </a:lnTo>
                <a:lnTo>
                  <a:pt x="511505" y="814955"/>
                </a:lnTo>
                <a:lnTo>
                  <a:pt x="506592" y="792109"/>
                </a:lnTo>
                <a:lnTo>
                  <a:pt x="493753" y="773564"/>
                </a:lnTo>
                <a:lnTo>
                  <a:pt x="474900" y="761189"/>
                </a:lnTo>
                <a:lnTo>
                  <a:pt x="451942" y="756853"/>
                </a:lnTo>
                <a:lnTo>
                  <a:pt x="414088" y="753161"/>
                </a:lnTo>
                <a:lnTo>
                  <a:pt x="373553" y="741786"/>
                </a:lnTo>
                <a:lnTo>
                  <a:pt x="331832" y="723597"/>
                </a:lnTo>
                <a:lnTo>
                  <a:pt x="290420" y="699466"/>
                </a:lnTo>
                <a:lnTo>
                  <a:pt x="250811" y="670263"/>
                </a:lnTo>
                <a:lnTo>
                  <a:pt x="214500" y="636858"/>
                </a:lnTo>
                <a:lnTo>
                  <a:pt x="182981" y="600122"/>
                </a:lnTo>
                <a:lnTo>
                  <a:pt x="158530" y="562247"/>
                </a:lnTo>
                <a:lnTo>
                  <a:pt x="139120" y="522541"/>
                </a:lnTo>
                <a:lnTo>
                  <a:pt x="125776" y="485468"/>
                </a:lnTo>
                <a:lnTo>
                  <a:pt x="117964" y="415379"/>
                </a:lnTo>
                <a:lnTo>
                  <a:pt x="120315" y="370001"/>
                </a:lnTo>
                <a:lnTo>
                  <a:pt x="126515" y="320759"/>
                </a:lnTo>
                <a:lnTo>
                  <a:pt x="136506" y="269049"/>
                </a:lnTo>
                <a:lnTo>
                  <a:pt x="150227" y="216268"/>
                </a:lnTo>
                <a:lnTo>
                  <a:pt x="167622" y="163815"/>
                </a:lnTo>
                <a:lnTo>
                  <a:pt x="188630" y="113086"/>
                </a:lnTo>
                <a:lnTo>
                  <a:pt x="213195" y="65477"/>
                </a:lnTo>
                <a:lnTo>
                  <a:pt x="206418" y="40464"/>
                </a:lnTo>
                <a:lnTo>
                  <a:pt x="174440" y="14958"/>
                </a:lnTo>
                <a:lnTo>
                  <a:pt x="13636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24395" y="1710730"/>
            <a:ext cx="437651" cy="793478"/>
          </a:xfrm>
          <a:custGeom>
            <a:avLst/>
            <a:gdLst/>
            <a:ahLst/>
            <a:cxnLst/>
            <a:rect l="l" t="t" r="r" b="b"/>
            <a:pathLst>
              <a:path w="511810" h="875030">
                <a:moveTo>
                  <a:pt x="266204" y="821877"/>
                </a:moveTo>
                <a:lnTo>
                  <a:pt x="311811" y="843952"/>
                </a:lnTo>
                <a:lnTo>
                  <a:pt x="358711" y="860699"/>
                </a:lnTo>
                <a:lnTo>
                  <a:pt x="406154" y="871195"/>
                </a:lnTo>
                <a:lnTo>
                  <a:pt x="453390" y="874518"/>
                </a:lnTo>
                <a:lnTo>
                  <a:pt x="476231" y="869608"/>
                </a:lnTo>
                <a:lnTo>
                  <a:pt x="494777" y="856767"/>
                </a:lnTo>
                <a:lnTo>
                  <a:pt x="507159" y="837910"/>
                </a:lnTo>
                <a:lnTo>
                  <a:pt x="511505" y="814955"/>
                </a:lnTo>
                <a:lnTo>
                  <a:pt x="506592" y="792109"/>
                </a:lnTo>
                <a:lnTo>
                  <a:pt x="493753" y="773564"/>
                </a:lnTo>
                <a:lnTo>
                  <a:pt x="474900" y="761189"/>
                </a:lnTo>
                <a:lnTo>
                  <a:pt x="451942" y="756853"/>
                </a:lnTo>
                <a:lnTo>
                  <a:pt x="414088" y="753161"/>
                </a:lnTo>
                <a:lnTo>
                  <a:pt x="373553" y="741786"/>
                </a:lnTo>
                <a:lnTo>
                  <a:pt x="331832" y="723597"/>
                </a:lnTo>
                <a:lnTo>
                  <a:pt x="290420" y="699466"/>
                </a:lnTo>
                <a:lnTo>
                  <a:pt x="250811" y="670263"/>
                </a:lnTo>
                <a:lnTo>
                  <a:pt x="214500" y="636858"/>
                </a:lnTo>
                <a:lnTo>
                  <a:pt x="182981" y="600122"/>
                </a:lnTo>
                <a:lnTo>
                  <a:pt x="158530" y="562247"/>
                </a:lnTo>
                <a:lnTo>
                  <a:pt x="139120" y="522541"/>
                </a:lnTo>
                <a:lnTo>
                  <a:pt x="125776" y="485468"/>
                </a:lnTo>
                <a:lnTo>
                  <a:pt x="117964" y="415379"/>
                </a:lnTo>
                <a:lnTo>
                  <a:pt x="120315" y="370001"/>
                </a:lnTo>
                <a:lnTo>
                  <a:pt x="126515" y="320759"/>
                </a:lnTo>
                <a:lnTo>
                  <a:pt x="136506" y="269049"/>
                </a:lnTo>
                <a:lnTo>
                  <a:pt x="150227" y="216268"/>
                </a:lnTo>
                <a:lnTo>
                  <a:pt x="167622" y="163815"/>
                </a:lnTo>
                <a:lnTo>
                  <a:pt x="188630" y="113086"/>
                </a:lnTo>
                <a:lnTo>
                  <a:pt x="213195" y="65477"/>
                </a:lnTo>
                <a:lnTo>
                  <a:pt x="206418" y="40464"/>
                </a:lnTo>
                <a:lnTo>
                  <a:pt x="174440" y="14958"/>
                </a:lnTo>
                <a:lnTo>
                  <a:pt x="136367" y="0"/>
                </a:lnTo>
                <a:lnTo>
                  <a:pt x="111302" y="6626"/>
                </a:lnTo>
                <a:lnTo>
                  <a:pt x="78249" y="72698"/>
                </a:lnTo>
                <a:lnTo>
                  <a:pt x="61525" y="113274"/>
                </a:lnTo>
                <a:lnTo>
                  <a:pt x="45550" y="157856"/>
                </a:lnTo>
                <a:lnTo>
                  <a:pt x="30983" y="205679"/>
                </a:lnTo>
                <a:lnTo>
                  <a:pt x="18484" y="255979"/>
                </a:lnTo>
                <a:lnTo>
                  <a:pt x="8714" y="307990"/>
                </a:lnTo>
                <a:lnTo>
                  <a:pt x="2333" y="360948"/>
                </a:lnTo>
                <a:lnTo>
                  <a:pt x="0" y="414088"/>
                </a:lnTo>
                <a:lnTo>
                  <a:pt x="2375" y="466645"/>
                </a:lnTo>
                <a:lnTo>
                  <a:pt x="10468" y="517867"/>
                </a:lnTo>
                <a:lnTo>
                  <a:pt x="26024" y="566205"/>
                </a:lnTo>
                <a:lnTo>
                  <a:pt x="51382" y="615797"/>
                </a:lnTo>
                <a:lnTo>
                  <a:pt x="88887" y="670785"/>
                </a:lnTo>
                <a:lnTo>
                  <a:pt x="116595" y="704216"/>
                </a:lnTo>
                <a:lnTo>
                  <a:pt x="148847" y="736860"/>
                </a:lnTo>
                <a:lnTo>
                  <a:pt x="184976" y="767899"/>
                </a:lnTo>
                <a:lnTo>
                  <a:pt x="224317" y="796511"/>
                </a:lnTo>
                <a:lnTo>
                  <a:pt x="266204" y="821877"/>
                </a:lnTo>
                <a:close/>
              </a:path>
            </a:pathLst>
          </a:custGeom>
          <a:ln w="417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092030" y="1681410"/>
            <a:ext cx="139180" cy="1302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26562" y="2303661"/>
            <a:ext cx="355660" cy="118619"/>
          </a:xfrm>
          <a:custGeom>
            <a:avLst/>
            <a:gdLst/>
            <a:ahLst/>
            <a:cxnLst/>
            <a:rect l="l" t="t" r="r" b="b"/>
            <a:pathLst>
              <a:path w="415925" h="130810">
                <a:moveTo>
                  <a:pt x="207835" y="0"/>
                </a:moveTo>
                <a:lnTo>
                  <a:pt x="26898" y="35483"/>
                </a:lnTo>
                <a:lnTo>
                  <a:pt x="24863" y="49077"/>
                </a:lnTo>
                <a:lnTo>
                  <a:pt x="19230" y="60478"/>
                </a:lnTo>
                <a:lnTo>
                  <a:pt x="10707" y="70025"/>
                </a:lnTo>
                <a:lnTo>
                  <a:pt x="0" y="78054"/>
                </a:lnTo>
                <a:lnTo>
                  <a:pt x="22740" y="96995"/>
                </a:lnTo>
                <a:lnTo>
                  <a:pt x="58032" y="111728"/>
                </a:lnTo>
                <a:lnTo>
                  <a:pt x="102736" y="122251"/>
                </a:lnTo>
                <a:lnTo>
                  <a:pt x="153717" y="128565"/>
                </a:lnTo>
                <a:lnTo>
                  <a:pt x="207835" y="130670"/>
                </a:lnTo>
                <a:lnTo>
                  <a:pt x="261953" y="128565"/>
                </a:lnTo>
                <a:lnTo>
                  <a:pt x="312934" y="122251"/>
                </a:lnTo>
                <a:lnTo>
                  <a:pt x="357638" y="111728"/>
                </a:lnTo>
                <a:lnTo>
                  <a:pt x="392930" y="96995"/>
                </a:lnTo>
                <a:lnTo>
                  <a:pt x="415670" y="78054"/>
                </a:lnTo>
                <a:lnTo>
                  <a:pt x="404969" y="70025"/>
                </a:lnTo>
                <a:lnTo>
                  <a:pt x="396444" y="60478"/>
                </a:lnTo>
                <a:lnTo>
                  <a:pt x="390808" y="49077"/>
                </a:lnTo>
                <a:lnTo>
                  <a:pt x="388772" y="35483"/>
                </a:lnTo>
                <a:lnTo>
                  <a:pt x="207835" y="0"/>
                </a:lnTo>
                <a:close/>
              </a:path>
            </a:pathLst>
          </a:custGeom>
          <a:solidFill>
            <a:srgbClr val="46658A"/>
          </a:solid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348407" y="1724873"/>
            <a:ext cx="512042" cy="542997"/>
          </a:xfrm>
          <a:custGeom>
            <a:avLst/>
            <a:gdLst/>
            <a:ahLst/>
            <a:cxnLst/>
            <a:rect l="l" t="t" r="r" b="b"/>
            <a:pathLst>
              <a:path w="598804" h="598805">
                <a:moveTo>
                  <a:pt x="299224" y="0"/>
                </a:moveTo>
                <a:lnTo>
                  <a:pt x="250690" y="3916"/>
                </a:lnTo>
                <a:lnTo>
                  <a:pt x="204648" y="15255"/>
                </a:lnTo>
                <a:lnTo>
                  <a:pt x="161715" y="33399"/>
                </a:lnTo>
                <a:lnTo>
                  <a:pt x="122508" y="57734"/>
                </a:lnTo>
                <a:lnTo>
                  <a:pt x="87642" y="87642"/>
                </a:lnTo>
                <a:lnTo>
                  <a:pt x="57734" y="122508"/>
                </a:lnTo>
                <a:lnTo>
                  <a:pt x="33399" y="161715"/>
                </a:lnTo>
                <a:lnTo>
                  <a:pt x="15255" y="204648"/>
                </a:lnTo>
                <a:lnTo>
                  <a:pt x="3916" y="250690"/>
                </a:lnTo>
                <a:lnTo>
                  <a:pt x="0" y="299224"/>
                </a:lnTo>
                <a:lnTo>
                  <a:pt x="3916" y="347762"/>
                </a:lnTo>
                <a:lnTo>
                  <a:pt x="15255" y="393807"/>
                </a:lnTo>
                <a:lnTo>
                  <a:pt x="33399" y="436741"/>
                </a:lnTo>
                <a:lnTo>
                  <a:pt x="57734" y="475950"/>
                </a:lnTo>
                <a:lnTo>
                  <a:pt x="87642" y="510817"/>
                </a:lnTo>
                <a:lnTo>
                  <a:pt x="122508" y="540726"/>
                </a:lnTo>
                <a:lnTo>
                  <a:pt x="161715" y="565061"/>
                </a:lnTo>
                <a:lnTo>
                  <a:pt x="204648" y="583206"/>
                </a:lnTo>
                <a:lnTo>
                  <a:pt x="250690" y="594545"/>
                </a:lnTo>
                <a:lnTo>
                  <a:pt x="299224" y="598462"/>
                </a:lnTo>
                <a:lnTo>
                  <a:pt x="347762" y="594545"/>
                </a:lnTo>
                <a:lnTo>
                  <a:pt x="393807" y="583206"/>
                </a:lnTo>
                <a:lnTo>
                  <a:pt x="436741" y="565061"/>
                </a:lnTo>
                <a:lnTo>
                  <a:pt x="475950" y="540726"/>
                </a:lnTo>
                <a:lnTo>
                  <a:pt x="510817" y="510817"/>
                </a:lnTo>
                <a:lnTo>
                  <a:pt x="540726" y="475950"/>
                </a:lnTo>
                <a:lnTo>
                  <a:pt x="565061" y="436741"/>
                </a:lnTo>
                <a:lnTo>
                  <a:pt x="583206" y="393807"/>
                </a:lnTo>
                <a:lnTo>
                  <a:pt x="594545" y="347762"/>
                </a:lnTo>
                <a:lnTo>
                  <a:pt x="598462" y="299224"/>
                </a:lnTo>
                <a:lnTo>
                  <a:pt x="594545" y="250690"/>
                </a:lnTo>
                <a:lnTo>
                  <a:pt x="583206" y="204648"/>
                </a:lnTo>
                <a:lnTo>
                  <a:pt x="565061" y="161715"/>
                </a:lnTo>
                <a:lnTo>
                  <a:pt x="540726" y="122508"/>
                </a:lnTo>
                <a:lnTo>
                  <a:pt x="510817" y="87642"/>
                </a:lnTo>
                <a:lnTo>
                  <a:pt x="475950" y="57734"/>
                </a:lnTo>
                <a:lnTo>
                  <a:pt x="436741" y="33399"/>
                </a:lnTo>
                <a:lnTo>
                  <a:pt x="393807" y="15255"/>
                </a:lnTo>
                <a:lnTo>
                  <a:pt x="347762" y="3916"/>
                </a:lnTo>
                <a:lnTo>
                  <a:pt x="299224" y="0"/>
                </a:lnTo>
                <a:close/>
              </a:path>
            </a:pathLst>
          </a:custGeom>
          <a:solidFill>
            <a:srgbClr val="281C1A"/>
          </a:solid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449561" y="1765304"/>
            <a:ext cx="309506" cy="626491"/>
          </a:xfrm>
          <a:custGeom>
            <a:avLst/>
            <a:gdLst/>
            <a:ahLst/>
            <a:cxnLst/>
            <a:rect l="l" t="t" r="r" b="b"/>
            <a:pathLst>
              <a:path w="361950" h="690880">
                <a:moveTo>
                  <a:pt x="180936" y="0"/>
                </a:moveTo>
                <a:lnTo>
                  <a:pt x="132838" y="6462"/>
                </a:lnTo>
                <a:lnTo>
                  <a:pt x="89616" y="24701"/>
                </a:lnTo>
                <a:lnTo>
                  <a:pt x="52997" y="52992"/>
                </a:lnTo>
                <a:lnTo>
                  <a:pt x="24704" y="89611"/>
                </a:lnTo>
                <a:lnTo>
                  <a:pt x="6463" y="132834"/>
                </a:lnTo>
                <a:lnTo>
                  <a:pt x="0" y="180936"/>
                </a:lnTo>
                <a:lnTo>
                  <a:pt x="0" y="629183"/>
                </a:lnTo>
                <a:lnTo>
                  <a:pt x="37636" y="668655"/>
                </a:lnTo>
                <a:lnTo>
                  <a:pt x="78167" y="680989"/>
                </a:lnTo>
                <a:lnTo>
                  <a:pt x="127384" y="688390"/>
                </a:lnTo>
                <a:lnTo>
                  <a:pt x="180943" y="690857"/>
                </a:lnTo>
                <a:lnTo>
                  <a:pt x="234502" y="688390"/>
                </a:lnTo>
                <a:lnTo>
                  <a:pt x="283719" y="680989"/>
                </a:lnTo>
                <a:lnTo>
                  <a:pt x="324250" y="668655"/>
                </a:lnTo>
                <a:lnTo>
                  <a:pt x="351753" y="651386"/>
                </a:lnTo>
                <a:lnTo>
                  <a:pt x="361886" y="629183"/>
                </a:lnTo>
                <a:lnTo>
                  <a:pt x="361886" y="180936"/>
                </a:lnTo>
                <a:lnTo>
                  <a:pt x="355422" y="132834"/>
                </a:lnTo>
                <a:lnTo>
                  <a:pt x="337181" y="89611"/>
                </a:lnTo>
                <a:lnTo>
                  <a:pt x="308887" y="52992"/>
                </a:lnTo>
                <a:lnTo>
                  <a:pt x="272265" y="24701"/>
                </a:lnTo>
                <a:lnTo>
                  <a:pt x="229040" y="6462"/>
                </a:lnTo>
                <a:lnTo>
                  <a:pt x="180936" y="0"/>
                </a:lnTo>
                <a:close/>
              </a:path>
            </a:pathLst>
          </a:custGeom>
          <a:solidFill>
            <a:srgbClr val="E19A79"/>
          </a:solid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443504" y="1760646"/>
            <a:ext cx="321995" cy="247026"/>
          </a:xfrm>
          <a:custGeom>
            <a:avLst/>
            <a:gdLst/>
            <a:ahLst/>
            <a:cxnLst/>
            <a:rect l="l" t="t" r="r" b="b"/>
            <a:pathLst>
              <a:path w="376555" h="272414">
                <a:moveTo>
                  <a:pt x="188023" y="0"/>
                </a:moveTo>
                <a:lnTo>
                  <a:pt x="138041" y="6716"/>
                </a:lnTo>
                <a:lnTo>
                  <a:pt x="93127" y="25669"/>
                </a:lnTo>
                <a:lnTo>
                  <a:pt x="55073" y="55070"/>
                </a:lnTo>
                <a:lnTo>
                  <a:pt x="25672" y="93125"/>
                </a:lnTo>
                <a:lnTo>
                  <a:pt x="6716" y="138044"/>
                </a:lnTo>
                <a:lnTo>
                  <a:pt x="0" y="188036"/>
                </a:lnTo>
                <a:lnTo>
                  <a:pt x="0" y="272135"/>
                </a:lnTo>
                <a:lnTo>
                  <a:pt x="376059" y="272135"/>
                </a:lnTo>
                <a:lnTo>
                  <a:pt x="376059" y="188036"/>
                </a:lnTo>
                <a:lnTo>
                  <a:pt x="369342" y="138044"/>
                </a:lnTo>
                <a:lnTo>
                  <a:pt x="350386" y="93125"/>
                </a:lnTo>
                <a:lnTo>
                  <a:pt x="320984" y="55070"/>
                </a:lnTo>
                <a:lnTo>
                  <a:pt x="282928" y="25669"/>
                </a:lnTo>
                <a:lnTo>
                  <a:pt x="238010" y="6716"/>
                </a:lnTo>
                <a:lnTo>
                  <a:pt x="188023" y="0"/>
                </a:lnTo>
                <a:close/>
              </a:path>
            </a:pathLst>
          </a:custGeom>
          <a:solidFill>
            <a:srgbClr val="281C1A"/>
          </a:solid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476538" y="2098389"/>
            <a:ext cx="62107" cy="658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669928" y="2098389"/>
            <a:ext cx="62129" cy="658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507970" y="2065654"/>
            <a:ext cx="21177" cy="22457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19138" y="0"/>
                </a:moveTo>
                <a:lnTo>
                  <a:pt x="5524" y="0"/>
                </a:lnTo>
                <a:lnTo>
                  <a:pt x="0" y="5511"/>
                </a:lnTo>
                <a:lnTo>
                  <a:pt x="0" y="19138"/>
                </a:lnTo>
                <a:lnTo>
                  <a:pt x="5524" y="24650"/>
                </a:lnTo>
                <a:lnTo>
                  <a:pt x="19138" y="24650"/>
                </a:lnTo>
                <a:lnTo>
                  <a:pt x="24676" y="19138"/>
                </a:lnTo>
                <a:lnTo>
                  <a:pt x="24676" y="5511"/>
                </a:lnTo>
                <a:lnTo>
                  <a:pt x="19138" y="0"/>
                </a:lnTo>
                <a:close/>
              </a:path>
            </a:pathLst>
          </a:custGeom>
          <a:solidFill>
            <a:srgbClr val="564541"/>
          </a:solid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678514" y="2065654"/>
            <a:ext cx="21177" cy="22457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19151" y="0"/>
                </a:moveTo>
                <a:lnTo>
                  <a:pt x="5524" y="0"/>
                </a:lnTo>
                <a:lnTo>
                  <a:pt x="0" y="5511"/>
                </a:lnTo>
                <a:lnTo>
                  <a:pt x="0" y="19138"/>
                </a:lnTo>
                <a:lnTo>
                  <a:pt x="5524" y="24650"/>
                </a:lnTo>
                <a:lnTo>
                  <a:pt x="19151" y="24650"/>
                </a:lnTo>
                <a:lnTo>
                  <a:pt x="24676" y="19138"/>
                </a:lnTo>
                <a:lnTo>
                  <a:pt x="24676" y="5511"/>
                </a:lnTo>
                <a:lnTo>
                  <a:pt x="19151" y="0"/>
                </a:lnTo>
                <a:close/>
              </a:path>
            </a:pathLst>
          </a:custGeom>
          <a:solidFill>
            <a:srgbClr val="564541"/>
          </a:solid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517635" y="2044363"/>
            <a:ext cx="172313" cy="2044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91430" y="665071"/>
            <a:ext cx="5956615" cy="424200"/>
          </a:xfrm>
          <a:prstGeom prst="rect">
            <a:avLst/>
          </a:prstGeom>
        </p:spPr>
        <p:txBody>
          <a:bodyPr vert="horz" wrap="square" lIns="0" tIns="28937" rIns="0" bIns="0" rtlCol="0">
            <a:spAutoFit/>
          </a:bodyPr>
          <a:lstStyle/>
          <a:p>
            <a:pPr marL="91262" algn="r">
              <a:spcBef>
                <a:spcPts val="228"/>
              </a:spcBef>
            </a:pPr>
            <a:r>
              <a:rPr lang="ko-KR" altLang="en-US" sz="1200" dirty="0" smtClean="0">
                <a:latin typeface="+mn-ea"/>
                <a:cs typeface="Times New Roman" pitchFamily="18" charset="0"/>
              </a:rPr>
              <a:t>한국어를 세계로</a:t>
            </a:r>
            <a:endParaRPr lang="en-US" altLang="ko-KR" sz="1200" dirty="0" smtClean="0">
              <a:latin typeface="+mn-ea"/>
              <a:cs typeface="Times New Roman" pitchFamily="18" charset="0"/>
            </a:endParaRPr>
          </a:p>
          <a:p>
            <a:pPr marL="91262" algn="r">
              <a:spcBef>
                <a:spcPts val="228"/>
              </a:spcBef>
            </a:pPr>
            <a:r>
              <a:rPr lang="ko-KR" altLang="en-US" sz="1200" dirty="0" smtClean="0">
                <a:latin typeface="+mn-ea"/>
                <a:cs typeface="Times New Roman" pitchFamily="18" charset="0"/>
              </a:rPr>
              <a:t>㈜</a:t>
            </a:r>
            <a:r>
              <a:rPr lang="ko-KR" altLang="en-US" sz="1200" dirty="0" err="1" smtClean="0">
                <a:latin typeface="+mn-ea"/>
                <a:cs typeface="Times New Roman" pitchFamily="18" charset="0"/>
              </a:rPr>
              <a:t>한이재미</a:t>
            </a:r>
            <a:r>
              <a:rPr lang="ko-KR" altLang="en-US" sz="1200" dirty="0" smtClean="0">
                <a:latin typeface="+mn-ea"/>
                <a:cs typeface="Times New Roman" pitchFamily="18" charset="0"/>
              </a:rPr>
              <a:t> 사업계획서</a:t>
            </a:r>
            <a:endParaRPr lang="en-US" sz="1200" dirty="0">
              <a:latin typeface="+mn-ea"/>
              <a:cs typeface="Times New Roman" pitchFamily="18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183647" y="2912790"/>
            <a:ext cx="6209666" cy="0"/>
          </a:xfrm>
          <a:custGeom>
            <a:avLst/>
            <a:gdLst/>
            <a:ahLst/>
            <a:cxnLst/>
            <a:rect l="l" t="t" r="r" b="b"/>
            <a:pathLst>
              <a:path w="7261859">
                <a:moveTo>
                  <a:pt x="0" y="0"/>
                </a:moveTo>
                <a:lnTo>
                  <a:pt x="7261326" y="0"/>
                </a:lnTo>
              </a:path>
            </a:pathLst>
          </a:custGeom>
          <a:ln w="25933">
            <a:solidFill>
              <a:srgbClr val="495276"/>
            </a:solidFill>
          </a:ln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312093" y="661005"/>
            <a:ext cx="80906" cy="497507"/>
          </a:xfrm>
          <a:custGeom>
            <a:avLst/>
            <a:gdLst/>
            <a:ahLst/>
            <a:cxnLst/>
            <a:rect l="l" t="t" r="r" b="b"/>
            <a:pathLst>
              <a:path w="94615" h="548640">
                <a:moveTo>
                  <a:pt x="0" y="548208"/>
                </a:moveTo>
                <a:lnTo>
                  <a:pt x="94449" y="548208"/>
                </a:lnTo>
                <a:lnTo>
                  <a:pt x="94449" y="0"/>
                </a:lnTo>
                <a:lnTo>
                  <a:pt x="0" y="0"/>
                </a:lnTo>
                <a:lnTo>
                  <a:pt x="0" y="548208"/>
                </a:lnTo>
                <a:close/>
              </a:path>
            </a:pathLst>
          </a:custGeom>
          <a:solidFill>
            <a:srgbClr val="495276"/>
          </a:solidFill>
        </p:spPr>
        <p:txBody>
          <a:bodyPr wrap="square" lIns="0" tIns="0" rIns="0" bIns="0" rtlCol="0"/>
          <a:lstStyle/>
          <a:p>
            <a:endParaRPr sz="1200">
              <a:latin typeface="+mn-ea"/>
              <a:cs typeface="Times New Roman" pitchFamily="18" charset="0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xfrm>
            <a:off x="8716687" y="6460967"/>
            <a:ext cx="190048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sz="1200" dirty="0">
                <a:latin typeface="+mn-ea"/>
                <a:cs typeface="Times New Roman" pitchFamily="18" charset="0"/>
              </a:rPr>
              <a:t>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83568" y="3068960"/>
            <a:ext cx="185287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맑은 고딕"/>
                <a:ea typeface="맑은 고딕"/>
              </a:rPr>
              <a:t>Ⅰ. WHO</a:t>
            </a:r>
          </a:p>
          <a:p>
            <a:pPr>
              <a:lnSpc>
                <a:spcPct val="150000"/>
              </a:lnSpc>
            </a:pPr>
            <a:endParaRPr lang="en-US" altLang="ko-KR" sz="2000" b="1" dirty="0" smtClean="0">
              <a:latin typeface="맑은 고딕"/>
              <a:ea typeface="맑은 고딕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400" b="1" dirty="0" err="1" smtClean="0">
                <a:latin typeface="맑은 고딕"/>
                <a:ea typeface="맑은 고딕"/>
              </a:rPr>
              <a:t>한이재미</a:t>
            </a:r>
            <a:r>
              <a:rPr lang="ko-KR" altLang="en-US" sz="1400" b="1" dirty="0" smtClean="0">
                <a:latin typeface="맑은 고딕"/>
                <a:ea typeface="맑은 고딕"/>
              </a:rPr>
              <a:t> 소개</a:t>
            </a:r>
            <a:endParaRPr lang="en-US" altLang="ko-KR" sz="1400" b="1" dirty="0" smtClean="0">
              <a:latin typeface="맑은 고딕"/>
              <a:ea typeface="맑은 고딕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400" b="1" dirty="0" err="1" smtClean="0">
                <a:latin typeface="맑은 고딕"/>
                <a:ea typeface="맑은 고딕"/>
              </a:rPr>
              <a:t>한이재미</a:t>
            </a:r>
            <a:r>
              <a:rPr lang="ko-KR" altLang="en-US" sz="1400" b="1" dirty="0" smtClean="0">
                <a:latin typeface="맑은 고딕"/>
                <a:ea typeface="맑은 고딕"/>
              </a:rPr>
              <a:t> 사람들</a:t>
            </a:r>
            <a:endParaRPr lang="ko-KR" altLang="en-US" sz="1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555776" y="3068960"/>
            <a:ext cx="22129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latin typeface="맑은 고딕"/>
                <a:ea typeface="맑은 고딕"/>
              </a:rPr>
              <a:t>Ⅱ</a:t>
            </a:r>
            <a:r>
              <a:rPr lang="en-US" altLang="ko-KR" sz="2000" b="1" dirty="0" smtClean="0">
                <a:latin typeface="맑은 고딕"/>
                <a:ea typeface="맑은 고딕"/>
              </a:rPr>
              <a:t>. WHAT</a:t>
            </a:r>
          </a:p>
          <a:p>
            <a:pPr>
              <a:lnSpc>
                <a:spcPct val="150000"/>
              </a:lnSpc>
            </a:pPr>
            <a:endParaRPr lang="en-US" altLang="ko-KR" sz="2000" b="1" dirty="0" smtClean="0">
              <a:latin typeface="맑은 고딕"/>
              <a:ea typeface="맑은 고딕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400" b="1" dirty="0" err="1" smtClean="0">
                <a:latin typeface="맑은 고딕"/>
                <a:ea typeface="맑은 고딕"/>
              </a:rPr>
              <a:t>한이재미가</a:t>
            </a:r>
            <a:r>
              <a:rPr lang="ko-KR" altLang="en-US" sz="1400" b="1" dirty="0" smtClean="0">
                <a:latin typeface="맑은 고딕"/>
                <a:ea typeface="맑은 고딕"/>
              </a:rPr>
              <a:t> 하는 일</a:t>
            </a:r>
            <a:endParaRPr lang="en-US" altLang="ko-KR" sz="1400" b="1" dirty="0" smtClean="0">
              <a:latin typeface="맑은 고딕"/>
              <a:ea typeface="맑은 고딕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400" b="1" dirty="0" smtClean="0"/>
              <a:t>지금까지 한 일</a:t>
            </a:r>
            <a:endParaRPr lang="en-US" altLang="ko-KR" sz="1400" b="1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4860032" y="3068960"/>
            <a:ext cx="2212916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latin typeface="맑은 고딕"/>
                <a:ea typeface="맑은 고딕"/>
              </a:rPr>
              <a:t>Ⅲ</a:t>
            </a:r>
            <a:r>
              <a:rPr lang="en-US" altLang="ko-KR" sz="2000" b="1" dirty="0" smtClean="0">
                <a:latin typeface="맑은 고딕"/>
                <a:ea typeface="맑은 고딕"/>
              </a:rPr>
              <a:t>. WHY</a:t>
            </a:r>
          </a:p>
          <a:p>
            <a:pPr>
              <a:lnSpc>
                <a:spcPct val="150000"/>
              </a:lnSpc>
            </a:pPr>
            <a:endParaRPr lang="en-US" altLang="ko-KR" sz="2000" b="1" dirty="0" smtClean="0">
              <a:latin typeface="맑은 고딕"/>
              <a:ea typeface="맑은 고딕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400" b="1" dirty="0" smtClean="0">
                <a:latin typeface="맑은 고딕"/>
                <a:ea typeface="맑은 고딕"/>
              </a:rPr>
              <a:t>한국어 교육 시장</a:t>
            </a:r>
            <a:endParaRPr lang="en-US" altLang="ko-KR" sz="1400" b="1" dirty="0" smtClean="0">
              <a:latin typeface="맑은 고딕"/>
              <a:ea typeface="맑은 고딕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400" b="1" dirty="0" smtClean="0"/>
              <a:t>현지 상황 </a:t>
            </a:r>
            <a:endParaRPr lang="en-US" altLang="ko-KR" sz="1400" b="1" dirty="0" smtClean="0"/>
          </a:p>
          <a:p>
            <a:pPr>
              <a:lnSpc>
                <a:spcPct val="150000"/>
              </a:lnSpc>
            </a:pPr>
            <a:endParaRPr lang="ko-KR" altLang="en-US" sz="1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948264" y="3068960"/>
            <a:ext cx="22129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맑은 고딕"/>
                <a:ea typeface="맑은 고딕"/>
              </a:rPr>
              <a:t>Ⅳ. SO WHAT</a:t>
            </a:r>
          </a:p>
          <a:p>
            <a:pPr>
              <a:lnSpc>
                <a:spcPct val="150000"/>
              </a:lnSpc>
            </a:pPr>
            <a:endParaRPr lang="en-US" altLang="ko-KR" sz="2000" b="1" dirty="0" smtClean="0">
              <a:latin typeface="맑은 고딕"/>
              <a:ea typeface="맑은 고딕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400" b="1" dirty="0" err="1" smtClean="0">
                <a:latin typeface="맑은 고딕"/>
                <a:ea typeface="맑은 고딕"/>
              </a:rPr>
              <a:t>콘텐츠</a:t>
            </a:r>
            <a:r>
              <a:rPr lang="ko-KR" altLang="en-US" sz="1400" b="1" dirty="0" smtClean="0">
                <a:latin typeface="맑은 고딕"/>
                <a:ea typeface="맑은 고딕"/>
              </a:rPr>
              <a:t> 개발 방향</a:t>
            </a:r>
            <a:endParaRPr lang="en-US" altLang="ko-KR" sz="1400" b="1" dirty="0" smtClean="0">
              <a:latin typeface="맑은 고딕"/>
              <a:ea typeface="맑은 고딕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400" b="1" dirty="0" smtClean="0"/>
              <a:t>예상 수익</a:t>
            </a:r>
            <a:endParaRPr lang="en-US" altLang="ko-KR" sz="1400" b="1" dirty="0" smtClean="0"/>
          </a:p>
        </p:txBody>
      </p:sp>
    </p:spTree>
    <p:extLst>
      <p:ext uri="{BB962C8B-B14F-4D97-AF65-F5344CB8AC3E}">
        <p14:creationId xmlns:p14="http://schemas.microsoft.com/office/powerpoint/2010/main" val="327738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akaoTalk_20210422_18260548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8800" y="1346200"/>
            <a:ext cx="7967557" cy="44782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6" descr="C:\Users\Com\Desktop\그림3.png"/>
          <p:cNvPicPr>
            <a:picLocks noChangeAspect="1" noChangeArrowheads="1"/>
          </p:cNvPicPr>
          <p:nvPr/>
        </p:nvPicPr>
        <p:blipFill>
          <a:blip r:embed="rId6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5" name="직선 연결선 4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Ⅲ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>
            <a:spLocks noChangeArrowheads="1"/>
          </p:cNvSpPr>
          <p:nvPr/>
        </p:nvSpPr>
        <p:spPr bwMode="auto">
          <a:xfrm>
            <a:off x="323528" y="1001737"/>
            <a:ext cx="74888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목표 문장 포함 링크 추출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 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142875" y="1379562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그룹 11"/>
          <p:cNvGrpSpPr/>
          <p:nvPr/>
        </p:nvGrpSpPr>
        <p:grpSpPr>
          <a:xfrm>
            <a:off x="5292080" y="332656"/>
            <a:ext cx="3851921" cy="514123"/>
            <a:chOff x="5214941" y="1571612"/>
            <a:chExt cx="2500331" cy="360000"/>
          </a:xfrm>
        </p:grpSpPr>
        <p:pic>
          <p:nvPicPr>
            <p:cNvPr id="13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6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14" name="직사각형 13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868144" y="476672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한국어교육용 플랫폼 개발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496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0"/>
          <p:cNvSpPr txBox="1"/>
          <p:nvPr/>
        </p:nvSpPr>
        <p:spPr>
          <a:xfrm>
            <a:off x="577027" y="1672680"/>
            <a:ext cx="5241925" cy="711200"/>
          </a:xfrm>
          <a:prstGeom prst="rect">
            <a:avLst/>
          </a:prstGeom>
          <a:noFill/>
        </p:spPr>
        <p:txBody>
          <a:bodyPr wrap="square" rtlCol="0"/>
          <a:lstStyle/>
          <a:p>
            <a:pPr marL="381019" indent="-381019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kern="0" spc="-133" dirty="0">
                <a:solidFill>
                  <a:srgbClr val="000000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인공지능 이용한 발음 정확도</a:t>
            </a:r>
            <a:endParaRPr lang="en-US" altLang="ko-KR" sz="2000" kern="0" spc="-133" dirty="0">
              <a:solidFill>
                <a:srgbClr val="000000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0" y="2402360"/>
            <a:ext cx="4066884" cy="260508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0" y="3429000"/>
            <a:ext cx="4227540" cy="2692400"/>
          </a:xfrm>
          <a:prstGeom prst="rect">
            <a:avLst/>
          </a:prstGeom>
        </p:spPr>
      </p:pic>
      <p:pic>
        <p:nvPicPr>
          <p:cNvPr id="7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8" name="직선 연결선 7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Ⅲ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직사각형 13"/>
          <p:cNvSpPr>
            <a:spLocks noChangeArrowheads="1"/>
          </p:cNvSpPr>
          <p:nvPr/>
        </p:nvSpPr>
        <p:spPr bwMode="auto">
          <a:xfrm>
            <a:off x="323528" y="1001737"/>
            <a:ext cx="74888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인공지능을 이용한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발음 정확도 판별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 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42875" y="1379562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15"/>
          <p:cNvGrpSpPr/>
          <p:nvPr/>
        </p:nvGrpSpPr>
        <p:grpSpPr>
          <a:xfrm>
            <a:off x="5292080" y="332656"/>
            <a:ext cx="3851921" cy="514123"/>
            <a:chOff x="5214941" y="1571612"/>
            <a:chExt cx="2500331" cy="360000"/>
          </a:xfrm>
        </p:grpSpPr>
        <p:pic>
          <p:nvPicPr>
            <p:cNvPr id="17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18" name="직사각형 17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868144" y="476672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한국어교육용 플랫폼 개발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041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Com\Desktop\그림3.png"/>
          <p:cNvPicPr>
            <a:picLocks noChangeAspect="1" noChangeArrowheads="1"/>
          </p:cNvPicPr>
          <p:nvPr/>
        </p:nvPicPr>
        <p:blipFill>
          <a:blip r:embed="rId2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3" name="직선 연결선 2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Ⅲ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>
            <a:spLocks noChangeArrowheads="1"/>
          </p:cNvSpPr>
          <p:nvPr/>
        </p:nvSpPr>
        <p:spPr bwMode="auto">
          <a:xfrm>
            <a:off x="323528" y="1001737"/>
            <a:ext cx="74888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말하기 평가 연습용 툴을 플랫폼에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??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 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142875" y="1379562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그룹 9"/>
          <p:cNvGrpSpPr/>
          <p:nvPr/>
        </p:nvGrpSpPr>
        <p:grpSpPr>
          <a:xfrm>
            <a:off x="5292080" y="332656"/>
            <a:ext cx="3851921" cy="514123"/>
            <a:chOff x="5214941" y="1571612"/>
            <a:chExt cx="2500331" cy="360000"/>
          </a:xfrm>
        </p:grpSpPr>
        <p:pic>
          <p:nvPicPr>
            <p:cNvPr id="11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2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12" name="직사각형 11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868144" y="476672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한국어교육용 플랫폼 개발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899461"/>
              </p:ext>
            </p:extLst>
          </p:nvPr>
        </p:nvGraphicFramePr>
        <p:xfrm>
          <a:off x="412921" y="2132856"/>
          <a:ext cx="8318158" cy="3242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911">
                  <a:extLst>
                    <a:ext uri="{9D8B030D-6E8A-4147-A177-3AD203B41FA5}">
                      <a16:colId xmlns:a16="http://schemas.microsoft.com/office/drawing/2014/main" val="3936092168"/>
                    </a:ext>
                  </a:extLst>
                </a:gridCol>
                <a:gridCol w="2896735">
                  <a:extLst>
                    <a:ext uri="{9D8B030D-6E8A-4147-A177-3AD203B41FA5}">
                      <a16:colId xmlns:a16="http://schemas.microsoft.com/office/drawing/2014/main" val="3633580309"/>
                    </a:ext>
                  </a:extLst>
                </a:gridCol>
                <a:gridCol w="1560395">
                  <a:extLst>
                    <a:ext uri="{9D8B030D-6E8A-4147-A177-3AD203B41FA5}">
                      <a16:colId xmlns:a16="http://schemas.microsoft.com/office/drawing/2014/main" val="1158001441"/>
                    </a:ext>
                  </a:extLst>
                </a:gridCol>
                <a:gridCol w="1473014">
                  <a:extLst>
                    <a:ext uri="{9D8B030D-6E8A-4147-A177-3AD203B41FA5}">
                      <a16:colId xmlns:a16="http://schemas.microsoft.com/office/drawing/2014/main" val="3080569099"/>
                    </a:ext>
                  </a:extLst>
                </a:gridCol>
                <a:gridCol w="1575103">
                  <a:extLst>
                    <a:ext uri="{9D8B030D-6E8A-4147-A177-3AD203B41FA5}">
                      <a16:colId xmlns:a16="http://schemas.microsoft.com/office/drawing/2014/main" val="1621011293"/>
                    </a:ext>
                  </a:extLst>
                </a:gridCol>
              </a:tblGrid>
              <a:tr h="46326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문항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문항 유형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점수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준비 시간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응답 시간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7037229"/>
                  </a:ext>
                </a:extLst>
              </a:tr>
              <a:tr h="46326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질문에 대답하기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</a:t>
                      </a:r>
                      <a:r>
                        <a:rPr lang="ko-KR" altLang="en-US" dirty="0" smtClean="0"/>
                        <a:t>초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30</a:t>
                      </a:r>
                      <a:r>
                        <a:rPr lang="ko-KR" altLang="en-US" dirty="0" smtClean="0"/>
                        <a:t>초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973356"/>
                  </a:ext>
                </a:extLst>
              </a:tr>
              <a:tr h="46326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그림 보고 역할 수행하기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30</a:t>
                      </a:r>
                      <a:r>
                        <a:rPr lang="ko-KR" altLang="en-US" dirty="0" smtClean="0"/>
                        <a:t>초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40</a:t>
                      </a:r>
                      <a:r>
                        <a:rPr lang="ko-KR" altLang="en-US" dirty="0" smtClean="0"/>
                        <a:t>초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1273390"/>
                  </a:ext>
                </a:extLst>
              </a:tr>
              <a:tr h="46326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그림 보고 이야기하기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12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40</a:t>
                      </a:r>
                      <a:r>
                        <a:rPr lang="ko-KR" altLang="en-US" dirty="0" smtClean="0"/>
                        <a:t>초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60</a:t>
                      </a:r>
                      <a:r>
                        <a:rPr lang="ko-KR" altLang="en-US" dirty="0" smtClean="0"/>
                        <a:t>초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3633893"/>
                  </a:ext>
                </a:extLst>
              </a:tr>
              <a:tr h="46326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대화 완성하기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12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40</a:t>
                      </a:r>
                      <a:r>
                        <a:rPr lang="ko-KR" altLang="en-US" dirty="0" smtClean="0"/>
                        <a:t>초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60</a:t>
                      </a:r>
                      <a:r>
                        <a:rPr lang="ko-KR" altLang="en-US" dirty="0" smtClean="0"/>
                        <a:t>초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4275926"/>
                  </a:ext>
                </a:extLst>
              </a:tr>
              <a:tr h="46326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자료 해석하기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15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70</a:t>
                      </a:r>
                      <a:r>
                        <a:rPr lang="ko-KR" altLang="en-US" dirty="0" smtClean="0"/>
                        <a:t>초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80</a:t>
                      </a:r>
                      <a:r>
                        <a:rPr lang="ko-KR" altLang="en-US" dirty="0" smtClean="0"/>
                        <a:t>초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8725049"/>
                  </a:ext>
                </a:extLst>
              </a:tr>
              <a:tr h="46326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의견 제시하기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15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70</a:t>
                      </a:r>
                      <a:r>
                        <a:rPr lang="ko-KR" altLang="en-US" dirty="0" smtClean="0"/>
                        <a:t>초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80</a:t>
                      </a:r>
                      <a:r>
                        <a:rPr lang="ko-KR" altLang="en-US" dirty="0" smtClean="0"/>
                        <a:t>초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9201228"/>
                  </a:ext>
                </a:extLst>
              </a:tr>
            </a:tbl>
          </a:graphicData>
        </a:graphic>
      </p:graphicFrame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158860"/>
              </p:ext>
            </p:extLst>
          </p:nvPr>
        </p:nvGraphicFramePr>
        <p:xfrm>
          <a:off x="412921" y="1925835"/>
          <a:ext cx="8318158" cy="4001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1918">
                  <a:extLst>
                    <a:ext uri="{9D8B030D-6E8A-4147-A177-3AD203B41FA5}">
                      <a16:colId xmlns:a16="http://schemas.microsoft.com/office/drawing/2014/main" val="3633580309"/>
                    </a:ext>
                  </a:extLst>
                </a:gridCol>
                <a:gridCol w="6516240">
                  <a:extLst>
                    <a:ext uri="{9D8B030D-6E8A-4147-A177-3AD203B41FA5}">
                      <a16:colId xmlns:a16="http://schemas.microsoft.com/office/drawing/2014/main" val="3080569099"/>
                    </a:ext>
                  </a:extLst>
                </a:gridCol>
              </a:tblGrid>
              <a:tr h="5106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평가 요소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내용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7037229"/>
                  </a:ext>
                </a:extLst>
              </a:tr>
              <a:tr h="12233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내용 및 과제 수행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 smtClean="0"/>
                        <a:t>과제에 적절한 내용으로 표현했는가</a:t>
                      </a:r>
                      <a:r>
                        <a:rPr lang="en-US" altLang="ko-KR" dirty="0" smtClean="0"/>
                        <a:t>?</a:t>
                      </a: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 smtClean="0"/>
                        <a:t>주어진 과제를 풍부하고 충실하게 수행하였는가</a:t>
                      </a:r>
                      <a:r>
                        <a:rPr lang="en-US" altLang="ko-KR" dirty="0" smtClean="0"/>
                        <a:t>?</a:t>
                      </a: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 smtClean="0"/>
                        <a:t>담화 구성이 조직적으로 잘 이루어졌는가</a:t>
                      </a:r>
                      <a:r>
                        <a:rPr lang="en-US" altLang="ko-KR" dirty="0" smtClean="0"/>
                        <a:t>?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973356"/>
                  </a:ext>
                </a:extLst>
              </a:tr>
              <a:tr h="121233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언어 사용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 smtClean="0"/>
                        <a:t>담화 상황에 적합한 언어를 사용하였는가</a:t>
                      </a:r>
                      <a:r>
                        <a:rPr lang="en-US" altLang="ko-KR" dirty="0" smtClean="0"/>
                        <a:t>?</a:t>
                      </a: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 smtClean="0"/>
                        <a:t>어휘와 표현을 다양하고 풍부하게 사용하였는가</a:t>
                      </a:r>
                      <a:r>
                        <a:rPr lang="en-US" altLang="ko-KR" dirty="0" smtClean="0"/>
                        <a:t>?</a:t>
                      </a: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 smtClean="0"/>
                        <a:t>어휘와 표현을 정확하게 구사하였는가</a:t>
                      </a:r>
                      <a:r>
                        <a:rPr lang="en-US" altLang="ko-KR" dirty="0" smtClean="0"/>
                        <a:t>?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1273390"/>
                  </a:ext>
                </a:extLst>
              </a:tr>
              <a:tr h="1055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발화 </a:t>
                      </a:r>
                      <a:r>
                        <a:rPr lang="ko-KR" altLang="en-US" dirty="0" err="1" smtClean="0"/>
                        <a:t>전달력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 smtClean="0"/>
                        <a:t>발음과 억양이 어느 정도</a:t>
                      </a:r>
                      <a:r>
                        <a:rPr lang="ko-KR" altLang="en-US" baseline="0" dirty="0" smtClean="0"/>
                        <a:t> 이해 가능한가</a:t>
                      </a:r>
                      <a:r>
                        <a:rPr lang="en-US" altLang="ko-KR" baseline="0" dirty="0" smtClean="0"/>
                        <a:t>?</a:t>
                      </a: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baseline="0" dirty="0" smtClean="0"/>
                        <a:t>발화 속도가 </a:t>
                      </a:r>
                      <a:r>
                        <a:rPr lang="ko-KR" altLang="en-US" baseline="0" dirty="0" err="1" smtClean="0"/>
                        <a:t>자연스러운가</a:t>
                      </a:r>
                      <a:r>
                        <a:rPr lang="en-US" altLang="ko-KR" baseline="0" dirty="0" smtClean="0"/>
                        <a:t>?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3633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10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-33045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sp>
        <p:nvSpPr>
          <p:cNvPr id="20" name="직사각형 7"/>
          <p:cNvSpPr>
            <a:spLocks noChangeArrowheads="1"/>
          </p:cNvSpPr>
          <p:nvPr/>
        </p:nvSpPr>
        <p:spPr bwMode="auto">
          <a:xfrm>
            <a:off x="323528" y="1001737"/>
            <a:ext cx="74888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▷사업화 계획  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142875" y="1379562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37" name="직선 연결선 36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1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42" name="그룹 41"/>
          <p:cNvGrpSpPr/>
          <p:nvPr/>
        </p:nvGrpSpPr>
        <p:grpSpPr>
          <a:xfrm>
            <a:off x="5292080" y="332656"/>
            <a:ext cx="3851921" cy="514123"/>
            <a:chOff x="5214941" y="1571612"/>
            <a:chExt cx="2500331" cy="360000"/>
          </a:xfrm>
        </p:grpSpPr>
        <p:pic>
          <p:nvPicPr>
            <p:cNvPr id="43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44" name="직사각형 43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5868144" y="476672"/>
            <a:ext cx="3091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사업화 성공 가능성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11" y="1484784"/>
            <a:ext cx="7859421" cy="47519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Ⅳ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92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130305" cy="5347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 descr="C:\Users\Com\Desktop\그림3.png"/>
          <p:cNvPicPr>
            <a:picLocks noChangeAspect="1" noChangeArrowheads="1"/>
          </p:cNvPicPr>
          <p:nvPr/>
        </p:nvPicPr>
        <p:blipFill>
          <a:blip r:embed="rId3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" name="직선 연결선 3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5292080" y="332656"/>
            <a:ext cx="3851921" cy="514123"/>
            <a:chOff x="5214941" y="1571612"/>
            <a:chExt cx="2500331" cy="360000"/>
          </a:xfrm>
        </p:grpSpPr>
        <p:pic>
          <p:nvPicPr>
            <p:cNvPr id="10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3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11" name="직사각형 10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868144" y="476672"/>
            <a:ext cx="3091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사업화 성공 가능성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Ⅳ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36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슬라이드 번호 개체 틀 3"/>
          <p:cNvSpPr>
            <a:spLocks noGrp="1"/>
          </p:cNvSpPr>
          <p:nvPr>
            <p:ph type="sldNum" sz="quarter" idx="16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fld id="{258C53F7-8C87-4581-84DF-A6C4EA0225A7}" type="slidenum">
              <a:rPr lang="en-US" altLang="ko-KR"/>
              <a:pPr eaLnBrk="1" hangingPunct="1"/>
              <a:t>25</a:t>
            </a:fld>
            <a:endParaRPr lang="en-US" altLang="ko-KR"/>
          </a:p>
        </p:txBody>
      </p:sp>
      <p:cxnSp>
        <p:nvCxnSpPr>
          <p:cNvPr id="7" name="직선 연결선 6"/>
          <p:cNvCxnSpPr/>
          <p:nvPr/>
        </p:nvCxnSpPr>
        <p:spPr>
          <a:xfrm>
            <a:off x="142875" y="1483197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3" name="직사각형 7"/>
          <p:cNvSpPr>
            <a:spLocks noChangeArrowheads="1"/>
          </p:cNvSpPr>
          <p:nvPr/>
        </p:nvSpPr>
        <p:spPr bwMode="auto">
          <a:xfrm>
            <a:off x="642938" y="1105372"/>
            <a:ext cx="57864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▷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전 대륙에 있는 한이재미 선생님들의 제자들 및 동료들</a:t>
            </a:r>
            <a:endParaRPr lang="en-US" altLang="ko-KR" sz="1400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294" name="직사각형 1"/>
          <p:cNvSpPr>
            <a:spLocks noChangeArrowheads="1"/>
          </p:cNvSpPr>
          <p:nvPr/>
        </p:nvSpPr>
        <p:spPr bwMode="auto">
          <a:xfrm>
            <a:off x="468313" y="1628775"/>
            <a:ext cx="8207375" cy="107791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600"/>
              <a:t>KGSP </a:t>
            </a:r>
            <a:r>
              <a:rPr lang="ko-KR" altLang="en-US" sz="1600"/>
              <a:t>프로그램으로 한국에서 석사</a:t>
            </a:r>
            <a:r>
              <a:rPr lang="en-US" altLang="ko-KR" sz="1600"/>
              <a:t>, </a:t>
            </a:r>
            <a:r>
              <a:rPr lang="ko-KR" altLang="en-US" sz="1600"/>
              <a:t>박사를 마치고 귀국한 인재들</a:t>
            </a:r>
            <a:endParaRPr lang="en-US" altLang="ko-KR" sz="1600"/>
          </a:p>
          <a:p>
            <a:pPr eaLnBrk="1" hangingPunct="1"/>
            <a:r>
              <a:rPr lang="ko-KR" altLang="en-US" sz="1600"/>
              <a:t>귀국 후 한국어센터 운영하는 제자 다수</a:t>
            </a:r>
            <a:endParaRPr lang="en-US" altLang="ko-KR" sz="1600"/>
          </a:p>
          <a:p>
            <a:pPr eaLnBrk="1" hangingPunct="1"/>
            <a:r>
              <a:rPr lang="ko-KR" altLang="en-US" sz="1600"/>
              <a:t>대학교에서 후학 양성에 힘쓰는 제자 다수</a:t>
            </a:r>
            <a:endParaRPr lang="en-US" altLang="ko-KR" sz="1600"/>
          </a:p>
          <a:p>
            <a:pPr eaLnBrk="1" hangingPunct="1"/>
            <a:r>
              <a:rPr lang="ko-KR" altLang="en-US" sz="1600"/>
              <a:t>다년간 기관에서 종사하여 세계 현장에서 교육 중인 교사 인프라 보유</a:t>
            </a:r>
            <a:endParaRPr lang="en-US" altLang="ko-KR" sz="1600"/>
          </a:p>
        </p:txBody>
      </p:sp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141663"/>
            <a:ext cx="3851275" cy="2165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116263"/>
            <a:ext cx="4240213" cy="238442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2138" y="4724400"/>
            <a:ext cx="2657475" cy="198278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11" name="직선 연결선 10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Ⅱ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6" name="그룹 15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17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18" name="직사각형 17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868144" y="476672"/>
            <a:ext cx="3091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사업화 성공 가능성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86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5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45" name="Picture 6" descr="C:\Users\Com\Desktop\그림3.png"/>
          <p:cNvPicPr>
            <a:picLocks noChangeAspect="1" noChangeArrowheads="1"/>
          </p:cNvPicPr>
          <p:nvPr/>
        </p:nvPicPr>
        <p:blipFill>
          <a:blip r:embed="rId6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6" name="직선 연결선 4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1" name="직사각형 7"/>
          <p:cNvSpPr>
            <a:spLocks noChangeArrowheads="1"/>
          </p:cNvSpPr>
          <p:nvPr/>
        </p:nvSpPr>
        <p:spPr bwMode="auto">
          <a:xfrm>
            <a:off x="539552" y="1176809"/>
            <a:ext cx="8358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㈜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  <a:cs typeface="Arial" charset="0"/>
              </a:rPr>
              <a:t>한이재미가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하는 일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–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한국사 교육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52" name="직선 연결선 51"/>
          <p:cNvCxnSpPr/>
          <p:nvPr/>
        </p:nvCxnSpPr>
        <p:spPr>
          <a:xfrm>
            <a:off x="600003" y="1607591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그룹 52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6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1043608" y="1860800"/>
            <a:ext cx="1518058" cy="1393083"/>
            <a:chOff x="3665817" y="3244465"/>
            <a:chExt cx="1733767" cy="1624695"/>
          </a:xfrm>
        </p:grpSpPr>
        <p:graphicFrame>
          <p:nvGraphicFramePr>
            <p:cNvPr id="28" name="Object 6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63918552"/>
                </p:ext>
              </p:extLst>
            </p:nvPr>
          </p:nvGraphicFramePr>
          <p:xfrm>
            <a:off x="3665817" y="3244465"/>
            <a:ext cx="1733767" cy="16246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3" name="Image" r:id="rId7" imgW="1207201" imgH="1207201" progId="">
                    <p:embed/>
                  </p:oleObj>
                </mc:Choice>
                <mc:Fallback>
                  <p:oleObj name="Image" r:id="rId7" imgW="1207201" imgH="1207201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clrChange>
                            <a:clrFrom>
                              <a:srgbClr val="FFFFFF"/>
                            </a:clrFrom>
                            <a:clrTo>
                              <a:srgbClr val="FFFFFF">
                                <a:alpha val="0"/>
                              </a:srgbClr>
                            </a:clrTo>
                          </a:clrChange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5817" y="3244465"/>
                          <a:ext cx="1733767" cy="16246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4098" name="Picture 2" descr="C:\Users\user\Desktop\한이재미 영문로고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1526" y="3717032"/>
              <a:ext cx="1368352" cy="763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그룹 24"/>
          <p:cNvGrpSpPr/>
          <p:nvPr/>
        </p:nvGrpSpPr>
        <p:grpSpPr>
          <a:xfrm>
            <a:off x="1132658" y="3573016"/>
            <a:ext cx="6878684" cy="2778438"/>
            <a:chOff x="611188" y="2304628"/>
            <a:chExt cx="7921625" cy="4076700"/>
          </a:xfrm>
        </p:grpSpPr>
        <p:sp>
          <p:nvSpPr>
            <p:cNvPr id="26" name="Oval 7"/>
            <p:cNvSpPr>
              <a:spLocks noChangeArrowheads="1"/>
            </p:cNvSpPr>
            <p:nvPr/>
          </p:nvSpPr>
          <p:spPr bwMode="auto">
            <a:xfrm>
              <a:off x="3419475" y="3874666"/>
              <a:ext cx="2279650" cy="113665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B4D0F2"/>
                </a:gs>
              </a:gsLst>
              <a:path path="shape">
                <a:fillToRect l="50000" t="50000" r="50000" b="50000"/>
              </a:path>
            </a:gradFill>
            <a:ln w="25400">
              <a:solidFill>
                <a:schemeClr val="bg1"/>
              </a:solidFill>
              <a:prstDash val="sysDot"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29999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7" name="AutoShape 9"/>
            <p:cNvSpPr>
              <a:spLocks noChangeArrowheads="1"/>
            </p:cNvSpPr>
            <p:nvPr/>
          </p:nvSpPr>
          <p:spPr bwMode="auto">
            <a:xfrm>
              <a:off x="611188" y="2304628"/>
              <a:ext cx="2998787" cy="1282700"/>
            </a:xfrm>
            <a:prstGeom prst="roundRect">
              <a:avLst>
                <a:gd name="adj" fmla="val 7102"/>
              </a:avLst>
            </a:prstGeom>
            <a:solidFill>
              <a:srgbClr val="4489DC"/>
            </a:solidFill>
            <a:ln w="22225" algn="ctr">
              <a:solidFill>
                <a:schemeClr val="bg1"/>
              </a:solidFill>
              <a:prstDash val="sysDot"/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9" name="AutoShape 10"/>
            <p:cNvSpPr>
              <a:spLocks noChangeArrowheads="1"/>
            </p:cNvSpPr>
            <p:nvPr/>
          </p:nvSpPr>
          <p:spPr bwMode="auto">
            <a:xfrm>
              <a:off x="685800" y="2379241"/>
              <a:ext cx="2859088" cy="1196975"/>
            </a:xfrm>
            <a:prstGeom prst="roundRect">
              <a:avLst>
                <a:gd name="adj" fmla="val 4009"/>
              </a:avLst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  <a:alpha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0" name="AutoShape 15"/>
            <p:cNvSpPr>
              <a:spLocks noChangeArrowheads="1"/>
            </p:cNvSpPr>
            <p:nvPr/>
          </p:nvSpPr>
          <p:spPr bwMode="auto">
            <a:xfrm>
              <a:off x="5534025" y="2304628"/>
              <a:ext cx="2998788" cy="1282700"/>
            </a:xfrm>
            <a:prstGeom prst="roundRect">
              <a:avLst>
                <a:gd name="adj" fmla="val 7102"/>
              </a:avLst>
            </a:prstGeom>
            <a:solidFill>
              <a:srgbClr val="6EA3E4"/>
            </a:solidFill>
            <a:ln w="22225" algn="ctr">
              <a:solidFill>
                <a:schemeClr val="bg1"/>
              </a:solidFill>
              <a:prstDash val="sysDot"/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auto">
            <a:xfrm>
              <a:off x="5608638" y="2379241"/>
              <a:ext cx="2859087" cy="1196975"/>
            </a:xfrm>
            <a:prstGeom prst="roundRect">
              <a:avLst>
                <a:gd name="adj" fmla="val 4009"/>
              </a:avLst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  <a:alpha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2" name="AutoShape 21"/>
            <p:cNvSpPr>
              <a:spLocks noChangeArrowheads="1"/>
            </p:cNvSpPr>
            <p:nvPr/>
          </p:nvSpPr>
          <p:spPr bwMode="auto">
            <a:xfrm>
              <a:off x="611188" y="5098628"/>
              <a:ext cx="2998787" cy="1282700"/>
            </a:xfrm>
            <a:prstGeom prst="roundRect">
              <a:avLst>
                <a:gd name="adj" fmla="val 7102"/>
              </a:avLst>
            </a:prstGeom>
            <a:solidFill>
              <a:srgbClr val="6EA3E4"/>
            </a:solidFill>
            <a:ln w="22225" algn="ctr">
              <a:solidFill>
                <a:schemeClr val="bg1"/>
              </a:solidFill>
              <a:prstDash val="sysDot"/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3" name="AutoShape 22"/>
            <p:cNvSpPr>
              <a:spLocks noChangeArrowheads="1"/>
            </p:cNvSpPr>
            <p:nvPr/>
          </p:nvSpPr>
          <p:spPr bwMode="auto">
            <a:xfrm>
              <a:off x="685800" y="5173241"/>
              <a:ext cx="2859088" cy="1196975"/>
            </a:xfrm>
            <a:prstGeom prst="roundRect">
              <a:avLst>
                <a:gd name="adj" fmla="val 4009"/>
              </a:avLst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  <a:alpha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4" name="AutoShape 27"/>
            <p:cNvSpPr>
              <a:spLocks noChangeArrowheads="1"/>
            </p:cNvSpPr>
            <p:nvPr/>
          </p:nvSpPr>
          <p:spPr bwMode="auto">
            <a:xfrm>
              <a:off x="5534025" y="5098628"/>
              <a:ext cx="2998788" cy="1282700"/>
            </a:xfrm>
            <a:prstGeom prst="roundRect">
              <a:avLst>
                <a:gd name="adj" fmla="val 7102"/>
              </a:avLst>
            </a:prstGeom>
            <a:solidFill>
              <a:srgbClr val="4489DC"/>
            </a:solidFill>
            <a:ln w="22225" algn="ctr">
              <a:solidFill>
                <a:schemeClr val="bg1"/>
              </a:solidFill>
              <a:prstDash val="sysDot"/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5" name="AutoShape 28"/>
            <p:cNvSpPr>
              <a:spLocks noChangeArrowheads="1"/>
            </p:cNvSpPr>
            <p:nvPr/>
          </p:nvSpPr>
          <p:spPr bwMode="auto">
            <a:xfrm>
              <a:off x="5608638" y="5173241"/>
              <a:ext cx="2859087" cy="1196975"/>
            </a:xfrm>
            <a:prstGeom prst="roundRect">
              <a:avLst>
                <a:gd name="adj" fmla="val 4009"/>
              </a:avLst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  <a:alpha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6" name="Rectangle 53"/>
            <p:cNvSpPr>
              <a:spLocks noChangeArrowheads="1"/>
            </p:cNvSpPr>
            <p:nvPr/>
          </p:nvSpPr>
          <p:spPr bwMode="auto">
            <a:xfrm>
              <a:off x="857573" y="2665556"/>
              <a:ext cx="2498075" cy="641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ko-KR" altLang="en-US" sz="1600" dirty="0" smtClean="0">
                  <a:latin typeface="HY헤드라인M" pitchFamily="18" charset="-127"/>
                  <a:ea typeface="HY헤드라인M" pitchFamily="18" charset="-127"/>
                </a:rPr>
                <a:t>한국사 보드게임 개발</a:t>
              </a:r>
              <a:endParaRPr lang="en-US" altLang="ko-KR" sz="1600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7" name="Rectangle 54"/>
            <p:cNvSpPr>
              <a:spLocks noChangeArrowheads="1"/>
            </p:cNvSpPr>
            <p:nvPr/>
          </p:nvSpPr>
          <p:spPr bwMode="auto">
            <a:xfrm>
              <a:off x="5907290" y="2658998"/>
              <a:ext cx="2261780" cy="641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ko-KR" altLang="en-US" sz="1600" dirty="0" smtClean="0">
                  <a:latin typeface="HY헤드라인M" pitchFamily="18" charset="-127"/>
                  <a:ea typeface="HY헤드라인M" pitchFamily="18" charset="-127"/>
                </a:rPr>
                <a:t>한국사 </a:t>
              </a:r>
              <a:r>
                <a:rPr lang="ko-KR" altLang="en-US" sz="1600" dirty="0" err="1" smtClean="0">
                  <a:latin typeface="HY헤드라인M" pitchFamily="18" charset="-127"/>
                  <a:ea typeface="HY헤드라인M" pitchFamily="18" charset="-127"/>
                </a:rPr>
                <a:t>지도사</a:t>
              </a:r>
              <a:r>
                <a:rPr lang="ko-KR" altLang="en-US" sz="1600" dirty="0" smtClean="0">
                  <a:latin typeface="HY헤드라인M" pitchFamily="18" charset="-127"/>
                  <a:ea typeface="HY헤드라인M" pitchFamily="18" charset="-127"/>
                </a:rPr>
                <a:t> 양성</a:t>
              </a:r>
              <a:endParaRPr lang="ko-KR" altLang="en-US" sz="1600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8" name="Rectangle 55"/>
            <p:cNvSpPr>
              <a:spLocks noChangeArrowheads="1"/>
            </p:cNvSpPr>
            <p:nvPr/>
          </p:nvSpPr>
          <p:spPr bwMode="auto">
            <a:xfrm>
              <a:off x="5898813" y="5501699"/>
              <a:ext cx="2311623" cy="641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ko-KR" altLang="en-US" sz="1600" dirty="0" smtClean="0">
                  <a:latin typeface="HY헤드라인M" pitchFamily="18" charset="-127"/>
                  <a:ea typeface="HY헤드라인M" pitchFamily="18" charset="-127"/>
                </a:rPr>
                <a:t>도서관</a:t>
              </a:r>
              <a:r>
                <a:rPr lang="en-US" altLang="ko-KR" sz="1600" dirty="0" smtClean="0"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1600" dirty="0" smtClean="0">
                  <a:latin typeface="HY헤드라인M" pitchFamily="18" charset="-127"/>
                  <a:ea typeface="HY헤드라인M" pitchFamily="18" charset="-127"/>
                </a:rPr>
                <a:t>방과후 특강</a:t>
              </a:r>
              <a:endParaRPr lang="en-US" altLang="ko-KR" sz="1600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9" name="Rectangle 56"/>
            <p:cNvSpPr>
              <a:spLocks noChangeArrowheads="1"/>
            </p:cNvSpPr>
            <p:nvPr/>
          </p:nvSpPr>
          <p:spPr bwMode="auto">
            <a:xfrm>
              <a:off x="1020167" y="5495141"/>
              <a:ext cx="2182400" cy="565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ko-KR" altLang="en-US" sz="1600" dirty="0" smtClean="0">
                  <a:latin typeface="HY헤드라인M" pitchFamily="18" charset="-127"/>
                  <a:ea typeface="HY헤드라인M" pitchFamily="18" charset="-127"/>
                </a:rPr>
                <a:t>지역아동센터 교육</a:t>
              </a:r>
              <a:endParaRPr lang="ko-KR" altLang="en-US" sz="1600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cxnSp>
          <p:nvCxnSpPr>
            <p:cNvPr id="40" name="AutoShape 58"/>
            <p:cNvCxnSpPr>
              <a:cxnSpLocks noChangeShapeType="1"/>
              <a:stCxn id="30" idx="1"/>
              <a:endCxn id="26" idx="0"/>
            </p:cNvCxnSpPr>
            <p:nvPr/>
          </p:nvCxnSpPr>
          <p:spPr bwMode="auto">
            <a:xfrm rot="10800000" flipV="1">
              <a:off x="4559300" y="2945978"/>
              <a:ext cx="963613" cy="915988"/>
            </a:xfrm>
            <a:prstGeom prst="bentConnector2">
              <a:avLst/>
            </a:prstGeom>
            <a:noFill/>
            <a:ln w="50800" cap="rnd">
              <a:solidFill>
                <a:srgbClr val="C0C0C0"/>
              </a:solidFill>
              <a:prstDash val="sysDot"/>
              <a:miter lim="800000"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" name="AutoShape 59"/>
            <p:cNvCxnSpPr>
              <a:cxnSpLocks noChangeShapeType="1"/>
              <a:stCxn id="27" idx="2"/>
              <a:endCxn id="26" idx="2"/>
            </p:cNvCxnSpPr>
            <p:nvPr/>
          </p:nvCxnSpPr>
          <p:spPr bwMode="auto">
            <a:xfrm rot="16200000" flipH="1">
              <a:off x="2336800" y="3373016"/>
              <a:ext cx="844550" cy="1295400"/>
            </a:xfrm>
            <a:prstGeom prst="bentConnector2">
              <a:avLst/>
            </a:prstGeom>
            <a:noFill/>
            <a:ln w="50800" cap="rnd">
              <a:solidFill>
                <a:srgbClr val="C0C0C0"/>
              </a:solidFill>
              <a:prstDash val="sysDot"/>
              <a:miter lim="800000"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AutoShape 60"/>
            <p:cNvCxnSpPr>
              <a:cxnSpLocks noChangeShapeType="1"/>
              <a:stCxn id="32" idx="3"/>
              <a:endCxn id="26" idx="4"/>
            </p:cNvCxnSpPr>
            <p:nvPr/>
          </p:nvCxnSpPr>
          <p:spPr bwMode="auto">
            <a:xfrm flipV="1">
              <a:off x="3621088" y="5024016"/>
              <a:ext cx="938212" cy="715962"/>
            </a:xfrm>
            <a:prstGeom prst="bentConnector2">
              <a:avLst/>
            </a:prstGeom>
            <a:noFill/>
            <a:ln w="50800" cap="rnd">
              <a:solidFill>
                <a:srgbClr val="C0C0C0"/>
              </a:solidFill>
              <a:prstDash val="sysDot"/>
              <a:miter lim="800000"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61"/>
            <p:cNvCxnSpPr>
              <a:cxnSpLocks noChangeShapeType="1"/>
              <a:stCxn id="34" idx="0"/>
              <a:endCxn id="26" idx="6"/>
            </p:cNvCxnSpPr>
            <p:nvPr/>
          </p:nvCxnSpPr>
          <p:spPr bwMode="auto">
            <a:xfrm rot="5400000" flipH="1">
              <a:off x="6050756" y="4104060"/>
              <a:ext cx="644525" cy="1322388"/>
            </a:xfrm>
            <a:prstGeom prst="bentConnector2">
              <a:avLst/>
            </a:prstGeom>
            <a:noFill/>
            <a:ln w="50800" cap="rnd">
              <a:solidFill>
                <a:srgbClr val="C0C0C0"/>
              </a:solidFill>
              <a:prstDash val="sysDot"/>
              <a:miter lim="800000"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7" name="Rectangle 62"/>
            <p:cNvSpPr>
              <a:spLocks noChangeArrowheads="1"/>
            </p:cNvSpPr>
            <p:nvPr/>
          </p:nvSpPr>
          <p:spPr bwMode="auto">
            <a:xfrm>
              <a:off x="3779802" y="4197701"/>
              <a:ext cx="1551051" cy="557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ko-KR" altLang="en-US" sz="1700" dirty="0" smtClean="0">
                  <a:latin typeface="HY헤드라인M" pitchFamily="18" charset="-127"/>
                  <a:ea typeface="HY헤드라인M" pitchFamily="18" charset="-127"/>
                </a:rPr>
                <a:t>한국사 교육</a:t>
              </a:r>
              <a:endParaRPr lang="en-US" altLang="ko-KR" sz="1700" dirty="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4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 영역 및 주요 사업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4" name="Oval 29"/>
          <p:cNvSpPr>
            <a:spLocks noChangeArrowheads="1"/>
          </p:cNvSpPr>
          <p:nvPr/>
        </p:nvSpPr>
        <p:spPr bwMode="auto">
          <a:xfrm>
            <a:off x="2915816" y="1772816"/>
            <a:ext cx="1548680" cy="1381640"/>
          </a:xfrm>
          <a:prstGeom prst="ellipse">
            <a:avLst/>
          </a:prstGeom>
          <a:solidFill>
            <a:srgbClr val="008000">
              <a:alpha val="58000"/>
            </a:srgbClr>
          </a:solidFill>
          <a:ln w="25400" algn="ctr">
            <a:solidFill>
              <a:schemeClr val="accent4">
                <a:lumMod val="75000"/>
                <a:alpha val="75000"/>
              </a:schemeClr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ko-KR" altLang="en-US" sz="1400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한국사 교육</a:t>
            </a:r>
            <a:endParaRPr lang="en-US" altLang="ko-KR" sz="1400" spc="-150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한국사 보드게임 개발 및 판매</a:t>
            </a:r>
            <a:r>
              <a:rPr lang="en-US" altLang="ko-KR" sz="900" dirty="0" smtClean="0">
                <a:solidFill>
                  <a:schemeClr val="bg1"/>
                </a:solidFill>
                <a:latin typeface="+mn-ea"/>
              </a:rPr>
              <a:t>, </a:t>
            </a: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한국사 </a:t>
            </a:r>
            <a:r>
              <a:rPr lang="ko-KR" altLang="en-US" sz="900" dirty="0" err="1" smtClean="0">
                <a:solidFill>
                  <a:schemeClr val="bg1"/>
                </a:solidFill>
                <a:latin typeface="+mn-ea"/>
              </a:rPr>
              <a:t>지도사</a:t>
            </a: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 </a:t>
            </a: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양성</a:t>
            </a:r>
            <a:endParaRPr lang="en-US" altLang="ko-KR" sz="9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4635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80204E-6 C -0.00086 -0.01272 -0.00208 -0.02104 -0.0052 -0.03284 C -0.00642 -0.03746 -0.01041 -0.03978 -0.01302 -0.04325 C -0.02239 -0.05573 -0.03698 -0.0592 -0.0493 -0.06221 C -0.06163 -0.06152 -0.07916 -0.06892 -0.08698 -0.05365 C -0.08663 -0.04949 -0.08698 -0.04533 -0.08576 -0.04139 C -0.08298 -0.03191 -0.06857 -0.02983 -0.06232 -0.02752 C -0.05121 -0.02983 -0.04531 -0.03191 -0.04149 -0.04671 C -0.04236 -0.05342 -0.0427 -0.06198 -0.0467 -0.0673 C -0.05034 -0.07192 -0.05555 -0.07308 -0.05972 -0.07609 C -0.08073 -0.09065 -0.10364 -0.09366 -0.12725 -0.09505 C -0.13715 -0.09482 -0.19184 -0.11263 -0.20781 -0.08464 C -0.20729 -0.08233 -0.20764 -0.07955 -0.20642 -0.0777 C -0.20555 -0.07632 -0.20382 -0.07678 -0.2026 -0.07609 C -0.19739 -0.07262 -0.19253 -0.07007 -0.18698 -0.0673 C -0.18003 -0.06938 -0.17777 -0.071 -0.17274 -0.0777 C -0.17083 -0.0851 -0.17205 -0.09112 -0.17395 -0.09852 C -0.175 -0.10245 -0.175 -0.10684 -0.17656 -0.11054 C -0.17743 -0.11263 -0.17934 -0.11401 -0.18055 -0.11586 C -0.18993 -0.13066 -0.19913 -0.13645 -0.21041 -0.14708 C -0.21857 -0.15495 -0.20989 -0.15032 -0.21823 -0.15379 C -0.22673 -0.16165 -0.2368 -0.16697 -0.2467 -0.17114 C -0.26302 -0.18547 -0.29531 -0.1901 -0.31423 -0.19357 C -0.32552 -0.19889 -0.34114 -0.19889 -0.3533 -0.19889 " pathEditMode="relative" ptsTypes="fffffffffffffff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45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6" name="직선 연결선 4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53" name="그룹 52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4.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 영역 및 주요 사업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50" name="Picture 1"/>
          <p:cNvPicPr>
            <a:picLocks noChangeAspect="1" noChangeArrowheads="1"/>
          </p:cNvPicPr>
          <p:nvPr/>
        </p:nvPicPr>
        <p:blipFill>
          <a:blip r:embed="rId6" cstate="print"/>
          <a:srcRect l="40906" t="20829" r="27929" b="12497"/>
          <a:stretch>
            <a:fillRect/>
          </a:stretch>
        </p:blipFill>
        <p:spPr bwMode="auto">
          <a:xfrm>
            <a:off x="395536" y="1484784"/>
            <a:ext cx="424847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TextBox 55"/>
          <p:cNvSpPr txBox="1"/>
          <p:nvPr/>
        </p:nvSpPr>
        <p:spPr>
          <a:xfrm>
            <a:off x="4936603" y="1484784"/>
            <a:ext cx="38118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dirty="0" smtClean="0">
                <a:latin typeface="HY수평선B" pitchFamily="18" charset="-127"/>
                <a:ea typeface="HY수평선B" pitchFamily="18" charset="-127"/>
              </a:rPr>
              <a:t>쉽고 재미있게 배우는</a:t>
            </a:r>
            <a:endParaRPr lang="en-US" altLang="ko-KR" sz="2800" dirty="0" smtClean="0">
              <a:latin typeface="HY수평선B" pitchFamily="18" charset="-127"/>
              <a:ea typeface="HY수평선B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800" dirty="0" smtClean="0">
                <a:latin typeface="HY수평선B" pitchFamily="18" charset="-127"/>
                <a:ea typeface="HY수평선B" pitchFamily="18" charset="-127"/>
              </a:rPr>
              <a:t>한국사 보드게임</a:t>
            </a:r>
            <a:r>
              <a:rPr lang="en-US" altLang="ko-KR" sz="2800" dirty="0" smtClean="0">
                <a:latin typeface="HY수평선B" pitchFamily="18" charset="-127"/>
                <a:ea typeface="HY수평선B" pitchFamily="18" charset="-127"/>
              </a:rPr>
              <a:t>!!</a:t>
            </a:r>
            <a:endParaRPr lang="ko-KR" altLang="en-US" sz="2800" dirty="0">
              <a:latin typeface="HY수평선B" pitchFamily="18" charset="-127"/>
              <a:ea typeface="HY수평선B" pitchFamily="18" charset="-127"/>
            </a:endParaRPr>
          </a:p>
        </p:txBody>
      </p:sp>
      <p:cxnSp>
        <p:nvCxnSpPr>
          <p:cNvPr id="59" name="직선 연결선 58"/>
          <p:cNvCxnSpPr/>
          <p:nvPr/>
        </p:nvCxnSpPr>
        <p:spPr>
          <a:xfrm>
            <a:off x="1115616" y="2780928"/>
            <a:ext cx="24482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Picture 2" descr="D:\마케팅자료\제품사진\한이재미_캐릭터.jpg"/>
          <p:cNvPicPr>
            <a:picLocks noChangeAspect="1" noChangeArrowheads="1"/>
          </p:cNvPicPr>
          <p:nvPr/>
        </p:nvPicPr>
        <p:blipFill>
          <a:blip r:embed="rId7" cstate="print"/>
          <a:srcRect l="8505" r="8505" b="54200"/>
          <a:stretch>
            <a:fillRect/>
          </a:stretch>
        </p:blipFill>
        <p:spPr bwMode="auto">
          <a:xfrm>
            <a:off x="5940152" y="4149080"/>
            <a:ext cx="2524843" cy="18355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089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45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6" name="직선 연결선 4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53" name="그룹 52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4.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 영역 및 주요 사업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2381" y="1060451"/>
            <a:ext cx="7705725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●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한국사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보드게임 </a:t>
            </a:r>
            <a:r>
              <a:rPr lang="ko-KR" altLang="en-US" sz="16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호이호이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게임으로 익히는 교과서 </a:t>
            </a:r>
            <a:endParaRPr lang="en-US" altLang="ko-KR" sz="1600" b="1" dirty="0">
              <a:solidFill>
                <a:schemeClr val="bg1">
                  <a:lumMod val="6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pPr>
              <a:defRPr/>
            </a:pP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시대별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문제 카드를 풀면서 진행하는 오프라인 보드게임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게임을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하면서 자연스럽게 한국사 지식을 습득할 수 있도록 설계 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7" name="그림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541713"/>
            <a:ext cx="4168775" cy="253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758950" y="5692775"/>
            <a:ext cx="6761163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1600" b="1" dirty="0">
                <a:latin typeface="맑은 고딕"/>
                <a:ea typeface="맑은 고딕"/>
              </a:rPr>
              <a:t>●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호이호이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역사카드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총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60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장의 유물 유적 카드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유물 유적에 대한 이미지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시대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간단한 설명 제공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9" name="_x33663008" descr="EMB00000b3051d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76363"/>
            <a:ext cx="4029075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750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45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6" name="직선 연결선 4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53" name="그룹 52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4.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 영역 및 주요 사업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C:\Users\Com\Desktop\서류스캔\특허증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2208" y="1196752"/>
            <a:ext cx="4032448" cy="54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8849" y="1196752"/>
            <a:ext cx="4029615" cy="54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750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Com\Desktop\그림3.png"/>
          <p:cNvPicPr>
            <a:picLocks noChangeAspect="1" noChangeArrowheads="1"/>
          </p:cNvPicPr>
          <p:nvPr/>
        </p:nvPicPr>
        <p:blipFill>
          <a:blip r:embed="rId3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3" name="직선 연결선 2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3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6" name="직사각형 5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14282" y="139463"/>
            <a:ext cx="2773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Ⅰ. WHO</a:t>
            </a:r>
            <a:r>
              <a:rPr lang="ko-KR" altLang="en-US" sz="3600" b="1" dirty="0" smtClean="0">
                <a:solidFill>
                  <a:schemeClr val="bg1"/>
                </a:solidFill>
              </a:rPr>
              <a:t> 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2200" y="47667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1. (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주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)</a:t>
            </a:r>
            <a:r>
              <a:rPr lang="ko-KR" altLang="en-US" b="1" dirty="0" err="1" smtClean="0">
                <a:solidFill>
                  <a:schemeClr val="bg1"/>
                </a:solidFill>
                <a:latin typeface="맑은 고딕"/>
                <a:ea typeface="맑은 고딕"/>
              </a:rPr>
              <a:t>한이재미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소개</a:t>
            </a:r>
            <a:r>
              <a:rPr lang="ko-KR" altLang="en-US" b="1" dirty="0" smtClean="0">
                <a:solidFill>
                  <a:schemeClr val="bg1"/>
                </a:solidFill>
              </a:rPr>
              <a:t> 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cxnSp>
        <p:nvCxnSpPr>
          <p:cNvPr id="35" name="직선 연결선 34"/>
          <p:cNvCxnSpPr/>
          <p:nvPr/>
        </p:nvCxnSpPr>
        <p:spPr>
          <a:xfrm>
            <a:off x="142875" y="1557040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7"/>
          <p:cNvSpPr>
            <a:spLocks noChangeArrowheads="1"/>
          </p:cNvSpPr>
          <p:nvPr/>
        </p:nvSpPr>
        <p:spPr bwMode="auto">
          <a:xfrm>
            <a:off x="251520" y="1104801"/>
            <a:ext cx="5786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/>
              <a:t>㈜</a:t>
            </a:r>
            <a:r>
              <a:rPr lang="ko-KR" altLang="en-US" b="1" dirty="0" err="1"/>
              <a:t>한이재미</a:t>
            </a:r>
            <a:r>
              <a:rPr lang="ko-KR" altLang="en-US" b="1" dirty="0"/>
              <a:t> 소개 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768171" y="1772816"/>
            <a:ext cx="7620253" cy="4608243"/>
            <a:chOff x="971550" y="1628229"/>
            <a:chExt cx="7200900" cy="4537075"/>
          </a:xfrm>
        </p:grpSpPr>
        <p:sp>
          <p:nvSpPr>
            <p:cNvPr id="19" name="AutoShape 44"/>
            <p:cNvSpPr>
              <a:spLocks noChangeArrowheads="1"/>
            </p:cNvSpPr>
            <p:nvPr/>
          </p:nvSpPr>
          <p:spPr bwMode="auto">
            <a:xfrm>
              <a:off x="971550" y="1628229"/>
              <a:ext cx="1460500" cy="5032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6CE39"/>
                </a:gs>
                <a:gs pos="100000">
                  <a:srgbClr val="99BE30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20" name="AutoShape 45"/>
            <p:cNvSpPr>
              <a:spLocks noChangeArrowheads="1"/>
            </p:cNvSpPr>
            <p:nvPr/>
          </p:nvSpPr>
          <p:spPr bwMode="auto">
            <a:xfrm>
              <a:off x="1073150" y="1653629"/>
              <a:ext cx="1266825" cy="2762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21" name="Rectangle 46"/>
            <p:cNvSpPr>
              <a:spLocks noChangeArrowheads="1"/>
            </p:cNvSpPr>
            <p:nvPr/>
          </p:nvSpPr>
          <p:spPr bwMode="auto">
            <a:xfrm>
              <a:off x="1154113" y="1726654"/>
              <a:ext cx="109537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ko-KR" altLang="en-US" sz="1600">
                  <a:latin typeface="HY수평선M" pitchFamily="18" charset="-127"/>
                  <a:ea typeface="HY수평선M" pitchFamily="18" charset="-127"/>
                </a:rPr>
                <a:t>회사명</a:t>
              </a:r>
            </a:p>
          </p:txBody>
        </p:sp>
        <p:sp>
          <p:nvSpPr>
            <p:cNvPr id="22" name="AutoShape 47"/>
            <p:cNvSpPr>
              <a:spLocks noChangeArrowheads="1"/>
            </p:cNvSpPr>
            <p:nvPr/>
          </p:nvSpPr>
          <p:spPr bwMode="auto">
            <a:xfrm>
              <a:off x="2700338" y="1628229"/>
              <a:ext cx="5472112" cy="5032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A80CE"/>
                </a:gs>
                <a:gs pos="100000">
                  <a:srgbClr val="3166BD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23" name="AutoShape 48"/>
            <p:cNvSpPr>
              <a:spLocks noChangeArrowheads="1"/>
            </p:cNvSpPr>
            <p:nvPr/>
          </p:nvSpPr>
          <p:spPr bwMode="auto">
            <a:xfrm>
              <a:off x="2838450" y="1650454"/>
              <a:ext cx="5202238" cy="1920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24" name="Rectangle 49"/>
            <p:cNvSpPr>
              <a:spLocks noChangeArrowheads="1"/>
            </p:cNvSpPr>
            <p:nvPr/>
          </p:nvSpPr>
          <p:spPr bwMode="auto">
            <a:xfrm>
              <a:off x="2903538" y="1709191"/>
              <a:ext cx="502602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5F5F5F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en-US" sz="160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㈜ </a:t>
              </a:r>
              <a:r>
                <a:rPr lang="ko-KR" altLang="en-US" sz="160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한이재미</a:t>
              </a:r>
              <a:endParaRPr lang="en-US" altLang="ko-KR" sz="1600">
                <a:solidFill>
                  <a:schemeClr val="bg1"/>
                </a:solidFill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25" name="AutoShape 55"/>
            <p:cNvSpPr>
              <a:spLocks noChangeArrowheads="1"/>
            </p:cNvSpPr>
            <p:nvPr/>
          </p:nvSpPr>
          <p:spPr bwMode="auto">
            <a:xfrm>
              <a:off x="971550" y="2299741"/>
              <a:ext cx="1460500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6CE39"/>
                </a:gs>
                <a:gs pos="100000">
                  <a:srgbClr val="99BE30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26" name="AutoShape 56"/>
            <p:cNvSpPr>
              <a:spLocks noChangeArrowheads="1"/>
            </p:cNvSpPr>
            <p:nvPr/>
          </p:nvSpPr>
          <p:spPr bwMode="auto">
            <a:xfrm>
              <a:off x="1073150" y="2325141"/>
              <a:ext cx="1266825" cy="2762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27" name="Rectangle 57"/>
            <p:cNvSpPr>
              <a:spLocks noChangeArrowheads="1"/>
            </p:cNvSpPr>
            <p:nvPr/>
          </p:nvSpPr>
          <p:spPr bwMode="auto">
            <a:xfrm>
              <a:off x="1154113" y="2398166"/>
              <a:ext cx="109537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ko-KR" altLang="en-US" sz="1600">
                  <a:latin typeface="HY수평선M" pitchFamily="18" charset="-127"/>
                  <a:ea typeface="HY수평선M" pitchFamily="18" charset="-127"/>
                </a:rPr>
                <a:t>대표이사</a:t>
              </a:r>
            </a:p>
          </p:txBody>
        </p:sp>
        <p:sp>
          <p:nvSpPr>
            <p:cNvPr id="28" name="AutoShape 59"/>
            <p:cNvSpPr>
              <a:spLocks noChangeArrowheads="1"/>
            </p:cNvSpPr>
            <p:nvPr/>
          </p:nvSpPr>
          <p:spPr bwMode="auto">
            <a:xfrm>
              <a:off x="2700338" y="2299741"/>
              <a:ext cx="5472112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A80CE"/>
                </a:gs>
                <a:gs pos="100000">
                  <a:srgbClr val="3166BD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29" name="AutoShape 60"/>
            <p:cNvSpPr>
              <a:spLocks noChangeArrowheads="1"/>
            </p:cNvSpPr>
            <p:nvPr/>
          </p:nvSpPr>
          <p:spPr bwMode="auto">
            <a:xfrm>
              <a:off x="2838450" y="2321966"/>
              <a:ext cx="5202238" cy="1920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30" name="Rectangle 61"/>
            <p:cNvSpPr>
              <a:spLocks noChangeArrowheads="1"/>
            </p:cNvSpPr>
            <p:nvPr/>
          </p:nvSpPr>
          <p:spPr bwMode="auto">
            <a:xfrm>
              <a:off x="2903538" y="2380704"/>
              <a:ext cx="502602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5F5F5F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60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배정선</a:t>
              </a:r>
            </a:p>
          </p:txBody>
        </p:sp>
        <p:sp>
          <p:nvSpPr>
            <p:cNvPr id="31" name="AutoShape 64"/>
            <p:cNvSpPr>
              <a:spLocks noChangeArrowheads="1"/>
            </p:cNvSpPr>
            <p:nvPr/>
          </p:nvSpPr>
          <p:spPr bwMode="auto">
            <a:xfrm>
              <a:off x="971550" y="2972841"/>
              <a:ext cx="1460500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6CE39"/>
                </a:gs>
                <a:gs pos="100000">
                  <a:srgbClr val="99BE30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32" name="AutoShape 65"/>
            <p:cNvSpPr>
              <a:spLocks noChangeArrowheads="1"/>
            </p:cNvSpPr>
            <p:nvPr/>
          </p:nvSpPr>
          <p:spPr bwMode="auto">
            <a:xfrm>
              <a:off x="1073150" y="2998241"/>
              <a:ext cx="1266825" cy="2762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33" name="Rectangle 66"/>
            <p:cNvSpPr>
              <a:spLocks noChangeArrowheads="1"/>
            </p:cNvSpPr>
            <p:nvPr/>
          </p:nvSpPr>
          <p:spPr bwMode="auto">
            <a:xfrm>
              <a:off x="1154113" y="3071266"/>
              <a:ext cx="109537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ko-KR" altLang="en-US" sz="1600">
                  <a:latin typeface="HY수평선M" pitchFamily="18" charset="-127"/>
                  <a:ea typeface="HY수평선M" pitchFamily="18" charset="-127"/>
                </a:rPr>
                <a:t>사업분야</a:t>
              </a:r>
            </a:p>
          </p:txBody>
        </p:sp>
        <p:sp>
          <p:nvSpPr>
            <p:cNvPr id="34" name="AutoShape 68"/>
            <p:cNvSpPr>
              <a:spLocks noChangeArrowheads="1"/>
            </p:cNvSpPr>
            <p:nvPr/>
          </p:nvSpPr>
          <p:spPr bwMode="auto">
            <a:xfrm>
              <a:off x="2700338" y="2972841"/>
              <a:ext cx="5472112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A80CE"/>
                </a:gs>
                <a:gs pos="100000">
                  <a:srgbClr val="3166BD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44" name="AutoShape 69"/>
            <p:cNvSpPr>
              <a:spLocks noChangeArrowheads="1"/>
            </p:cNvSpPr>
            <p:nvPr/>
          </p:nvSpPr>
          <p:spPr bwMode="auto">
            <a:xfrm>
              <a:off x="2838450" y="2995066"/>
              <a:ext cx="5202238" cy="1920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45" name="Rectangle 70"/>
            <p:cNvSpPr>
              <a:spLocks noChangeArrowheads="1"/>
            </p:cNvSpPr>
            <p:nvPr/>
          </p:nvSpPr>
          <p:spPr bwMode="auto">
            <a:xfrm>
              <a:off x="2903538" y="3053804"/>
              <a:ext cx="502602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5F5F5F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600" dirty="0" smtClean="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교육 </a:t>
              </a:r>
              <a:r>
                <a:rPr lang="ko-KR" altLang="en-US" sz="1600" dirty="0" err="1" smtClean="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콘텐츠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 </a:t>
              </a:r>
              <a:r>
                <a:rPr lang="ko-KR" altLang="en-US" sz="1600" dirty="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개발 및 판매업</a:t>
              </a:r>
            </a:p>
          </p:txBody>
        </p:sp>
        <p:sp>
          <p:nvSpPr>
            <p:cNvPr id="46" name="AutoShape 73"/>
            <p:cNvSpPr>
              <a:spLocks noChangeArrowheads="1"/>
            </p:cNvSpPr>
            <p:nvPr/>
          </p:nvSpPr>
          <p:spPr bwMode="auto">
            <a:xfrm>
              <a:off x="971550" y="3644354"/>
              <a:ext cx="1460500" cy="5032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6CE39"/>
                </a:gs>
                <a:gs pos="100000">
                  <a:srgbClr val="99BE30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47" name="AutoShape 74"/>
            <p:cNvSpPr>
              <a:spLocks noChangeArrowheads="1"/>
            </p:cNvSpPr>
            <p:nvPr/>
          </p:nvSpPr>
          <p:spPr bwMode="auto">
            <a:xfrm>
              <a:off x="1073150" y="3669754"/>
              <a:ext cx="1266825" cy="2762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48" name="Rectangle 75"/>
            <p:cNvSpPr>
              <a:spLocks noChangeArrowheads="1"/>
            </p:cNvSpPr>
            <p:nvPr/>
          </p:nvSpPr>
          <p:spPr bwMode="auto">
            <a:xfrm>
              <a:off x="1154113" y="3742779"/>
              <a:ext cx="109537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ko-KR" altLang="en-US" sz="1600">
                  <a:latin typeface="HY수평선M" pitchFamily="18" charset="-127"/>
                  <a:ea typeface="HY수평선M" pitchFamily="18" charset="-127"/>
                </a:rPr>
                <a:t>설 립 일</a:t>
              </a:r>
            </a:p>
          </p:txBody>
        </p:sp>
        <p:sp>
          <p:nvSpPr>
            <p:cNvPr id="49" name="AutoShape 77"/>
            <p:cNvSpPr>
              <a:spLocks noChangeArrowheads="1"/>
            </p:cNvSpPr>
            <p:nvPr/>
          </p:nvSpPr>
          <p:spPr bwMode="auto">
            <a:xfrm>
              <a:off x="2700338" y="3644354"/>
              <a:ext cx="5472112" cy="5032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A80CE"/>
                </a:gs>
                <a:gs pos="100000">
                  <a:srgbClr val="3166BD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50" name="AutoShape 78"/>
            <p:cNvSpPr>
              <a:spLocks noChangeArrowheads="1"/>
            </p:cNvSpPr>
            <p:nvPr/>
          </p:nvSpPr>
          <p:spPr bwMode="auto">
            <a:xfrm>
              <a:off x="2838450" y="3666579"/>
              <a:ext cx="5202238" cy="1920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51" name="Rectangle 79"/>
            <p:cNvSpPr>
              <a:spLocks noChangeArrowheads="1"/>
            </p:cNvSpPr>
            <p:nvPr/>
          </p:nvSpPr>
          <p:spPr bwMode="auto">
            <a:xfrm>
              <a:off x="2903538" y="3725316"/>
              <a:ext cx="502602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5F5F5F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160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2012</a:t>
              </a:r>
              <a:r>
                <a:rPr lang="ko-KR" altLang="en-US" sz="160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년 </a:t>
              </a:r>
              <a:r>
                <a:rPr lang="en-US" altLang="ko-KR" sz="160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07</a:t>
              </a:r>
              <a:r>
                <a:rPr lang="ko-KR" altLang="en-US" sz="160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월 </a:t>
              </a:r>
              <a:r>
                <a:rPr lang="en-US" altLang="ko-KR" sz="160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01</a:t>
              </a:r>
              <a:r>
                <a:rPr lang="ko-KR" altLang="en-US" sz="160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일</a:t>
              </a:r>
            </a:p>
          </p:txBody>
        </p:sp>
        <p:sp>
          <p:nvSpPr>
            <p:cNvPr id="52" name="AutoShape 82"/>
            <p:cNvSpPr>
              <a:spLocks noChangeArrowheads="1"/>
            </p:cNvSpPr>
            <p:nvPr/>
          </p:nvSpPr>
          <p:spPr bwMode="auto">
            <a:xfrm>
              <a:off x="971550" y="4317454"/>
              <a:ext cx="1460500" cy="5032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6CE39"/>
                </a:gs>
                <a:gs pos="100000">
                  <a:srgbClr val="99BE30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53" name="AutoShape 83"/>
            <p:cNvSpPr>
              <a:spLocks noChangeArrowheads="1"/>
            </p:cNvSpPr>
            <p:nvPr/>
          </p:nvSpPr>
          <p:spPr bwMode="auto">
            <a:xfrm>
              <a:off x="1073150" y="4342854"/>
              <a:ext cx="1266825" cy="2762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54" name="Rectangle 84"/>
            <p:cNvSpPr>
              <a:spLocks noChangeArrowheads="1"/>
            </p:cNvSpPr>
            <p:nvPr/>
          </p:nvSpPr>
          <p:spPr bwMode="auto">
            <a:xfrm>
              <a:off x="1154113" y="4415879"/>
              <a:ext cx="109537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ko-KR" altLang="en-US" sz="1600">
                  <a:latin typeface="HY수평선M" pitchFamily="18" charset="-127"/>
                  <a:ea typeface="HY수평선M" pitchFamily="18" charset="-127"/>
                </a:rPr>
                <a:t>주   소</a:t>
              </a:r>
            </a:p>
          </p:txBody>
        </p:sp>
        <p:sp>
          <p:nvSpPr>
            <p:cNvPr id="55" name="AutoShape 86"/>
            <p:cNvSpPr>
              <a:spLocks noChangeArrowheads="1"/>
            </p:cNvSpPr>
            <p:nvPr/>
          </p:nvSpPr>
          <p:spPr bwMode="auto">
            <a:xfrm>
              <a:off x="2700338" y="4317454"/>
              <a:ext cx="5472112" cy="5032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A80CE"/>
                </a:gs>
                <a:gs pos="100000">
                  <a:srgbClr val="3166BD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56" name="AutoShape 87"/>
            <p:cNvSpPr>
              <a:spLocks noChangeArrowheads="1"/>
            </p:cNvSpPr>
            <p:nvPr/>
          </p:nvSpPr>
          <p:spPr bwMode="auto">
            <a:xfrm>
              <a:off x="2838450" y="4339679"/>
              <a:ext cx="5202238" cy="1920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57" name="Rectangle 88"/>
            <p:cNvSpPr>
              <a:spLocks noChangeArrowheads="1"/>
            </p:cNvSpPr>
            <p:nvPr/>
          </p:nvSpPr>
          <p:spPr bwMode="auto">
            <a:xfrm>
              <a:off x="2903538" y="4398416"/>
              <a:ext cx="502602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5F5F5F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600" dirty="0" smtClean="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부산광역시 부산진구 </a:t>
              </a:r>
              <a:r>
                <a:rPr lang="ko-KR" altLang="en-US" sz="1600" dirty="0" err="1" smtClean="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동천로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 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107</a:t>
              </a:r>
              <a:r>
                <a:rPr lang="ko-KR" altLang="en-US" sz="1600" dirty="0" err="1" smtClean="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번길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 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12-23</a:t>
              </a:r>
              <a:endParaRPr lang="en-US" altLang="en-US" sz="1600" dirty="0">
                <a:solidFill>
                  <a:schemeClr val="bg1"/>
                </a:solidFill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58" name="AutoShape 91"/>
            <p:cNvSpPr>
              <a:spLocks noChangeArrowheads="1"/>
            </p:cNvSpPr>
            <p:nvPr/>
          </p:nvSpPr>
          <p:spPr bwMode="auto">
            <a:xfrm>
              <a:off x="971550" y="4988966"/>
              <a:ext cx="1460500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6CE39"/>
                </a:gs>
                <a:gs pos="100000">
                  <a:srgbClr val="99BE30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59" name="AutoShape 92"/>
            <p:cNvSpPr>
              <a:spLocks noChangeArrowheads="1"/>
            </p:cNvSpPr>
            <p:nvPr/>
          </p:nvSpPr>
          <p:spPr bwMode="auto">
            <a:xfrm>
              <a:off x="1073150" y="5014366"/>
              <a:ext cx="1266825" cy="2762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60" name="Rectangle 93"/>
            <p:cNvSpPr>
              <a:spLocks noChangeArrowheads="1"/>
            </p:cNvSpPr>
            <p:nvPr/>
          </p:nvSpPr>
          <p:spPr bwMode="auto">
            <a:xfrm>
              <a:off x="1154113" y="5087391"/>
              <a:ext cx="109537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ko-KR" altLang="en-US" sz="1600">
                  <a:latin typeface="HY수평선M" pitchFamily="18" charset="-127"/>
                  <a:ea typeface="HY수평선M" pitchFamily="18" charset="-127"/>
                </a:rPr>
                <a:t>웹사이트</a:t>
              </a:r>
            </a:p>
          </p:txBody>
        </p:sp>
        <p:sp>
          <p:nvSpPr>
            <p:cNvPr id="61" name="AutoShape 95"/>
            <p:cNvSpPr>
              <a:spLocks noChangeArrowheads="1"/>
            </p:cNvSpPr>
            <p:nvPr/>
          </p:nvSpPr>
          <p:spPr bwMode="auto">
            <a:xfrm>
              <a:off x="2700338" y="4988966"/>
              <a:ext cx="5472112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A80CE"/>
                </a:gs>
                <a:gs pos="100000">
                  <a:srgbClr val="3166BD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62" name="AutoShape 96"/>
            <p:cNvSpPr>
              <a:spLocks noChangeArrowheads="1"/>
            </p:cNvSpPr>
            <p:nvPr/>
          </p:nvSpPr>
          <p:spPr bwMode="auto">
            <a:xfrm>
              <a:off x="2838450" y="5011191"/>
              <a:ext cx="5202238" cy="1920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63" name="Rectangle 97"/>
            <p:cNvSpPr>
              <a:spLocks noChangeArrowheads="1"/>
            </p:cNvSpPr>
            <p:nvPr/>
          </p:nvSpPr>
          <p:spPr bwMode="auto">
            <a:xfrm>
              <a:off x="2903538" y="5069929"/>
              <a:ext cx="502602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5F5F5F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en-US" sz="160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www.hanijemi.com</a:t>
              </a:r>
            </a:p>
          </p:txBody>
        </p:sp>
        <p:sp>
          <p:nvSpPr>
            <p:cNvPr id="64" name="AutoShape 100"/>
            <p:cNvSpPr>
              <a:spLocks noChangeArrowheads="1"/>
            </p:cNvSpPr>
            <p:nvPr/>
          </p:nvSpPr>
          <p:spPr bwMode="auto">
            <a:xfrm>
              <a:off x="971550" y="5662066"/>
              <a:ext cx="1460500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6CE39"/>
                </a:gs>
                <a:gs pos="100000">
                  <a:srgbClr val="99BE30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65" name="AutoShape 101"/>
            <p:cNvSpPr>
              <a:spLocks noChangeArrowheads="1"/>
            </p:cNvSpPr>
            <p:nvPr/>
          </p:nvSpPr>
          <p:spPr bwMode="auto">
            <a:xfrm>
              <a:off x="1073150" y="5687466"/>
              <a:ext cx="1266825" cy="2762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66" name="Rectangle 102"/>
            <p:cNvSpPr>
              <a:spLocks noChangeArrowheads="1"/>
            </p:cNvSpPr>
            <p:nvPr/>
          </p:nvSpPr>
          <p:spPr bwMode="auto">
            <a:xfrm>
              <a:off x="1154113" y="5760491"/>
              <a:ext cx="109537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ko-KR" altLang="en-US" sz="1600">
                  <a:latin typeface="HY수평선M" pitchFamily="18" charset="-127"/>
                  <a:ea typeface="HY수평선M" pitchFamily="18" charset="-127"/>
                </a:rPr>
                <a:t>대표전화</a:t>
              </a:r>
            </a:p>
          </p:txBody>
        </p:sp>
        <p:sp>
          <p:nvSpPr>
            <p:cNvPr id="67" name="AutoShape 104"/>
            <p:cNvSpPr>
              <a:spLocks noChangeArrowheads="1"/>
            </p:cNvSpPr>
            <p:nvPr/>
          </p:nvSpPr>
          <p:spPr bwMode="auto">
            <a:xfrm>
              <a:off x="2700338" y="5662066"/>
              <a:ext cx="5472112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A80CE"/>
                </a:gs>
                <a:gs pos="100000">
                  <a:srgbClr val="3166BD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68" name="AutoShape 105"/>
            <p:cNvSpPr>
              <a:spLocks noChangeArrowheads="1"/>
            </p:cNvSpPr>
            <p:nvPr/>
          </p:nvSpPr>
          <p:spPr bwMode="auto">
            <a:xfrm>
              <a:off x="2838450" y="5684291"/>
              <a:ext cx="5202238" cy="1920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1600"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69" name="Rectangle 106"/>
            <p:cNvSpPr>
              <a:spLocks noChangeArrowheads="1"/>
            </p:cNvSpPr>
            <p:nvPr/>
          </p:nvSpPr>
          <p:spPr bwMode="auto">
            <a:xfrm>
              <a:off x="2903538" y="5743029"/>
              <a:ext cx="5026025" cy="33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5F5F5F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en-US" sz="1600" dirty="0" smtClean="0">
                  <a:solidFill>
                    <a:schemeClr val="bg1"/>
                  </a:solidFill>
                  <a:latin typeface="HY수평선M" pitchFamily="18" charset="-127"/>
                  <a:ea typeface="HY수평선M" pitchFamily="18" charset="-127"/>
                </a:rPr>
                <a:t>051-715-1235</a:t>
              </a:r>
              <a:endParaRPr lang="en-US" altLang="en-US" sz="1600" dirty="0">
                <a:solidFill>
                  <a:schemeClr val="bg1"/>
                </a:solidFill>
                <a:latin typeface="HY수평선M" pitchFamily="18" charset="-127"/>
                <a:ea typeface="HY수평선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7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45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6" name="직선 연결선 4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53" name="그룹 52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 영역 및 주요 사업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5" t="13799" r="44806" b="9147"/>
          <a:stretch/>
        </p:blipFill>
        <p:spPr bwMode="auto">
          <a:xfrm>
            <a:off x="345147" y="1412776"/>
            <a:ext cx="2570669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633720" y="1372706"/>
            <a:ext cx="4250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CC9900"/>
                </a:solidFill>
              </a:rPr>
              <a:t>3</a:t>
            </a:r>
            <a:r>
              <a:rPr lang="ko-KR" altLang="en-US" sz="2400" b="1" dirty="0" smtClean="0">
                <a:solidFill>
                  <a:srgbClr val="CC9900"/>
                </a:solidFill>
              </a:rPr>
              <a:t>단계 순환 </a:t>
            </a:r>
            <a:r>
              <a:rPr lang="ko-KR" altLang="en-US" sz="2400" b="1" dirty="0" err="1" smtClean="0">
                <a:solidFill>
                  <a:srgbClr val="CC9900"/>
                </a:solidFill>
              </a:rPr>
              <a:t>기억법</a:t>
            </a:r>
            <a:endParaRPr lang="en-US" altLang="ko-KR" sz="2400" b="1" dirty="0" smtClean="0">
              <a:solidFill>
                <a:srgbClr val="CC9900"/>
              </a:solidFill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649" y="2072671"/>
            <a:ext cx="4647767" cy="4524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타원 18"/>
          <p:cNvSpPr/>
          <p:nvPr/>
        </p:nvSpPr>
        <p:spPr>
          <a:xfrm>
            <a:off x="1979712" y="3140968"/>
            <a:ext cx="576064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2123728" y="4437112"/>
            <a:ext cx="432048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/>
          <p:cNvSpPr/>
          <p:nvPr/>
        </p:nvSpPr>
        <p:spPr>
          <a:xfrm>
            <a:off x="971600" y="5733256"/>
            <a:ext cx="1656184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750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45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6" name="직선 연결선 4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53" name="그룹 52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4.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 영역 및 주요 사업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14" name="그림 13" descr="홍서영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1412776"/>
            <a:ext cx="5459927" cy="5157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타원 14"/>
          <p:cNvSpPr/>
          <p:nvPr/>
        </p:nvSpPr>
        <p:spPr>
          <a:xfrm>
            <a:off x="1979712" y="1700808"/>
            <a:ext cx="3888432" cy="484177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6012160" y="2375183"/>
            <a:ext cx="2449710" cy="909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Bef>
                <a:spcPct val="20000"/>
              </a:spcBef>
            </a:pPr>
            <a:r>
              <a:rPr lang="ko-KR" altLang="en-US" sz="2000" b="1" dirty="0" smtClean="0">
                <a:latin typeface="Arial" charset="0"/>
                <a:ea typeface="HY헤드라인M" pitchFamily="18" charset="-127"/>
              </a:rPr>
              <a:t>부산시립중앙도서관</a:t>
            </a:r>
            <a:endParaRPr lang="en-US" altLang="ko-KR" sz="2000" b="1" dirty="0" smtClean="0">
              <a:latin typeface="Arial" charset="0"/>
              <a:ea typeface="HY헤드라인M" pitchFamily="18" charset="-127"/>
            </a:endParaRPr>
          </a:p>
          <a:p>
            <a:pPr>
              <a:lnSpc>
                <a:spcPct val="130000"/>
              </a:lnSpc>
              <a:spcBef>
                <a:spcPct val="20000"/>
              </a:spcBef>
            </a:pPr>
            <a:r>
              <a:rPr lang="en-US" altLang="ko-KR" sz="2000" b="1" dirty="0" smtClean="0">
                <a:latin typeface="Arial" charset="0"/>
                <a:ea typeface="HY헤드라인M" pitchFamily="18" charset="-127"/>
              </a:rPr>
              <a:t>5</a:t>
            </a:r>
            <a:r>
              <a:rPr lang="ko-KR" altLang="en-US" sz="2000" b="1" dirty="0" smtClean="0">
                <a:latin typeface="Arial" charset="0"/>
                <a:ea typeface="HY헤드라인M" pitchFamily="18" charset="-127"/>
              </a:rPr>
              <a:t>학년 홍서영</a:t>
            </a:r>
            <a:endParaRPr lang="en-US" altLang="ko-KR" sz="2000" b="1" dirty="0">
              <a:latin typeface="Arial" charset="0"/>
              <a:ea typeface="HY헤드라인M" pitchFamily="18" charset="-127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6012160" y="3429000"/>
            <a:ext cx="3012363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Bef>
                <a:spcPct val="20000"/>
              </a:spcBef>
            </a:pPr>
            <a:r>
              <a:rPr lang="ko-KR" altLang="en-US" sz="2000" b="1" dirty="0" smtClean="0">
                <a:latin typeface="Arial" charset="0"/>
                <a:ea typeface="HY헤드라인M" pitchFamily="18" charset="-127"/>
              </a:rPr>
              <a:t>보드게임으로 익히는</a:t>
            </a:r>
            <a:endParaRPr lang="en-US" altLang="ko-KR" sz="2000" b="1" dirty="0" smtClean="0">
              <a:latin typeface="Arial" charset="0"/>
              <a:ea typeface="HY헤드라인M" pitchFamily="18" charset="-127"/>
            </a:endParaRPr>
          </a:p>
          <a:p>
            <a:pPr>
              <a:lnSpc>
                <a:spcPct val="130000"/>
              </a:lnSpc>
              <a:spcBef>
                <a:spcPct val="20000"/>
              </a:spcBef>
            </a:pPr>
            <a:r>
              <a:rPr lang="ko-KR" altLang="en-US" sz="2000" b="1" dirty="0" smtClean="0">
                <a:latin typeface="Arial" charset="0"/>
                <a:ea typeface="HY헤드라인M" pitchFamily="18" charset="-127"/>
              </a:rPr>
              <a:t>한국사수업 </a:t>
            </a:r>
            <a:r>
              <a:rPr lang="en-US" altLang="ko-KR" sz="2000" b="1" dirty="0" smtClean="0">
                <a:latin typeface="Arial" charset="0"/>
                <a:ea typeface="HY헤드라인M" pitchFamily="18" charset="-127"/>
              </a:rPr>
              <a:t>1</a:t>
            </a:r>
            <a:r>
              <a:rPr lang="ko-KR" altLang="en-US" sz="2000" b="1" dirty="0" smtClean="0">
                <a:latin typeface="Arial" charset="0"/>
                <a:ea typeface="HY헤드라인M" pitchFamily="18" charset="-127"/>
              </a:rPr>
              <a:t>년 수강생</a:t>
            </a:r>
            <a:endParaRPr lang="en-US" altLang="ko-KR" sz="2000" b="1" dirty="0" smtClean="0">
              <a:latin typeface="Arial" charset="0"/>
              <a:ea typeface="HY헤드라인M" pitchFamily="18" charset="-127"/>
            </a:endParaRPr>
          </a:p>
          <a:p>
            <a:pPr>
              <a:lnSpc>
                <a:spcPct val="130000"/>
              </a:lnSpc>
              <a:spcBef>
                <a:spcPct val="20000"/>
              </a:spcBef>
            </a:pPr>
            <a:endParaRPr lang="en-US" altLang="ko-KR" sz="2000" b="1" dirty="0">
              <a:latin typeface="Arial" charset="0"/>
              <a:ea typeface="HY헤드라인M" pitchFamily="18" charset="-127"/>
            </a:endParaRPr>
          </a:p>
          <a:p>
            <a:pPr>
              <a:lnSpc>
                <a:spcPct val="130000"/>
              </a:lnSpc>
              <a:spcBef>
                <a:spcPct val="20000"/>
              </a:spcBef>
            </a:pPr>
            <a:r>
              <a:rPr lang="ko-KR" altLang="en-US" sz="2000" b="1" dirty="0" smtClean="0">
                <a:latin typeface="Arial" charset="0"/>
                <a:ea typeface="HY헤드라인M" pitchFamily="18" charset="-127"/>
              </a:rPr>
              <a:t>사회과목 만점</a:t>
            </a:r>
            <a:r>
              <a:rPr lang="en-US" altLang="ko-KR" sz="2000" b="1" dirty="0" smtClean="0">
                <a:latin typeface="Arial" charset="0"/>
                <a:ea typeface="HY헤드라인M" pitchFamily="18" charset="-127"/>
              </a:rPr>
              <a:t>(</a:t>
            </a:r>
            <a:r>
              <a:rPr lang="ko-KR" altLang="en-US" sz="2000" b="1" dirty="0" smtClean="0">
                <a:latin typeface="Arial" charset="0"/>
                <a:ea typeface="HY헤드라인M" pitchFamily="18" charset="-127"/>
              </a:rPr>
              <a:t>전교 유일</a:t>
            </a:r>
            <a:r>
              <a:rPr lang="en-US" altLang="ko-KR" sz="2000" b="1" dirty="0" smtClean="0">
                <a:latin typeface="Arial" charset="0"/>
                <a:ea typeface="HY헤드라인M" pitchFamily="18" charset="-127"/>
              </a:rPr>
              <a:t>)</a:t>
            </a:r>
            <a:endParaRPr lang="en-US" altLang="ko-KR" sz="2000" b="1" dirty="0">
              <a:latin typeface="Arial" charset="0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3313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45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6" name="직선 연결선 4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53" name="그룹 52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4.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 영역 및 주요 사업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18" name="Picture 2" descr="C:\Users\com\Desktop\마케팅자료\게임으로 익히는 한국사\20130810_1147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279571" y="3960440"/>
            <a:ext cx="3600400" cy="2700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95536" y="1124744"/>
            <a:ext cx="39604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-</a:t>
            </a:r>
            <a:r>
              <a:rPr lang="ko-KR" altLang="en-US" sz="2000" b="1" dirty="0" err="1" smtClean="0"/>
              <a:t>책나무</a:t>
            </a:r>
            <a:r>
              <a:rPr lang="ko-KR" altLang="en-US" sz="2000" b="1" dirty="0" smtClean="0"/>
              <a:t> 그늘 도서관</a:t>
            </a:r>
            <a:endParaRPr lang="en-US" altLang="ko-KR" sz="2000" b="1" dirty="0" smtClean="0"/>
          </a:p>
          <a:p>
            <a:r>
              <a:rPr lang="en-US" altLang="ko-KR" sz="2000" b="1" dirty="0" smtClean="0"/>
              <a:t>-</a:t>
            </a:r>
            <a:r>
              <a:rPr lang="ko-KR" altLang="en-US" sz="2000" b="1" dirty="0" smtClean="0"/>
              <a:t>금정 도서관</a:t>
            </a:r>
            <a:endParaRPr lang="en-US" altLang="ko-KR" sz="2000" b="1" dirty="0" smtClean="0"/>
          </a:p>
          <a:p>
            <a:r>
              <a:rPr lang="en-US" altLang="ko-KR" sz="2000" b="1" dirty="0" smtClean="0"/>
              <a:t>-</a:t>
            </a:r>
            <a:r>
              <a:rPr lang="ko-KR" altLang="en-US" sz="2000" b="1" dirty="0" smtClean="0"/>
              <a:t>대신지역아동센터</a:t>
            </a:r>
            <a:endParaRPr lang="en-US" altLang="ko-KR" sz="2000" b="1" dirty="0" smtClean="0"/>
          </a:p>
          <a:p>
            <a:r>
              <a:rPr lang="en-US" altLang="ko-KR" sz="2000" b="1" dirty="0" smtClean="0"/>
              <a:t>-</a:t>
            </a:r>
            <a:r>
              <a:rPr lang="ko-KR" altLang="en-US" sz="2000" b="1" dirty="0" smtClean="0"/>
              <a:t>시립 중앙 도서관</a:t>
            </a:r>
            <a:endParaRPr lang="en-US" altLang="ko-KR" sz="2000" b="1" dirty="0" smtClean="0"/>
          </a:p>
          <a:p>
            <a:r>
              <a:rPr lang="en-US" altLang="ko-KR" sz="2000" b="1" dirty="0" smtClean="0"/>
              <a:t>-</a:t>
            </a:r>
            <a:r>
              <a:rPr lang="ko-KR" altLang="en-US" sz="2000" b="1" dirty="0" smtClean="0"/>
              <a:t>영도 도서관</a:t>
            </a:r>
            <a:endParaRPr lang="en-US" altLang="ko-KR" sz="2000" b="1" dirty="0" smtClean="0"/>
          </a:p>
          <a:p>
            <a:r>
              <a:rPr lang="en-US" altLang="ko-KR" sz="2000" b="1" dirty="0" smtClean="0"/>
              <a:t>-</a:t>
            </a:r>
            <a:r>
              <a:rPr lang="ko-KR" altLang="en-US" sz="2000" b="1" dirty="0" smtClean="0"/>
              <a:t>창원도서관</a:t>
            </a:r>
            <a:endParaRPr lang="en-US" altLang="ko-KR" sz="2000" b="1" dirty="0" smtClean="0"/>
          </a:p>
          <a:p>
            <a:r>
              <a:rPr lang="en-US" altLang="ko-KR" sz="2000" b="1" dirty="0" smtClean="0"/>
              <a:t>-</a:t>
            </a:r>
            <a:r>
              <a:rPr lang="ko-KR" altLang="en-US" sz="2000" b="1" dirty="0" err="1" smtClean="0"/>
              <a:t>구포도서관</a:t>
            </a:r>
            <a:endParaRPr lang="en-US" altLang="ko-KR" sz="2000" b="1" dirty="0" smtClean="0"/>
          </a:p>
          <a:p>
            <a:r>
              <a:rPr lang="en-US" altLang="ko-KR" sz="2000" b="1" dirty="0" smtClean="0"/>
              <a:t>-</a:t>
            </a:r>
            <a:r>
              <a:rPr lang="ko-KR" altLang="en-US" sz="2000" b="1" dirty="0" smtClean="0"/>
              <a:t>남구도서관</a:t>
            </a:r>
            <a:endParaRPr lang="en-US" altLang="ko-KR" sz="2000" b="1" dirty="0" smtClean="0"/>
          </a:p>
          <a:p>
            <a:r>
              <a:rPr lang="en-US" altLang="ko-KR" sz="2000" b="1" dirty="0" smtClean="0"/>
              <a:t>-</a:t>
            </a:r>
            <a:r>
              <a:rPr lang="ko-KR" altLang="en-US" sz="2000" b="1" dirty="0" smtClean="0"/>
              <a:t>남천 </a:t>
            </a:r>
            <a:r>
              <a:rPr lang="ko-KR" altLang="en-US" sz="2000" b="1" dirty="0" err="1" smtClean="0"/>
              <a:t>신협</a:t>
            </a:r>
            <a:endParaRPr lang="en-US" altLang="ko-KR" sz="2000" b="1" dirty="0" smtClean="0"/>
          </a:p>
          <a:p>
            <a:pPr>
              <a:buFontTx/>
              <a:buChar char="-"/>
            </a:pPr>
            <a:r>
              <a:rPr lang="ko-KR" altLang="en-US" sz="2000" b="1" dirty="0" smtClean="0"/>
              <a:t>기장 도서관</a:t>
            </a:r>
            <a:endParaRPr lang="en-US" altLang="ko-KR" sz="2000" b="1" dirty="0" smtClean="0"/>
          </a:p>
          <a:p>
            <a:pPr>
              <a:buFontTx/>
              <a:buChar char="-"/>
            </a:pPr>
            <a:r>
              <a:rPr lang="ko-KR" altLang="en-US" sz="2000" b="1" dirty="0" smtClean="0"/>
              <a:t>해운대도서관</a:t>
            </a:r>
            <a:endParaRPr lang="ko-KR" altLang="en-US" sz="2000" b="1" dirty="0"/>
          </a:p>
        </p:txBody>
      </p:sp>
      <p:pic>
        <p:nvPicPr>
          <p:cNvPr id="20" name="Picture 2" descr="C:\Users\Com\Desktop\마케팅자료\부산시립중앙도서관사진\20140322_1409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4602619"/>
            <a:ext cx="3096344" cy="20581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8" cstate="print"/>
          <a:srcRect l="17913" t="30533" r="31294" b="15039"/>
          <a:stretch>
            <a:fillRect/>
          </a:stretch>
        </p:blipFill>
        <p:spPr bwMode="auto">
          <a:xfrm>
            <a:off x="4118557" y="1106352"/>
            <a:ext cx="4629907" cy="27907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3" descr="C:\Users\Com\AppData\Local\Temp\_AZTMP4_\20140329_11275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99792" y="2996952"/>
            <a:ext cx="2898576" cy="21739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062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45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6" name="직선 연결선 4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53" name="그룹 52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4.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 영역 및 주요 사업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323528" y="1412776"/>
            <a:ext cx="8526693" cy="4799182"/>
            <a:chOff x="401826" y="1683770"/>
            <a:chExt cx="8526693" cy="4799182"/>
          </a:xfrm>
        </p:grpSpPr>
        <p:grpSp>
          <p:nvGrpSpPr>
            <p:cNvPr id="15" name="그룹 14"/>
            <p:cNvGrpSpPr/>
            <p:nvPr/>
          </p:nvGrpSpPr>
          <p:grpSpPr>
            <a:xfrm>
              <a:off x="401826" y="1683770"/>
              <a:ext cx="8526693" cy="4799182"/>
              <a:chOff x="398600" y="2072680"/>
              <a:chExt cx="6099831" cy="3177350"/>
            </a:xfrm>
          </p:grpSpPr>
          <p:grpSp>
            <p:nvGrpSpPr>
              <p:cNvPr id="18" name="그룹 29"/>
              <p:cNvGrpSpPr/>
              <p:nvPr/>
            </p:nvGrpSpPr>
            <p:grpSpPr>
              <a:xfrm>
                <a:off x="398600" y="2072680"/>
                <a:ext cx="6099831" cy="3177350"/>
                <a:chOff x="398600" y="2072680"/>
                <a:chExt cx="6099831" cy="3177350"/>
              </a:xfrm>
            </p:grpSpPr>
            <p:sp>
              <p:nvSpPr>
                <p:cNvPr id="21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645557" y="2719864"/>
                  <a:ext cx="1036277" cy="3871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 latinLnBrk="1">
                    <a:spcBef>
                      <a:spcPct val="0"/>
                    </a:spcBef>
                  </a:pPr>
                  <a:r>
                    <a:rPr lang="ko-KR" altLang="en-US" sz="1600" b="1" dirty="0" smtClean="0">
                      <a:latin typeface="Trebuchet MS" pitchFamily="34" charset="0"/>
                      <a:ea typeface="굴림" pitchFamily="50" charset="-127"/>
                    </a:rPr>
                    <a:t>쉽고 재미있는</a:t>
                  </a:r>
                  <a:endParaRPr lang="en-US" altLang="ko-KR" sz="1600" b="1" dirty="0" smtClean="0">
                    <a:latin typeface="Trebuchet MS" pitchFamily="34" charset="0"/>
                    <a:ea typeface="굴림" pitchFamily="50" charset="-127"/>
                  </a:endParaRPr>
                </a:p>
                <a:p>
                  <a:pPr algn="ctr" latinLnBrk="1">
                    <a:spcBef>
                      <a:spcPct val="0"/>
                    </a:spcBef>
                  </a:pPr>
                  <a:r>
                    <a:rPr lang="ko-KR" altLang="en-US" sz="1600" b="1" dirty="0" smtClean="0">
                      <a:latin typeface="Trebuchet MS" pitchFamily="34" charset="0"/>
                      <a:ea typeface="굴림" pitchFamily="50" charset="-127"/>
                    </a:rPr>
                    <a:t>교재</a:t>
                  </a:r>
                  <a:endParaRPr lang="en-US" altLang="ko-KR" sz="1600" b="1" dirty="0">
                    <a:latin typeface="Trebuchet MS" pitchFamily="34" charset="0"/>
                    <a:ea typeface="굴림" pitchFamily="50" charset="-127"/>
                  </a:endParaRPr>
                </a:p>
              </p:txBody>
            </p:sp>
            <p:sp>
              <p:nvSpPr>
                <p:cNvPr id="22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683055" y="2131634"/>
                  <a:ext cx="895847" cy="2241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latinLnBrk="1">
                    <a:spcBef>
                      <a:spcPct val="0"/>
                    </a:spcBef>
                  </a:pPr>
                  <a:r>
                    <a:rPr lang="ko-KR" altLang="en-US" sz="1600" b="1" dirty="0" smtClean="0">
                      <a:solidFill>
                        <a:srgbClr val="00B050"/>
                      </a:solidFill>
                      <a:latin typeface="Arial" pitchFamily="34" charset="0"/>
                      <a:ea typeface="굴림" pitchFamily="50" charset="-127"/>
                    </a:rPr>
                    <a:t>한국사 수업</a:t>
                  </a:r>
                  <a:endParaRPr lang="en-US" altLang="ko-KR" sz="1600" b="1" dirty="0">
                    <a:solidFill>
                      <a:srgbClr val="00B050"/>
                    </a:solidFill>
                    <a:latin typeface="Arial" pitchFamily="34" charset="0"/>
                    <a:ea typeface="굴림" pitchFamily="50" charset="-127"/>
                  </a:endParaRPr>
                </a:p>
              </p:txBody>
            </p:sp>
            <p:sp>
              <p:nvSpPr>
                <p:cNvPr id="23" name="Rectangle 7"/>
                <p:cNvSpPr>
                  <a:spLocks noChangeArrowheads="1"/>
                </p:cNvSpPr>
                <p:nvPr/>
              </p:nvSpPr>
              <p:spPr bwMode="auto">
                <a:xfrm>
                  <a:off x="571488" y="2072680"/>
                  <a:ext cx="1143000" cy="1774477"/>
                </a:xfrm>
                <a:prstGeom prst="rect">
                  <a:avLst/>
                </a:prstGeom>
                <a:noFill/>
                <a:ln w="12700">
                  <a:solidFill>
                    <a:srgbClr val="969696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 sz="2800"/>
                </a:p>
              </p:txBody>
            </p:sp>
            <p:sp>
              <p:nvSpPr>
                <p:cNvPr id="2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287847" y="2131634"/>
                  <a:ext cx="719246" cy="2241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latinLnBrk="1">
                    <a:spcBef>
                      <a:spcPct val="0"/>
                    </a:spcBef>
                  </a:pPr>
                  <a:r>
                    <a:rPr lang="ko-KR" altLang="en-US" sz="1600" b="1" dirty="0" smtClean="0">
                      <a:solidFill>
                        <a:srgbClr val="00B050"/>
                      </a:solidFill>
                      <a:latin typeface="Arial" pitchFamily="34" charset="0"/>
                      <a:ea typeface="굴림" pitchFamily="50" charset="-127"/>
                    </a:rPr>
                    <a:t>보드게임</a:t>
                  </a:r>
                  <a:endParaRPr lang="en-US" altLang="ko-KR" sz="1600" b="1" dirty="0">
                    <a:solidFill>
                      <a:srgbClr val="00B050"/>
                    </a:solidFill>
                    <a:latin typeface="Arial" pitchFamily="34" charset="0"/>
                    <a:ea typeface="굴림" pitchFamily="50" charset="-127"/>
                  </a:endParaRPr>
                </a:p>
              </p:txBody>
            </p:sp>
            <p:sp>
              <p:nvSpPr>
                <p:cNvPr id="25" name="Rectangle 11"/>
                <p:cNvSpPr>
                  <a:spLocks noChangeArrowheads="1"/>
                </p:cNvSpPr>
                <p:nvPr/>
              </p:nvSpPr>
              <p:spPr bwMode="auto">
                <a:xfrm>
                  <a:off x="5072082" y="2075495"/>
                  <a:ext cx="1143000" cy="1774477"/>
                </a:xfrm>
                <a:prstGeom prst="rect">
                  <a:avLst/>
                </a:prstGeom>
                <a:noFill/>
                <a:ln w="12700">
                  <a:solidFill>
                    <a:srgbClr val="969696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 sz="2800"/>
                </a:p>
              </p:txBody>
            </p:sp>
            <p:grpSp>
              <p:nvGrpSpPr>
                <p:cNvPr id="26" name="Group 12"/>
                <p:cNvGrpSpPr>
                  <a:grpSpLocks/>
                </p:cNvGrpSpPr>
                <p:nvPr/>
              </p:nvGrpSpPr>
              <p:grpSpPr bwMode="auto">
                <a:xfrm>
                  <a:off x="2714620" y="2394582"/>
                  <a:ext cx="1436688" cy="1508125"/>
                  <a:chOff x="2372" y="0"/>
                  <a:chExt cx="2025" cy="2126"/>
                </a:xfrm>
              </p:grpSpPr>
              <p:sp>
                <p:nvSpPr>
                  <p:cNvPr id="39" name="AutoShape 13"/>
                  <p:cNvSpPr>
                    <a:spLocks noChangeArrowheads="1"/>
                  </p:cNvSpPr>
                  <p:nvPr/>
                </p:nvSpPr>
                <p:spPr bwMode="auto">
                  <a:xfrm rot="5403849" flipH="1">
                    <a:off x="3070" y="799"/>
                    <a:ext cx="1569" cy="1085"/>
                  </a:xfrm>
                  <a:prstGeom prst="flowChartInputOutput">
                    <a:avLst/>
                  </a:prstGeom>
                  <a:noFill/>
                  <a:ln w="3175">
                    <a:solidFill>
                      <a:srgbClr val="B2B2B2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lIns="84701" tIns="42350" rIns="84701" bIns="42350" anchor="ctr"/>
                  <a:lstStyle/>
                  <a:p>
                    <a:endParaRPr lang="ko-KR" altLang="en-US" sz="2800"/>
                  </a:p>
                </p:txBody>
              </p:sp>
              <p:sp>
                <p:nvSpPr>
                  <p:cNvPr id="40" name="AutoShape 14"/>
                  <p:cNvSpPr>
                    <a:spLocks noChangeArrowheads="1"/>
                  </p:cNvSpPr>
                  <p:nvPr/>
                </p:nvSpPr>
                <p:spPr bwMode="auto">
                  <a:xfrm rot="5403849" flipH="1">
                    <a:off x="2130" y="242"/>
                    <a:ext cx="1569" cy="1085"/>
                  </a:xfrm>
                  <a:prstGeom prst="flowChartInputOutput">
                    <a:avLst/>
                  </a:prstGeom>
                  <a:noFill/>
                  <a:ln w="3175">
                    <a:solidFill>
                      <a:srgbClr val="B2B2B2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lIns="84701" tIns="42350" rIns="84701" bIns="42350" anchor="ctr"/>
                  <a:lstStyle/>
                  <a:p>
                    <a:endParaRPr lang="ko-KR" altLang="en-US" sz="2800"/>
                  </a:p>
                </p:txBody>
              </p:sp>
              <p:sp>
                <p:nvSpPr>
                  <p:cNvPr id="41" name="Line 1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373" y="1570"/>
                    <a:ext cx="941" cy="550"/>
                  </a:xfrm>
                  <a:prstGeom prst="line">
                    <a:avLst/>
                  </a:prstGeom>
                  <a:noFill/>
                  <a:ln w="6350">
                    <a:solidFill>
                      <a:srgbClr val="B2B2B2"/>
                    </a:solidFill>
                    <a:round/>
                    <a:headEnd/>
                    <a:tailEnd type="none" w="med" len="sm"/>
                  </a:ln>
                  <a:effectLst/>
                </p:spPr>
                <p:txBody>
                  <a:bodyPr wrap="none" lIns="90000" tIns="46800" rIns="90000" bIns="46800" anchor="ctr"/>
                  <a:lstStyle/>
                  <a:p>
                    <a:endParaRPr lang="ko-KR" altLang="en-US" sz="2800"/>
                  </a:p>
                </p:txBody>
              </p:sp>
              <p:sp>
                <p:nvSpPr>
                  <p:cNvPr id="42" name="Line 1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390" y="320"/>
                    <a:ext cx="919" cy="546"/>
                  </a:xfrm>
                  <a:prstGeom prst="line">
                    <a:avLst/>
                  </a:prstGeom>
                  <a:noFill/>
                  <a:ln w="6350">
                    <a:solidFill>
                      <a:srgbClr val="B2B2B2"/>
                    </a:solidFill>
                    <a:round/>
                    <a:headEnd/>
                    <a:tailEnd type="none" w="med" len="sm"/>
                  </a:ln>
                  <a:effectLst/>
                </p:spPr>
                <p:txBody>
                  <a:bodyPr wrap="none" lIns="90000" tIns="46800" rIns="90000" bIns="46800" anchor="ctr"/>
                  <a:lstStyle/>
                  <a:p>
                    <a:endParaRPr lang="ko-KR" altLang="en-US" sz="2800"/>
                  </a:p>
                </p:txBody>
              </p:sp>
              <p:sp>
                <p:nvSpPr>
                  <p:cNvPr id="43" name="Line 1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465" y="2"/>
                    <a:ext cx="932" cy="549"/>
                  </a:xfrm>
                  <a:prstGeom prst="line">
                    <a:avLst/>
                  </a:prstGeom>
                  <a:noFill/>
                  <a:ln w="6350">
                    <a:solidFill>
                      <a:srgbClr val="B2B2B2"/>
                    </a:solidFill>
                    <a:round/>
                    <a:headEnd/>
                    <a:tailEnd type="none" w="med" len="sm"/>
                  </a:ln>
                  <a:effectLst/>
                </p:spPr>
                <p:txBody>
                  <a:bodyPr wrap="none" lIns="90000" tIns="46800" rIns="90000" bIns="46800" anchor="ctr"/>
                  <a:lstStyle/>
                  <a:p>
                    <a:endParaRPr lang="ko-KR" altLang="en-US" sz="2800"/>
                  </a:p>
                </p:txBody>
              </p:sp>
              <p:sp>
                <p:nvSpPr>
                  <p:cNvPr id="44" name="Line 1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457" y="1260"/>
                    <a:ext cx="940" cy="542"/>
                  </a:xfrm>
                  <a:prstGeom prst="line">
                    <a:avLst/>
                  </a:prstGeom>
                  <a:noFill/>
                  <a:ln w="6350">
                    <a:solidFill>
                      <a:srgbClr val="B2B2B2"/>
                    </a:solidFill>
                    <a:round/>
                    <a:headEnd/>
                    <a:tailEnd type="none" w="med" len="sm"/>
                  </a:ln>
                  <a:effectLst/>
                </p:spPr>
                <p:txBody>
                  <a:bodyPr wrap="none" lIns="90000" tIns="46800" rIns="90000" bIns="46800" anchor="ctr"/>
                  <a:lstStyle/>
                  <a:p>
                    <a:endParaRPr lang="ko-KR" altLang="en-US" sz="2800"/>
                  </a:p>
                </p:txBody>
              </p:sp>
            </p:grpSp>
            <p:sp>
              <p:nvSpPr>
                <p:cNvPr id="27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1770090" y="3204215"/>
                  <a:ext cx="801654" cy="1428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sysDot"/>
                  <a:round/>
                  <a:headEnd/>
                  <a:tailEnd type="triangle" w="med" len="sm"/>
                </a:ln>
                <a:effectLst/>
              </p:spPr>
              <p:txBody>
                <a:bodyPr/>
                <a:lstStyle/>
                <a:p>
                  <a:endParaRPr lang="ko-KR" altLang="en-US" sz="2800"/>
                </a:p>
              </p:txBody>
            </p:sp>
            <p:sp>
              <p:nvSpPr>
                <p:cNvPr id="28" name="Line 20"/>
                <p:cNvSpPr>
                  <a:spLocks noChangeShapeType="1"/>
                </p:cNvSpPr>
                <p:nvPr/>
              </p:nvSpPr>
              <p:spPr bwMode="auto">
                <a:xfrm flipH="1" flipV="1">
                  <a:off x="4286255" y="3212769"/>
                  <a:ext cx="642942" cy="8108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sysDot"/>
                  <a:round/>
                  <a:headEnd/>
                  <a:tailEnd type="triangle" w="med" len="sm"/>
                </a:ln>
                <a:effectLst/>
              </p:spPr>
              <p:txBody>
                <a:bodyPr/>
                <a:lstStyle/>
                <a:p>
                  <a:endParaRPr lang="ko-KR" altLang="en-US" sz="2800"/>
                </a:p>
              </p:txBody>
            </p:sp>
            <p:sp>
              <p:nvSpPr>
                <p:cNvPr id="29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982040" y="2924807"/>
                  <a:ext cx="1060979" cy="5501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 latinLnBrk="1">
                    <a:lnSpc>
                      <a:spcPct val="100000"/>
                    </a:lnSpc>
                    <a:spcBef>
                      <a:spcPct val="0"/>
                    </a:spcBef>
                  </a:pPr>
                  <a:r>
                    <a:rPr lang="ko-KR" altLang="en-US" sz="2400" b="1" dirty="0" err="1" smtClean="0">
                      <a:latin typeface="Trebuchet MS" pitchFamily="34" charset="0"/>
                      <a:ea typeface="굴림" pitchFamily="50" charset="-127"/>
                    </a:rPr>
                    <a:t>호이호이</a:t>
                  </a:r>
                  <a:r>
                    <a:rPr lang="ko-KR" altLang="en-US" sz="2400" b="1" dirty="0" smtClean="0">
                      <a:latin typeface="Trebuchet MS" pitchFamily="34" charset="0"/>
                      <a:ea typeface="굴림" pitchFamily="50" charset="-127"/>
                    </a:rPr>
                    <a:t> </a:t>
                  </a:r>
                  <a:endParaRPr lang="en-US" altLang="ko-KR" sz="2400" b="1" dirty="0" smtClean="0">
                    <a:latin typeface="Trebuchet MS" pitchFamily="34" charset="0"/>
                    <a:ea typeface="굴림" pitchFamily="50" charset="-127"/>
                  </a:endParaRPr>
                </a:p>
                <a:p>
                  <a:pPr algn="ctr" latinLnBrk="1">
                    <a:lnSpc>
                      <a:spcPct val="100000"/>
                    </a:lnSpc>
                    <a:spcBef>
                      <a:spcPct val="0"/>
                    </a:spcBef>
                  </a:pPr>
                  <a:r>
                    <a:rPr lang="ko-KR" altLang="en-US" sz="2400" b="1" dirty="0" smtClean="0">
                      <a:latin typeface="Trebuchet MS" pitchFamily="34" charset="0"/>
                      <a:ea typeface="굴림" pitchFamily="50" charset="-127"/>
                    </a:rPr>
                    <a:t>한국사</a:t>
                  </a:r>
                  <a:endParaRPr lang="en-US" altLang="ko-KR" sz="2400" b="1" dirty="0">
                    <a:latin typeface="Trebuchet MS" pitchFamily="34" charset="0"/>
                    <a:ea typeface="굴림" pitchFamily="50" charset="-127"/>
                  </a:endParaRPr>
                </a:p>
              </p:txBody>
            </p:sp>
            <p:sp>
              <p:nvSpPr>
                <p:cNvPr id="30" name="Line 24"/>
                <p:cNvSpPr>
                  <a:spLocks noChangeShapeType="1"/>
                </p:cNvSpPr>
                <p:nvPr/>
              </p:nvSpPr>
              <p:spPr bwMode="auto">
                <a:xfrm>
                  <a:off x="3502020" y="4029707"/>
                  <a:ext cx="0" cy="228600"/>
                </a:xfrm>
                <a:prstGeom prst="line">
                  <a:avLst/>
                </a:prstGeom>
                <a:noFill/>
                <a:ln w="6350">
                  <a:solidFill>
                    <a:schemeClr val="bg2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endParaRPr lang="ko-KR" altLang="en-US" sz="2800"/>
                </a:p>
              </p:txBody>
            </p:sp>
            <p:sp>
              <p:nvSpPr>
                <p:cNvPr id="31" name="Rectangle 7"/>
                <p:cNvSpPr>
                  <a:spLocks noChangeArrowheads="1"/>
                </p:cNvSpPr>
                <p:nvPr/>
              </p:nvSpPr>
              <p:spPr bwMode="auto">
                <a:xfrm>
                  <a:off x="571480" y="2418397"/>
                  <a:ext cx="1143000" cy="1774477"/>
                </a:xfrm>
                <a:prstGeom prst="rect">
                  <a:avLst/>
                </a:prstGeom>
                <a:noFill/>
                <a:ln w="12700">
                  <a:solidFill>
                    <a:srgbClr val="969696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 sz="2800"/>
                </a:p>
              </p:txBody>
            </p:sp>
            <p:sp>
              <p:nvSpPr>
                <p:cNvPr id="32" name="Rectangle 7"/>
                <p:cNvSpPr>
                  <a:spLocks noChangeArrowheads="1"/>
                </p:cNvSpPr>
                <p:nvPr/>
              </p:nvSpPr>
              <p:spPr bwMode="auto">
                <a:xfrm>
                  <a:off x="5072082" y="2418397"/>
                  <a:ext cx="1143000" cy="1820223"/>
                </a:xfrm>
                <a:prstGeom prst="rect">
                  <a:avLst/>
                </a:prstGeom>
                <a:noFill/>
                <a:ln w="12700">
                  <a:solidFill>
                    <a:srgbClr val="969696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 sz="2800"/>
                </a:p>
              </p:txBody>
            </p:sp>
            <p:sp>
              <p:nvSpPr>
                <p:cNvPr id="33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651666" y="3902864"/>
                  <a:ext cx="988735" cy="1833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latinLnBrk="1">
                    <a:spcBef>
                      <a:spcPct val="0"/>
                    </a:spcBef>
                  </a:pPr>
                  <a:r>
                    <a:rPr lang="ko-KR" altLang="en-US" b="1" dirty="0" smtClean="0">
                      <a:latin typeface="+mj-ea"/>
                      <a:ea typeface="+mj-ea"/>
                    </a:rPr>
                    <a:t>학습</a:t>
                  </a:r>
                  <a:r>
                    <a:rPr lang="ko-KR" altLang="en-US" sz="1200" b="1" dirty="0" smtClean="0">
                      <a:latin typeface="+mj-ea"/>
                      <a:ea typeface="+mj-ea"/>
                    </a:rPr>
                    <a:t>  </a:t>
                  </a:r>
                  <a:r>
                    <a:rPr lang="en-US" altLang="ko-KR" sz="1200" b="1" dirty="0" smtClean="0">
                      <a:latin typeface="+mj-ea"/>
                      <a:ea typeface="+mj-ea"/>
                    </a:rPr>
                    <a:t>+ </a:t>
                  </a:r>
                  <a:r>
                    <a:rPr lang="ko-KR" altLang="en-US" b="1" dirty="0" smtClean="0">
                      <a:latin typeface="+mj-ea"/>
                      <a:ea typeface="+mj-ea"/>
                    </a:rPr>
                    <a:t>시험 대비</a:t>
                  </a:r>
                  <a:endParaRPr lang="en-US" altLang="ko-KR" sz="1200" b="1" dirty="0">
                    <a:latin typeface="+mj-ea"/>
                    <a:ea typeface="+mj-ea"/>
                  </a:endParaRPr>
                </a:p>
              </p:txBody>
            </p:sp>
            <p:sp>
              <p:nvSpPr>
                <p:cNvPr id="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250704" y="3950538"/>
                  <a:ext cx="809840" cy="1833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latinLnBrk="1">
                    <a:spcBef>
                      <a:spcPct val="0"/>
                    </a:spcBef>
                  </a:pPr>
                  <a:r>
                    <a:rPr lang="ko-KR" altLang="en-US" b="1" smtClean="0">
                      <a:latin typeface="+mj-ea"/>
                      <a:ea typeface="+mj-ea"/>
                    </a:rPr>
                    <a:t>흥미</a:t>
                  </a:r>
                  <a:r>
                    <a:rPr lang="ko-KR" altLang="en-US" sz="1200" b="1" smtClean="0">
                      <a:latin typeface="+mj-ea"/>
                      <a:ea typeface="+mj-ea"/>
                    </a:rPr>
                    <a:t> </a:t>
                  </a:r>
                  <a:r>
                    <a:rPr lang="en-US" altLang="ko-KR" sz="1200" b="1" dirty="0" smtClean="0">
                      <a:latin typeface="+mj-ea"/>
                      <a:ea typeface="+mj-ea"/>
                    </a:rPr>
                    <a:t>+</a:t>
                  </a:r>
                  <a:r>
                    <a:rPr lang="ko-KR" altLang="en-US" b="1" dirty="0" smtClean="0">
                      <a:latin typeface="+mj-ea"/>
                      <a:ea typeface="+mj-ea"/>
                    </a:rPr>
                    <a:t> 사회성</a:t>
                  </a:r>
                  <a:endParaRPr lang="en-US" altLang="ko-KR" sz="1200" b="1" dirty="0" smtClean="0">
                    <a:latin typeface="+mj-ea"/>
                    <a:ea typeface="+mj-ea"/>
                  </a:endParaRPr>
                </a:p>
              </p:txBody>
            </p:sp>
            <p:sp>
              <p:nvSpPr>
                <p:cNvPr id="35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794076" y="3961127"/>
                  <a:ext cx="1280010" cy="3056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 latinLnBrk="1">
                    <a:lnSpc>
                      <a:spcPct val="100000"/>
                    </a:lnSpc>
                    <a:spcBef>
                      <a:spcPct val="0"/>
                    </a:spcBef>
                  </a:pPr>
                  <a:r>
                    <a:rPr lang="ko-KR" altLang="en-US" b="1" dirty="0" smtClean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초등학교 과정의 </a:t>
                  </a:r>
                  <a:endParaRPr lang="en-US" altLang="ko-KR" b="1" dirty="0" smtClean="0">
                    <a:solidFill>
                      <a:srgbClr val="FF0000"/>
                    </a:solidFill>
                    <a:latin typeface="+mj-ea"/>
                    <a:ea typeface="+mj-ea"/>
                  </a:endParaRPr>
                </a:p>
                <a:p>
                  <a:pPr algn="ctr" latinLnBrk="1">
                    <a:lnSpc>
                      <a:spcPct val="100000"/>
                    </a:lnSpc>
                    <a:spcBef>
                      <a:spcPct val="0"/>
                    </a:spcBef>
                  </a:pPr>
                  <a:r>
                    <a:rPr lang="ko-KR" altLang="en-US" b="1" dirty="0" smtClean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한국사</a:t>
                  </a:r>
                  <a:r>
                    <a:rPr lang="en-US" altLang="ko-KR" b="1" dirty="0" smtClean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 </a:t>
                  </a:r>
                  <a:r>
                    <a:rPr lang="ko-KR" altLang="en-US" b="1" dirty="0" smtClean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주요 내용 분석  </a:t>
                  </a:r>
                  <a:endParaRPr lang="en-US" altLang="ko-KR" b="1" dirty="0" smtClean="0">
                    <a:solidFill>
                      <a:srgbClr val="FF0000"/>
                    </a:solidFill>
                    <a:latin typeface="+mj-ea"/>
                    <a:ea typeface="+mj-ea"/>
                  </a:endParaRPr>
                </a:p>
              </p:txBody>
            </p:sp>
            <p:cxnSp>
              <p:nvCxnSpPr>
                <p:cNvPr id="36" name="꺾인 연결선 35"/>
                <p:cNvCxnSpPr>
                  <a:stCxn id="31" idx="2"/>
                  <a:endCxn id="32" idx="2"/>
                </p:cNvCxnSpPr>
                <p:nvPr/>
              </p:nvCxnSpPr>
              <p:spPr>
                <a:xfrm rot="16200000" flipH="1">
                  <a:off x="3370408" y="1965446"/>
                  <a:ext cx="45746" cy="4500602"/>
                </a:xfrm>
                <a:prstGeom prst="bentConnector3">
                  <a:avLst>
                    <a:gd name="adj1" fmla="val 599716"/>
                  </a:avLst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388246" y="4681207"/>
                  <a:ext cx="4120528" cy="2445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 latinLnBrk="1">
                    <a:lnSpc>
                      <a:spcPct val="100000"/>
                    </a:lnSpc>
                    <a:spcBef>
                      <a:spcPct val="0"/>
                    </a:spcBef>
                  </a:pPr>
                  <a:r>
                    <a:rPr lang="ko-KR" altLang="en-US" sz="1800" b="1" dirty="0" smtClean="0">
                      <a:latin typeface="+mj-ea"/>
                      <a:ea typeface="+mj-ea"/>
                    </a:rPr>
                    <a:t>다양하고 재미있는 접근으로  통합적 한국사 교육 가능 </a:t>
                  </a:r>
                  <a:endParaRPr lang="en-US" altLang="ko-KR" sz="1800" b="1" dirty="0" smtClean="0">
                    <a:latin typeface="+mj-ea"/>
                    <a:ea typeface="+mj-ea"/>
                  </a:endParaRPr>
                </a:p>
              </p:txBody>
            </p:sp>
            <p:sp>
              <p:nvSpPr>
                <p:cNvPr id="38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398600" y="4944380"/>
                  <a:ext cx="6099831" cy="3056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 latinLnBrk="1">
                    <a:lnSpc>
                      <a:spcPct val="100000"/>
                    </a:lnSpc>
                    <a:spcBef>
                      <a:spcPct val="0"/>
                    </a:spcBef>
                  </a:pPr>
                  <a:r>
                    <a:rPr lang="ko-KR" altLang="en-US" sz="2400" b="1" dirty="0" smtClean="0">
                      <a:solidFill>
                        <a:schemeClr val="accent2"/>
                      </a:solidFill>
                      <a:latin typeface="+mj-ea"/>
                      <a:ea typeface="+mj-ea"/>
                    </a:rPr>
                    <a:t>교사가 주도하는 수업이 아니라 학생들이 주도하는 수업 가능</a:t>
                  </a:r>
                  <a:r>
                    <a:rPr lang="en-US" altLang="ko-KR" sz="2400" b="1" dirty="0" smtClean="0">
                      <a:solidFill>
                        <a:schemeClr val="accent2"/>
                      </a:solidFill>
                      <a:latin typeface="+mj-ea"/>
                      <a:ea typeface="+mj-ea"/>
                    </a:rPr>
                    <a:t>!</a:t>
                  </a:r>
                </a:p>
              </p:txBody>
            </p:sp>
          </p:grpSp>
          <p:sp>
            <p:nvSpPr>
              <p:cNvPr id="19" name="Text Box 9"/>
              <p:cNvSpPr txBox="1">
                <a:spLocks noChangeArrowheads="1"/>
              </p:cNvSpPr>
              <p:nvPr/>
            </p:nvSpPr>
            <p:spPr bwMode="auto">
              <a:xfrm>
                <a:off x="870084" y="3174687"/>
                <a:ext cx="565581" cy="3871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latinLnBrk="1">
                  <a:spcBef>
                    <a:spcPct val="0"/>
                  </a:spcBef>
                </a:pPr>
                <a:r>
                  <a:rPr lang="ko-KR" altLang="en-US" sz="1600" b="1" dirty="0" smtClean="0">
                    <a:latin typeface="Trebuchet MS" pitchFamily="34" charset="0"/>
                    <a:ea typeface="굴림" pitchFamily="50" charset="-127"/>
                  </a:rPr>
                  <a:t>다양한</a:t>
                </a:r>
                <a:endParaRPr lang="en-US" altLang="ko-KR" sz="1600" b="1" dirty="0" smtClean="0">
                  <a:latin typeface="Trebuchet MS" pitchFamily="34" charset="0"/>
                  <a:ea typeface="굴림" pitchFamily="50" charset="-127"/>
                </a:endParaRPr>
              </a:p>
              <a:p>
                <a:pPr algn="ctr" latinLnBrk="1">
                  <a:spcBef>
                    <a:spcPct val="0"/>
                  </a:spcBef>
                </a:pPr>
                <a:r>
                  <a:rPr lang="ko-KR" altLang="en-US" sz="1600" b="1" dirty="0" err="1" smtClean="0">
                    <a:latin typeface="Trebuchet MS" pitchFamily="34" charset="0"/>
                    <a:ea typeface="굴림" pitchFamily="50" charset="-127"/>
                  </a:rPr>
                  <a:t>활동지</a:t>
                </a:r>
                <a:endParaRPr lang="en-US" altLang="ko-KR" sz="1600" b="1" dirty="0">
                  <a:latin typeface="Trebuchet MS" pitchFamily="34" charset="0"/>
                  <a:ea typeface="굴림" pitchFamily="50" charset="-127"/>
                </a:endParaRPr>
              </a:p>
            </p:txBody>
          </p:sp>
          <p:sp>
            <p:nvSpPr>
              <p:cNvPr id="20" name="Text Box 9"/>
              <p:cNvSpPr txBox="1">
                <a:spLocks noChangeArrowheads="1"/>
              </p:cNvSpPr>
              <p:nvPr/>
            </p:nvSpPr>
            <p:spPr bwMode="auto">
              <a:xfrm>
                <a:off x="5241256" y="2513023"/>
                <a:ext cx="899287" cy="3871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latinLnBrk="1">
                  <a:spcBef>
                    <a:spcPct val="0"/>
                  </a:spcBef>
                </a:pPr>
                <a:r>
                  <a:rPr lang="ko-KR" altLang="en-US" sz="1600" b="1" dirty="0" smtClean="0">
                    <a:latin typeface="Trebuchet MS" pitchFamily="34" charset="0"/>
                    <a:ea typeface="굴림" pitchFamily="50" charset="-127"/>
                  </a:rPr>
                  <a:t>게임으로 </a:t>
                </a:r>
                <a:endParaRPr lang="en-US" altLang="ko-KR" sz="1600" b="1" dirty="0" smtClean="0">
                  <a:latin typeface="Trebuchet MS" pitchFamily="34" charset="0"/>
                  <a:ea typeface="굴림" pitchFamily="50" charset="-127"/>
                </a:endParaRPr>
              </a:p>
              <a:p>
                <a:pPr algn="ctr" latinLnBrk="1">
                  <a:spcBef>
                    <a:spcPct val="0"/>
                  </a:spcBef>
                </a:pPr>
                <a:r>
                  <a:rPr lang="ko-KR" altLang="en-US" sz="1600" b="1" dirty="0" smtClean="0">
                    <a:latin typeface="Trebuchet MS" pitchFamily="34" charset="0"/>
                    <a:ea typeface="굴림" pitchFamily="50" charset="-127"/>
                  </a:rPr>
                  <a:t>흥미를 높임</a:t>
                </a:r>
                <a:endParaRPr lang="en-US" altLang="ko-KR" sz="1600" b="1" dirty="0">
                  <a:latin typeface="Trebuchet MS" pitchFamily="34" charset="0"/>
                  <a:ea typeface="굴림" pitchFamily="50" charset="-127"/>
                </a:endParaRPr>
              </a:p>
            </p:txBody>
          </p:sp>
        </p:grpSp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7092280" y="3060249"/>
              <a:ext cx="133241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1">
                <a:spcBef>
                  <a:spcPct val="0"/>
                </a:spcBef>
              </a:pPr>
              <a:r>
                <a:rPr lang="ko-KR" altLang="en-US" sz="1600" b="1" dirty="0" smtClean="0">
                  <a:latin typeface="Trebuchet MS" pitchFamily="34" charset="0"/>
                  <a:ea typeface="굴림" pitchFamily="50" charset="-127"/>
                </a:rPr>
                <a:t>친구와 함께</a:t>
              </a:r>
              <a:r>
                <a:rPr lang="en-US" altLang="ko-KR" sz="1600" b="1" dirty="0" smtClean="0">
                  <a:latin typeface="Trebuchet MS" pitchFamily="34" charset="0"/>
                  <a:ea typeface="굴림" pitchFamily="50" charset="-127"/>
                </a:rPr>
                <a:t>!</a:t>
              </a:r>
            </a:p>
            <a:p>
              <a:pPr algn="ctr" latinLnBrk="1">
                <a:spcBef>
                  <a:spcPct val="0"/>
                </a:spcBef>
              </a:pPr>
              <a:r>
                <a:rPr lang="ko-KR" altLang="en-US" sz="1600" b="1" dirty="0" smtClean="0">
                  <a:latin typeface="Trebuchet MS" pitchFamily="34" charset="0"/>
                  <a:ea typeface="굴림" pitchFamily="50" charset="-127"/>
                </a:rPr>
                <a:t>사회성 향상</a:t>
              </a:r>
              <a:endParaRPr lang="en-US" altLang="ko-KR" sz="1600" b="1" dirty="0">
                <a:latin typeface="Trebuchet MS" pitchFamily="34" charset="0"/>
                <a:ea typeface="굴림" pitchFamily="50" charset="-127"/>
              </a:endParaRPr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6948264" y="3717032"/>
              <a:ext cx="152157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1">
                <a:spcBef>
                  <a:spcPct val="0"/>
                </a:spcBef>
              </a:pPr>
              <a:r>
                <a:rPr lang="ko-KR" altLang="en-US" sz="1600" b="1" dirty="0" smtClean="0">
                  <a:latin typeface="Trebuchet MS" pitchFamily="34" charset="0"/>
                  <a:ea typeface="굴림" pitchFamily="50" charset="-127"/>
                </a:rPr>
                <a:t>승부를 통한</a:t>
              </a:r>
              <a:endParaRPr lang="en-US" altLang="ko-KR" sz="1600" b="1" dirty="0" smtClean="0">
                <a:latin typeface="Trebuchet MS" pitchFamily="34" charset="0"/>
                <a:ea typeface="굴림" pitchFamily="50" charset="-127"/>
              </a:endParaRPr>
            </a:p>
            <a:p>
              <a:pPr algn="ctr" latinLnBrk="1">
                <a:spcBef>
                  <a:spcPct val="0"/>
                </a:spcBef>
              </a:pPr>
              <a:r>
                <a:rPr lang="ko-KR" altLang="en-US" sz="1600" b="1" dirty="0" smtClean="0">
                  <a:latin typeface="Trebuchet MS" pitchFamily="34" charset="0"/>
                  <a:ea typeface="굴림" pitchFamily="50" charset="-127"/>
                </a:rPr>
                <a:t>학습 동기 유발</a:t>
              </a:r>
              <a:endParaRPr lang="en-US" altLang="ko-KR" sz="1600" b="1" dirty="0">
                <a:latin typeface="Trebuchet MS" pitchFamily="34" charset="0"/>
                <a:ea typeface="굴림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313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45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6" name="직선 연결선 4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53" name="그룹 52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4.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 영역 및 주요 사업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print"/>
          <a:srcRect l="9371" t="11494" r="59126" b="9830"/>
          <a:stretch>
            <a:fillRect/>
          </a:stretch>
        </p:blipFill>
        <p:spPr bwMode="auto">
          <a:xfrm rot="21166922">
            <a:off x="395536" y="1484784"/>
            <a:ext cx="3024336" cy="4248472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 cstate="print"/>
          <a:srcRect l="9751" t="12001" r="59495" b="9323"/>
          <a:stretch>
            <a:fillRect/>
          </a:stretch>
        </p:blipFill>
        <p:spPr bwMode="auto">
          <a:xfrm>
            <a:off x="2987824" y="2348880"/>
            <a:ext cx="2952328" cy="4248472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8" cstate="print"/>
          <a:srcRect l="9751" t="12001" r="59495" b="9323"/>
          <a:stretch>
            <a:fillRect/>
          </a:stretch>
        </p:blipFill>
        <p:spPr bwMode="auto">
          <a:xfrm rot="323335">
            <a:off x="5710492" y="1692343"/>
            <a:ext cx="3096344" cy="4455715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461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45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6" name="직선 연결선 4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53" name="그룹 52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4.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 영역 및 주요 사업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395536" y="1268760"/>
            <a:ext cx="8424936" cy="5270300"/>
            <a:chOff x="395536" y="1268760"/>
            <a:chExt cx="8424936" cy="5270300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 l="9371" t="11494" r="59126" b="11164"/>
            <a:stretch>
              <a:fillRect/>
            </a:stretch>
          </p:blipFill>
          <p:spPr bwMode="auto">
            <a:xfrm>
              <a:off x="395536" y="1268760"/>
              <a:ext cx="3816424" cy="5270300"/>
            </a:xfrm>
            <a:prstGeom prst="rect">
              <a:avLst/>
            </a:prstGeom>
            <a:ln w="1905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4644008" y="1412776"/>
              <a:ext cx="41764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800" b="1" dirty="0" smtClean="0"/>
                <a:t>㈜</a:t>
              </a:r>
              <a:r>
                <a:rPr lang="ko-KR" altLang="en-US" sz="1800" b="1" dirty="0" err="1" smtClean="0"/>
                <a:t>한이재미</a:t>
              </a:r>
              <a:r>
                <a:rPr lang="en-US" altLang="ko-KR" sz="1800" b="1" dirty="0" smtClean="0"/>
                <a:t> HOYHOY </a:t>
              </a:r>
              <a:r>
                <a:rPr lang="ko-KR" altLang="en-US" sz="1800" b="1" dirty="0" smtClean="0"/>
                <a:t>한국사 교재</a:t>
              </a:r>
              <a:endParaRPr lang="ko-KR" altLang="en-US" sz="1800" b="1" dirty="0"/>
            </a:p>
          </p:txBody>
        </p:sp>
        <p:sp>
          <p:nvSpPr>
            <p:cNvPr id="17" name="설명선 1 16"/>
            <p:cNvSpPr/>
            <p:nvPr/>
          </p:nvSpPr>
          <p:spPr>
            <a:xfrm>
              <a:off x="4932040" y="2420888"/>
              <a:ext cx="3888432" cy="432048"/>
            </a:xfrm>
            <a:prstGeom prst="borderCallout1">
              <a:avLst>
                <a:gd name="adj1" fmla="val 46969"/>
                <a:gd name="adj2" fmla="val -959"/>
                <a:gd name="adj3" fmla="val -132604"/>
                <a:gd name="adj4" fmla="val -5573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mtClean="0">
                  <a:solidFill>
                    <a:schemeClr val="tx1"/>
                  </a:solidFill>
                </a:rPr>
                <a:t>주요 내용은 제목으로 강조</a:t>
              </a:r>
              <a:endParaRPr lang="ko-KR" altLang="en-US" b="1">
                <a:solidFill>
                  <a:schemeClr val="tx1"/>
                </a:solidFill>
              </a:endParaRPr>
            </a:p>
          </p:txBody>
        </p:sp>
        <p:sp>
          <p:nvSpPr>
            <p:cNvPr id="18" name="설명선 1 17"/>
            <p:cNvSpPr/>
            <p:nvPr/>
          </p:nvSpPr>
          <p:spPr>
            <a:xfrm>
              <a:off x="4932040" y="4365104"/>
              <a:ext cx="3888432" cy="648072"/>
            </a:xfrm>
            <a:prstGeom prst="borderCallout1">
              <a:avLst>
                <a:gd name="adj1" fmla="val 48313"/>
                <a:gd name="adj2" fmla="val -982"/>
                <a:gd name="adj3" fmla="val 45043"/>
                <a:gd name="adj4" fmla="val -3212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내용을 기억하기 쉽도록 그림으로 시각화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설명선 1 18"/>
            <p:cNvSpPr/>
            <p:nvPr/>
          </p:nvSpPr>
          <p:spPr>
            <a:xfrm>
              <a:off x="4932040" y="5661248"/>
              <a:ext cx="3888432" cy="648072"/>
            </a:xfrm>
            <a:prstGeom prst="borderCallout1">
              <a:avLst>
                <a:gd name="adj1" fmla="val 51000"/>
                <a:gd name="adj2" fmla="val -46"/>
                <a:gd name="adj3" fmla="val 20587"/>
                <a:gd name="adj4" fmla="val -469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각 페이지 마다 핵심내용을 확인할 수 있는 문제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설명선 1 19"/>
            <p:cNvSpPr/>
            <p:nvPr/>
          </p:nvSpPr>
          <p:spPr>
            <a:xfrm>
              <a:off x="4932040" y="3284984"/>
              <a:ext cx="3888432" cy="648072"/>
            </a:xfrm>
            <a:prstGeom prst="borderCallout1">
              <a:avLst>
                <a:gd name="adj1" fmla="val 52613"/>
                <a:gd name="adj2" fmla="val -613"/>
                <a:gd name="adj3" fmla="val -20835"/>
                <a:gd name="adj4" fmla="val -387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딱딱하지 않고 친근한 문장으로 거리감 감소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394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45" name="Picture 6" descr="C:\Users\Com\Desktop\그림3.png"/>
          <p:cNvPicPr>
            <a:picLocks noChangeAspect="1" noChangeArrowheads="1"/>
          </p:cNvPicPr>
          <p:nvPr/>
        </p:nvPicPr>
        <p:blipFill>
          <a:blip r:embed="rId5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6" name="직선 연결선 4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53" name="그룹 52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5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4.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 영역 및 주요 사업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899592" y="1288926"/>
            <a:ext cx="7344816" cy="5236418"/>
            <a:chOff x="1115616" y="1504950"/>
            <a:chExt cx="6936754" cy="5236418"/>
          </a:xfrm>
        </p:grpSpPr>
        <p:pic>
          <p:nvPicPr>
            <p:cNvPr id="15" name="Picture 2" descr="화살표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886" y="2386796"/>
              <a:ext cx="5784850" cy="30615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Oval 3"/>
            <p:cNvSpPr>
              <a:spLocks noChangeArrowheads="1"/>
            </p:cNvSpPr>
            <p:nvPr/>
          </p:nvSpPr>
          <p:spPr bwMode="auto">
            <a:xfrm>
              <a:off x="6344730" y="5229200"/>
              <a:ext cx="1571625" cy="639762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60001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100" dir="5400000" algn="ctr" rotWithShape="0">
                      <a:srgbClr val="000000">
                        <a:alpha val="7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7" name="Oval 4"/>
            <p:cNvSpPr>
              <a:spLocks noChangeArrowheads="1"/>
            </p:cNvSpPr>
            <p:nvPr/>
          </p:nvSpPr>
          <p:spPr bwMode="auto">
            <a:xfrm>
              <a:off x="6227763" y="3816365"/>
              <a:ext cx="1758950" cy="1755775"/>
            </a:xfrm>
            <a:prstGeom prst="ellipse">
              <a:avLst/>
            </a:prstGeom>
            <a:gradFill rotWithShape="1">
              <a:gsLst>
                <a:gs pos="0">
                  <a:srgbClr val="4C961A">
                    <a:gamma/>
                    <a:shade val="66667"/>
                    <a:invGamma/>
                  </a:srgbClr>
                </a:gs>
                <a:gs pos="100000">
                  <a:srgbClr val="4C961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100" dir="5400000" algn="ctr" rotWithShape="0">
                      <a:srgbClr val="000000">
                        <a:alpha val="7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8" name="Oval 5"/>
            <p:cNvSpPr>
              <a:spLocks noChangeArrowheads="1"/>
            </p:cNvSpPr>
            <p:nvPr/>
          </p:nvSpPr>
          <p:spPr bwMode="auto">
            <a:xfrm>
              <a:off x="4548609" y="6098430"/>
              <a:ext cx="1576388" cy="642938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60001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100" dir="5400000" algn="ctr" rotWithShape="0">
                      <a:srgbClr val="000000">
                        <a:alpha val="7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" name="Oval 6"/>
            <p:cNvSpPr>
              <a:spLocks noChangeArrowheads="1"/>
            </p:cNvSpPr>
            <p:nvPr/>
          </p:nvSpPr>
          <p:spPr bwMode="auto">
            <a:xfrm>
              <a:off x="4462884" y="4709368"/>
              <a:ext cx="1765300" cy="1760537"/>
            </a:xfrm>
            <a:prstGeom prst="ellipse">
              <a:avLst/>
            </a:prstGeom>
            <a:gradFill rotWithShape="1">
              <a:gsLst>
                <a:gs pos="0">
                  <a:srgbClr val="00A8A4">
                    <a:gamma/>
                    <a:shade val="66667"/>
                    <a:invGamma/>
                  </a:srgbClr>
                </a:gs>
                <a:gs pos="100000">
                  <a:srgbClr val="00A8A4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100" dir="5400000" algn="ctr" rotWithShape="0">
                      <a:srgbClr val="000000">
                        <a:alpha val="7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" name="AutoShape 7"/>
            <p:cNvSpPr>
              <a:spLocks noChangeArrowheads="1"/>
            </p:cNvSpPr>
            <p:nvPr/>
          </p:nvSpPr>
          <p:spPr bwMode="auto">
            <a:xfrm rot="5400000">
              <a:off x="4991522" y="4336305"/>
              <a:ext cx="717550" cy="1517650"/>
            </a:xfrm>
            <a:prstGeom prst="moon">
              <a:avLst>
                <a:gd name="adj" fmla="val 875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1" name="AutoShape 8"/>
            <p:cNvSpPr>
              <a:spLocks noChangeArrowheads="1"/>
            </p:cNvSpPr>
            <p:nvPr/>
          </p:nvSpPr>
          <p:spPr bwMode="auto">
            <a:xfrm>
              <a:off x="1322388" y="1504950"/>
              <a:ext cx="6464300" cy="5794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E5500"/>
                </a:gs>
                <a:gs pos="100000">
                  <a:srgbClr val="F8B742"/>
                </a:gs>
              </a:gsLst>
              <a:lin ang="5400000" scaled="1"/>
            </a:gradFill>
            <a:ln w="25400" algn="ctr">
              <a:solidFill>
                <a:srgbClr val="FFFFFF"/>
              </a:solidFill>
              <a:round/>
              <a:headEnd/>
              <a:tailEnd/>
            </a:ln>
            <a:effectLst>
              <a:outerShdw dist="52363" dir="4557825" algn="ctr" rotWithShape="0">
                <a:srgbClr val="000000">
                  <a:alpha val="20000"/>
                </a:srgbClr>
              </a:outerShdw>
            </a:effectLst>
          </p:spPr>
          <p:txBody>
            <a:bodyPr wrap="none" lIns="342000" tIns="190800" anchor="ctr"/>
            <a:lstStyle/>
            <a:p>
              <a:endParaRPr lang="ko-KR" altLang="en-US"/>
            </a:p>
          </p:txBody>
        </p:sp>
        <p:sp>
          <p:nvSpPr>
            <p:cNvPr id="22" name="AutoShape 9"/>
            <p:cNvSpPr>
              <a:spLocks noChangeArrowheads="1"/>
            </p:cNvSpPr>
            <p:nvPr/>
          </p:nvSpPr>
          <p:spPr bwMode="auto">
            <a:xfrm>
              <a:off x="1463675" y="1544638"/>
              <a:ext cx="6184900" cy="24606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66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2363" dir="842175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42000" tIns="190800" anchor="ctr"/>
            <a:lstStyle/>
            <a:p>
              <a:endParaRPr lang="ko-KR" altLang="en-US"/>
            </a:p>
          </p:txBody>
        </p:sp>
        <p:sp>
          <p:nvSpPr>
            <p:cNvPr id="23" name="Oval 10"/>
            <p:cNvSpPr>
              <a:spLocks noChangeArrowheads="1"/>
            </p:cNvSpPr>
            <p:nvPr/>
          </p:nvSpPr>
          <p:spPr bwMode="auto">
            <a:xfrm>
              <a:off x="3090110" y="4941168"/>
              <a:ext cx="1338262" cy="544513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60001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100" dir="5400000" algn="ctr" rotWithShape="0">
                      <a:srgbClr val="000000">
                        <a:alpha val="7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4" name="Oval 11"/>
            <p:cNvSpPr>
              <a:spLocks noChangeArrowheads="1"/>
            </p:cNvSpPr>
            <p:nvPr/>
          </p:nvSpPr>
          <p:spPr bwMode="auto">
            <a:xfrm>
              <a:off x="3017085" y="3735388"/>
              <a:ext cx="1498600" cy="1493837"/>
            </a:xfrm>
            <a:prstGeom prst="ellipse">
              <a:avLst/>
            </a:prstGeom>
            <a:gradFill rotWithShape="1">
              <a:gsLst>
                <a:gs pos="0">
                  <a:srgbClr val="009900">
                    <a:gamma/>
                    <a:shade val="60392"/>
                    <a:invGamma/>
                  </a:srgbClr>
                </a:gs>
                <a:gs pos="100000">
                  <a:srgbClr val="0099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100" dir="5400000" algn="ctr" rotWithShape="0">
                      <a:srgbClr val="000000">
                        <a:alpha val="7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5" name="AutoShape 12"/>
            <p:cNvSpPr>
              <a:spLocks noChangeArrowheads="1"/>
            </p:cNvSpPr>
            <p:nvPr/>
          </p:nvSpPr>
          <p:spPr bwMode="auto">
            <a:xfrm rot="5400000">
              <a:off x="3467140" y="3418682"/>
              <a:ext cx="608013" cy="1289050"/>
            </a:xfrm>
            <a:prstGeom prst="moon">
              <a:avLst>
                <a:gd name="adj" fmla="val 875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6" name="Rectangle 14"/>
            <p:cNvSpPr>
              <a:spLocks noChangeArrowheads="1"/>
            </p:cNvSpPr>
            <p:nvPr/>
          </p:nvSpPr>
          <p:spPr bwMode="auto">
            <a:xfrm>
              <a:off x="1618886" y="1567562"/>
              <a:ext cx="5832673" cy="413511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eaLnBrk="0" latinLnBrk="0" hangingPunct="0">
                <a:lnSpc>
                  <a:spcPct val="115000"/>
                </a:lnSpc>
              </a:pPr>
              <a:r>
                <a:rPr kumimoji="0" lang="ko-KR" altLang="en-US" sz="2000" b="1" dirty="0" smtClean="0">
                  <a:latin typeface="Arial" charset="0"/>
                  <a:ea typeface="HY헤드라인M" pitchFamily="18" charset="-127"/>
                </a:rPr>
                <a:t>역사에 대한 지속적인 관심</a:t>
              </a:r>
              <a:r>
                <a:rPr kumimoji="0" lang="en-US" altLang="ko-KR" sz="2000" b="1" dirty="0" smtClean="0">
                  <a:latin typeface="Arial" charset="0"/>
                  <a:ea typeface="HY헤드라인M" pitchFamily="18" charset="-127"/>
                </a:rPr>
                <a:t>, </a:t>
              </a:r>
              <a:r>
                <a:rPr kumimoji="0" lang="ko-KR" altLang="en-US" sz="2000" b="1" dirty="0" smtClean="0">
                  <a:latin typeface="Arial" charset="0"/>
                  <a:ea typeface="HY헤드라인M" pitchFamily="18" charset="-127"/>
                </a:rPr>
                <a:t>고교 진학 시까지 연계</a:t>
              </a:r>
              <a:r>
                <a:rPr kumimoji="0" lang="en-US" altLang="ko-KR" sz="2000" b="1" dirty="0" smtClean="0">
                  <a:latin typeface="Arial" charset="0"/>
                  <a:ea typeface="HY헤드라인M" pitchFamily="18" charset="-127"/>
                </a:rPr>
                <a:t>   </a:t>
              </a:r>
              <a:endParaRPr kumimoji="0" lang="en-US" altLang="ko-KR" sz="2000" b="1" dirty="0">
                <a:latin typeface="Arial" charset="0"/>
                <a:ea typeface="HY헤드라인M" pitchFamily="18" charset="-127"/>
              </a:endParaRPr>
            </a:p>
          </p:txBody>
        </p:sp>
        <p:grpSp>
          <p:nvGrpSpPr>
            <p:cNvPr id="27" name="Group 15"/>
            <p:cNvGrpSpPr>
              <a:grpSpLocks/>
            </p:cNvGrpSpPr>
            <p:nvPr/>
          </p:nvGrpSpPr>
          <p:grpSpPr bwMode="auto">
            <a:xfrm>
              <a:off x="4715297" y="5853955"/>
              <a:ext cx="1255712" cy="592138"/>
              <a:chOff x="767" y="1468"/>
              <a:chExt cx="602" cy="284"/>
            </a:xfrm>
          </p:grpSpPr>
          <p:sp>
            <p:nvSpPr>
              <p:cNvPr id="51" name="Oval 16"/>
              <p:cNvSpPr>
                <a:spLocks noChangeArrowheads="1"/>
              </p:cNvSpPr>
              <p:nvPr/>
            </p:nvSpPr>
            <p:spPr bwMode="auto">
              <a:xfrm>
                <a:off x="779" y="1468"/>
                <a:ext cx="584" cy="126"/>
              </a:xfrm>
              <a:prstGeom prst="ellipse">
                <a:avLst/>
              </a:prstGeom>
              <a:solidFill>
                <a:schemeClr val="bg1">
                  <a:alpha val="2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2" name="Arc 17"/>
              <p:cNvSpPr>
                <a:spLocks/>
              </p:cNvSpPr>
              <p:nvPr/>
            </p:nvSpPr>
            <p:spPr bwMode="auto">
              <a:xfrm rot="5400000">
                <a:off x="939" y="1322"/>
                <a:ext cx="258" cy="602"/>
              </a:xfrm>
              <a:custGeom>
                <a:avLst/>
                <a:gdLst>
                  <a:gd name="G0" fmla="+- 158 0 0"/>
                  <a:gd name="G1" fmla="+- 21600 0 0"/>
                  <a:gd name="G2" fmla="+- 21600 0 0"/>
                  <a:gd name="T0" fmla="*/ 158 w 21758"/>
                  <a:gd name="T1" fmla="*/ 0 h 43200"/>
                  <a:gd name="T2" fmla="*/ 0 w 21758"/>
                  <a:gd name="T3" fmla="*/ 43199 h 43200"/>
                  <a:gd name="T4" fmla="*/ 158 w 21758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758" h="43200" fill="none" extrusionOk="0">
                    <a:moveTo>
                      <a:pt x="157" y="0"/>
                    </a:moveTo>
                    <a:cubicBezTo>
                      <a:pt x="12087" y="0"/>
                      <a:pt x="21758" y="9670"/>
                      <a:pt x="21758" y="21600"/>
                    </a:cubicBezTo>
                    <a:cubicBezTo>
                      <a:pt x="21758" y="33529"/>
                      <a:pt x="12087" y="43200"/>
                      <a:pt x="158" y="43200"/>
                    </a:cubicBezTo>
                    <a:cubicBezTo>
                      <a:pt x="105" y="43200"/>
                      <a:pt x="52" y="43199"/>
                      <a:pt x="-1" y="43199"/>
                    </a:cubicBezTo>
                  </a:path>
                  <a:path w="21758" h="43200" stroke="0" extrusionOk="0">
                    <a:moveTo>
                      <a:pt x="157" y="0"/>
                    </a:moveTo>
                    <a:cubicBezTo>
                      <a:pt x="12087" y="0"/>
                      <a:pt x="21758" y="9670"/>
                      <a:pt x="21758" y="21600"/>
                    </a:cubicBezTo>
                    <a:cubicBezTo>
                      <a:pt x="21758" y="33529"/>
                      <a:pt x="12087" y="43200"/>
                      <a:pt x="158" y="43200"/>
                    </a:cubicBezTo>
                    <a:cubicBezTo>
                      <a:pt x="105" y="43200"/>
                      <a:pt x="52" y="43199"/>
                      <a:pt x="-1" y="43199"/>
                    </a:cubicBezTo>
                    <a:lnTo>
                      <a:pt x="158" y="216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chemeClr val="bg1">
                      <a:alpha val="80000"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28" name="Group 18"/>
            <p:cNvGrpSpPr>
              <a:grpSpLocks/>
            </p:cNvGrpSpPr>
            <p:nvPr/>
          </p:nvGrpSpPr>
          <p:grpSpPr bwMode="auto">
            <a:xfrm>
              <a:off x="3207585" y="4684713"/>
              <a:ext cx="1104900" cy="520700"/>
              <a:chOff x="767" y="1468"/>
              <a:chExt cx="602" cy="284"/>
            </a:xfrm>
          </p:grpSpPr>
          <p:sp>
            <p:nvSpPr>
              <p:cNvPr id="44" name="Oval 19"/>
              <p:cNvSpPr>
                <a:spLocks noChangeArrowheads="1"/>
              </p:cNvSpPr>
              <p:nvPr/>
            </p:nvSpPr>
            <p:spPr bwMode="auto">
              <a:xfrm>
                <a:off x="779" y="1468"/>
                <a:ext cx="584" cy="126"/>
              </a:xfrm>
              <a:prstGeom prst="ellipse">
                <a:avLst/>
              </a:prstGeom>
              <a:solidFill>
                <a:schemeClr val="bg1">
                  <a:alpha val="2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0" name="Arc 20"/>
              <p:cNvSpPr>
                <a:spLocks/>
              </p:cNvSpPr>
              <p:nvPr/>
            </p:nvSpPr>
            <p:spPr bwMode="auto">
              <a:xfrm rot="5400000">
                <a:off x="939" y="1322"/>
                <a:ext cx="258" cy="602"/>
              </a:xfrm>
              <a:custGeom>
                <a:avLst/>
                <a:gdLst>
                  <a:gd name="G0" fmla="+- 158 0 0"/>
                  <a:gd name="G1" fmla="+- 21600 0 0"/>
                  <a:gd name="G2" fmla="+- 21600 0 0"/>
                  <a:gd name="T0" fmla="*/ 158 w 21758"/>
                  <a:gd name="T1" fmla="*/ 0 h 43200"/>
                  <a:gd name="T2" fmla="*/ 0 w 21758"/>
                  <a:gd name="T3" fmla="*/ 43199 h 43200"/>
                  <a:gd name="T4" fmla="*/ 158 w 21758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758" h="43200" fill="none" extrusionOk="0">
                    <a:moveTo>
                      <a:pt x="157" y="0"/>
                    </a:moveTo>
                    <a:cubicBezTo>
                      <a:pt x="12087" y="0"/>
                      <a:pt x="21758" y="9670"/>
                      <a:pt x="21758" y="21600"/>
                    </a:cubicBezTo>
                    <a:cubicBezTo>
                      <a:pt x="21758" y="33529"/>
                      <a:pt x="12087" y="43200"/>
                      <a:pt x="158" y="43200"/>
                    </a:cubicBezTo>
                    <a:cubicBezTo>
                      <a:pt x="105" y="43200"/>
                      <a:pt x="52" y="43199"/>
                      <a:pt x="-1" y="43199"/>
                    </a:cubicBezTo>
                  </a:path>
                  <a:path w="21758" h="43200" stroke="0" extrusionOk="0">
                    <a:moveTo>
                      <a:pt x="157" y="0"/>
                    </a:moveTo>
                    <a:cubicBezTo>
                      <a:pt x="12087" y="0"/>
                      <a:pt x="21758" y="9670"/>
                      <a:pt x="21758" y="21600"/>
                    </a:cubicBezTo>
                    <a:cubicBezTo>
                      <a:pt x="21758" y="33529"/>
                      <a:pt x="12087" y="43200"/>
                      <a:pt x="158" y="43200"/>
                    </a:cubicBezTo>
                    <a:cubicBezTo>
                      <a:pt x="105" y="43200"/>
                      <a:pt x="52" y="43199"/>
                      <a:pt x="-1" y="43199"/>
                    </a:cubicBezTo>
                    <a:lnTo>
                      <a:pt x="158" y="216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chemeClr val="bg1">
                      <a:alpha val="80000"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29" name="Text Box 24"/>
            <p:cNvSpPr txBox="1">
              <a:spLocks noChangeArrowheads="1"/>
            </p:cNvSpPr>
            <p:nvPr/>
          </p:nvSpPr>
          <p:spPr bwMode="auto">
            <a:xfrm>
              <a:off x="4605395" y="5320555"/>
              <a:ext cx="1531188" cy="477054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2500" b="1" dirty="0" smtClean="0">
                  <a:solidFill>
                    <a:schemeClr val="bg1"/>
                  </a:solidFill>
                  <a:latin typeface="Arial" charset="0"/>
                </a:rPr>
                <a:t>흥미 유발</a:t>
              </a:r>
              <a:endParaRPr lang="en-US" altLang="ko-KR" sz="2500" b="1" dirty="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0" name="Text Box 25"/>
            <p:cNvSpPr txBox="1">
              <a:spLocks noChangeArrowheads="1"/>
            </p:cNvSpPr>
            <p:nvPr/>
          </p:nvSpPr>
          <p:spPr bwMode="auto">
            <a:xfrm>
              <a:off x="2987824" y="4205288"/>
              <a:ext cx="1584088" cy="707886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2000" b="1" dirty="0" smtClean="0">
                  <a:solidFill>
                    <a:schemeClr val="bg1"/>
                  </a:solidFill>
                  <a:latin typeface="Arial" charset="0"/>
                </a:rPr>
                <a:t>역사적 지식 </a:t>
              </a:r>
              <a:endParaRPr lang="en-US" altLang="ko-KR" sz="2000" b="1" dirty="0" smtClean="0">
                <a:solidFill>
                  <a:schemeClr val="bg1"/>
                </a:solidFill>
                <a:latin typeface="Arial" charset="0"/>
              </a:endParaRPr>
            </a:p>
            <a:p>
              <a:pPr algn="ctr"/>
              <a:r>
                <a:rPr lang="ko-KR" altLang="en-US" sz="2000" b="1" dirty="0" smtClean="0">
                  <a:solidFill>
                    <a:schemeClr val="bg1"/>
                  </a:solidFill>
                  <a:latin typeface="Arial" charset="0"/>
                </a:rPr>
                <a:t>축적</a:t>
              </a:r>
              <a:endParaRPr lang="en-US" altLang="ko-KR" sz="2000" b="1" dirty="0">
                <a:solidFill>
                  <a:schemeClr val="bg1"/>
                </a:solidFill>
                <a:latin typeface="Arial" charset="0"/>
              </a:endParaRPr>
            </a:p>
          </p:txBody>
        </p:sp>
        <p:grpSp>
          <p:nvGrpSpPr>
            <p:cNvPr id="31" name="그룹 26"/>
            <p:cNvGrpSpPr/>
            <p:nvPr/>
          </p:nvGrpSpPr>
          <p:grpSpPr>
            <a:xfrm>
              <a:off x="6190963" y="3857628"/>
              <a:ext cx="1861407" cy="1689100"/>
              <a:chOff x="6190963" y="4332288"/>
              <a:chExt cx="1861407" cy="1689100"/>
            </a:xfrm>
          </p:grpSpPr>
          <p:sp>
            <p:nvSpPr>
              <p:cNvPr id="39" name="AutoShape 13"/>
              <p:cNvSpPr>
                <a:spLocks noChangeArrowheads="1"/>
              </p:cNvSpPr>
              <p:nvPr/>
            </p:nvSpPr>
            <p:spPr bwMode="auto">
              <a:xfrm rot="5400000">
                <a:off x="6715125" y="3979863"/>
                <a:ext cx="800100" cy="1504950"/>
              </a:xfrm>
              <a:prstGeom prst="moon">
                <a:avLst>
                  <a:gd name="adj" fmla="val 87500"/>
                </a:avLst>
              </a:prstGeom>
              <a:gradFill rotWithShape="1">
                <a:gsLst>
                  <a:gs pos="0">
                    <a:schemeClr val="bg1">
                      <a:alpha val="83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 sz="1100"/>
              </a:p>
            </p:txBody>
          </p:sp>
          <p:grpSp>
            <p:nvGrpSpPr>
              <p:cNvPr id="40" name="Group 21"/>
              <p:cNvGrpSpPr>
                <a:grpSpLocks/>
              </p:cNvGrpSpPr>
              <p:nvPr/>
            </p:nvGrpSpPr>
            <p:grpSpPr bwMode="auto">
              <a:xfrm>
                <a:off x="6492875" y="5429250"/>
                <a:ext cx="1255713" cy="592138"/>
                <a:chOff x="767" y="1468"/>
                <a:chExt cx="602" cy="284"/>
              </a:xfrm>
            </p:grpSpPr>
            <p:sp>
              <p:nvSpPr>
                <p:cNvPr id="42" name="Oval 22"/>
                <p:cNvSpPr>
                  <a:spLocks noChangeArrowheads="1"/>
                </p:cNvSpPr>
                <p:nvPr/>
              </p:nvSpPr>
              <p:spPr bwMode="auto">
                <a:xfrm>
                  <a:off x="779" y="1468"/>
                  <a:ext cx="584" cy="126"/>
                </a:xfrm>
                <a:prstGeom prst="ellipse">
                  <a:avLst/>
                </a:prstGeom>
                <a:solidFill>
                  <a:schemeClr val="bg1">
                    <a:alpha val="25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 sz="1100"/>
                </a:p>
              </p:txBody>
            </p:sp>
            <p:sp>
              <p:nvSpPr>
                <p:cNvPr id="43" name="Arc 23"/>
                <p:cNvSpPr>
                  <a:spLocks/>
                </p:cNvSpPr>
                <p:nvPr/>
              </p:nvSpPr>
              <p:spPr bwMode="auto">
                <a:xfrm rot="5400000">
                  <a:off x="939" y="1322"/>
                  <a:ext cx="258" cy="602"/>
                </a:xfrm>
                <a:custGeom>
                  <a:avLst/>
                  <a:gdLst>
                    <a:gd name="G0" fmla="+- 158 0 0"/>
                    <a:gd name="G1" fmla="+- 21600 0 0"/>
                    <a:gd name="G2" fmla="+- 21600 0 0"/>
                    <a:gd name="T0" fmla="*/ 158 w 21758"/>
                    <a:gd name="T1" fmla="*/ 0 h 43200"/>
                    <a:gd name="T2" fmla="*/ 0 w 21758"/>
                    <a:gd name="T3" fmla="*/ 43199 h 43200"/>
                    <a:gd name="T4" fmla="*/ 158 w 2175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758" h="43200" fill="none" extrusionOk="0">
                      <a:moveTo>
                        <a:pt x="157" y="0"/>
                      </a:moveTo>
                      <a:cubicBezTo>
                        <a:pt x="12087" y="0"/>
                        <a:pt x="21758" y="9670"/>
                        <a:pt x="21758" y="21600"/>
                      </a:cubicBezTo>
                      <a:cubicBezTo>
                        <a:pt x="21758" y="33529"/>
                        <a:pt x="12087" y="43200"/>
                        <a:pt x="158" y="43200"/>
                      </a:cubicBezTo>
                      <a:cubicBezTo>
                        <a:pt x="105" y="43200"/>
                        <a:pt x="52" y="43199"/>
                        <a:pt x="-1" y="43199"/>
                      </a:cubicBezTo>
                    </a:path>
                    <a:path w="21758" h="43200" stroke="0" extrusionOk="0">
                      <a:moveTo>
                        <a:pt x="157" y="0"/>
                      </a:moveTo>
                      <a:cubicBezTo>
                        <a:pt x="12087" y="0"/>
                        <a:pt x="21758" y="9670"/>
                        <a:pt x="21758" y="21600"/>
                      </a:cubicBezTo>
                      <a:cubicBezTo>
                        <a:pt x="21758" y="33529"/>
                        <a:pt x="12087" y="43200"/>
                        <a:pt x="158" y="43200"/>
                      </a:cubicBezTo>
                      <a:cubicBezTo>
                        <a:pt x="105" y="43200"/>
                        <a:pt x="52" y="43199"/>
                        <a:pt x="-1" y="43199"/>
                      </a:cubicBezTo>
                      <a:lnTo>
                        <a:pt x="158" y="2160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chemeClr val="bg1">
                        <a:alpha val="80000"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 sz="1100"/>
                </a:p>
              </p:txBody>
            </p:sp>
          </p:grpSp>
          <p:sp>
            <p:nvSpPr>
              <p:cNvPr id="41" name="Text Box 26"/>
              <p:cNvSpPr txBox="1">
                <a:spLocks noChangeArrowheads="1"/>
              </p:cNvSpPr>
              <p:nvPr/>
            </p:nvSpPr>
            <p:spPr bwMode="auto">
              <a:xfrm>
                <a:off x="6190963" y="4927600"/>
                <a:ext cx="1861407" cy="830997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chemeClr val="tx1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ko-KR" altLang="en-US" sz="2400" b="1" dirty="0" smtClean="0">
                    <a:solidFill>
                      <a:schemeClr val="bg1"/>
                    </a:solidFill>
                    <a:latin typeface="Arial" charset="0"/>
                  </a:rPr>
                  <a:t>역사에 대한 </a:t>
                </a:r>
                <a:endParaRPr lang="en-US" altLang="ko-KR" sz="2400" b="1" dirty="0" smtClean="0">
                  <a:solidFill>
                    <a:schemeClr val="bg1"/>
                  </a:solidFill>
                  <a:latin typeface="Arial" charset="0"/>
                </a:endParaRPr>
              </a:p>
              <a:p>
                <a:pPr algn="ctr"/>
                <a:r>
                  <a:rPr lang="ko-KR" altLang="en-US" sz="2400" b="1" dirty="0" smtClean="0">
                    <a:solidFill>
                      <a:schemeClr val="bg1"/>
                    </a:solidFill>
                    <a:latin typeface="Arial" charset="0"/>
                  </a:rPr>
                  <a:t>자신감 </a:t>
                </a:r>
                <a:endParaRPr lang="en-US" altLang="ko-KR" sz="24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</p:grpSp>
        <p:sp>
          <p:nvSpPr>
            <p:cNvPr id="32" name="Oval 5"/>
            <p:cNvSpPr>
              <a:spLocks noChangeArrowheads="1"/>
            </p:cNvSpPr>
            <p:nvPr/>
          </p:nvSpPr>
          <p:spPr bwMode="auto">
            <a:xfrm>
              <a:off x="1219485" y="5730516"/>
              <a:ext cx="1449128" cy="578803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60001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100" dir="5400000" algn="ctr" rotWithShape="0">
                      <a:srgbClr val="000000">
                        <a:alpha val="7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3" name="Oval 6"/>
            <p:cNvSpPr>
              <a:spLocks noChangeArrowheads="1"/>
            </p:cNvSpPr>
            <p:nvPr/>
          </p:nvSpPr>
          <p:spPr bwMode="auto">
            <a:xfrm>
              <a:off x="1149010" y="4452940"/>
              <a:ext cx="1622789" cy="1584917"/>
            </a:xfrm>
            <a:prstGeom prst="ellipse">
              <a:avLst/>
            </a:prstGeom>
            <a:gradFill rotWithShape="1">
              <a:gsLst>
                <a:gs pos="0">
                  <a:srgbClr val="00A8A4">
                    <a:gamma/>
                    <a:shade val="66667"/>
                    <a:invGamma/>
                  </a:srgbClr>
                </a:gs>
                <a:gs pos="100000">
                  <a:srgbClr val="00A8A4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100" dir="5400000" algn="ctr" rotWithShape="0">
                      <a:srgbClr val="000000">
                        <a:alpha val="7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4" name="AutoShape 7"/>
            <p:cNvSpPr>
              <a:spLocks noChangeArrowheads="1"/>
            </p:cNvSpPr>
            <p:nvPr/>
          </p:nvSpPr>
          <p:spPr bwMode="auto">
            <a:xfrm rot="5400000">
              <a:off x="1778085" y="4062676"/>
              <a:ext cx="364129" cy="1257019"/>
            </a:xfrm>
            <a:prstGeom prst="moon">
              <a:avLst>
                <a:gd name="adj" fmla="val 87500"/>
              </a:avLst>
            </a:prstGeom>
            <a:gradFill rotWithShape="1"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5" name="Group 15"/>
            <p:cNvGrpSpPr>
              <a:grpSpLocks/>
            </p:cNvGrpSpPr>
            <p:nvPr/>
          </p:nvGrpSpPr>
          <p:grpSpPr bwMode="auto">
            <a:xfrm>
              <a:off x="1360285" y="5480975"/>
              <a:ext cx="1154340" cy="533070"/>
              <a:chOff x="767" y="1468"/>
              <a:chExt cx="602" cy="284"/>
            </a:xfrm>
          </p:grpSpPr>
          <p:sp>
            <p:nvSpPr>
              <p:cNvPr id="37" name="Oval 16"/>
              <p:cNvSpPr>
                <a:spLocks noChangeArrowheads="1"/>
              </p:cNvSpPr>
              <p:nvPr/>
            </p:nvSpPr>
            <p:spPr bwMode="auto">
              <a:xfrm>
                <a:off x="779" y="1468"/>
                <a:ext cx="584" cy="126"/>
              </a:xfrm>
              <a:prstGeom prst="ellipse">
                <a:avLst/>
              </a:prstGeom>
              <a:solidFill>
                <a:schemeClr val="bg1">
                  <a:alpha val="2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8" name="Arc 17"/>
              <p:cNvSpPr>
                <a:spLocks/>
              </p:cNvSpPr>
              <p:nvPr/>
            </p:nvSpPr>
            <p:spPr bwMode="auto">
              <a:xfrm rot="5400000">
                <a:off x="939" y="1322"/>
                <a:ext cx="258" cy="602"/>
              </a:xfrm>
              <a:custGeom>
                <a:avLst/>
                <a:gdLst>
                  <a:gd name="G0" fmla="+- 158 0 0"/>
                  <a:gd name="G1" fmla="+- 21600 0 0"/>
                  <a:gd name="G2" fmla="+- 21600 0 0"/>
                  <a:gd name="T0" fmla="*/ 158 w 21758"/>
                  <a:gd name="T1" fmla="*/ 0 h 43200"/>
                  <a:gd name="T2" fmla="*/ 0 w 21758"/>
                  <a:gd name="T3" fmla="*/ 43199 h 43200"/>
                  <a:gd name="T4" fmla="*/ 158 w 21758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758" h="43200" fill="none" extrusionOk="0">
                    <a:moveTo>
                      <a:pt x="157" y="0"/>
                    </a:moveTo>
                    <a:cubicBezTo>
                      <a:pt x="12087" y="0"/>
                      <a:pt x="21758" y="9670"/>
                      <a:pt x="21758" y="21600"/>
                    </a:cubicBezTo>
                    <a:cubicBezTo>
                      <a:pt x="21758" y="33529"/>
                      <a:pt x="12087" y="43200"/>
                      <a:pt x="158" y="43200"/>
                    </a:cubicBezTo>
                    <a:cubicBezTo>
                      <a:pt x="105" y="43200"/>
                      <a:pt x="52" y="43199"/>
                      <a:pt x="-1" y="43199"/>
                    </a:cubicBezTo>
                  </a:path>
                  <a:path w="21758" h="43200" stroke="0" extrusionOk="0">
                    <a:moveTo>
                      <a:pt x="157" y="0"/>
                    </a:moveTo>
                    <a:cubicBezTo>
                      <a:pt x="12087" y="0"/>
                      <a:pt x="21758" y="9670"/>
                      <a:pt x="21758" y="21600"/>
                    </a:cubicBezTo>
                    <a:cubicBezTo>
                      <a:pt x="21758" y="33529"/>
                      <a:pt x="12087" y="43200"/>
                      <a:pt x="158" y="43200"/>
                    </a:cubicBezTo>
                    <a:cubicBezTo>
                      <a:pt x="105" y="43200"/>
                      <a:pt x="52" y="43199"/>
                      <a:pt x="-1" y="43199"/>
                    </a:cubicBezTo>
                    <a:lnTo>
                      <a:pt x="158" y="216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chemeClr val="bg1">
                      <a:alpha val="80000"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36" name="Text Box 24"/>
            <p:cNvSpPr txBox="1">
              <a:spLocks noChangeArrowheads="1"/>
            </p:cNvSpPr>
            <p:nvPr/>
          </p:nvSpPr>
          <p:spPr bwMode="auto">
            <a:xfrm>
              <a:off x="1115616" y="4797152"/>
              <a:ext cx="1715203" cy="861774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500" b="1" dirty="0" smtClean="0">
                  <a:solidFill>
                    <a:schemeClr val="bg1"/>
                  </a:solidFill>
                  <a:latin typeface="Arial" charset="0"/>
                </a:rPr>
                <a:t>유쾌한 </a:t>
              </a:r>
              <a:endParaRPr lang="en-US" altLang="ko-KR" sz="2500" b="1" dirty="0" smtClean="0">
                <a:solidFill>
                  <a:schemeClr val="bg1"/>
                </a:solidFill>
                <a:latin typeface="Arial" charset="0"/>
              </a:endParaRPr>
            </a:p>
            <a:p>
              <a:pPr algn="ctr"/>
              <a:r>
                <a:rPr lang="ko-KR" altLang="en-US" sz="2500" b="1" dirty="0" smtClean="0">
                  <a:solidFill>
                    <a:schemeClr val="bg1"/>
                  </a:solidFill>
                  <a:latin typeface="Arial" charset="0"/>
                </a:rPr>
                <a:t>학습 경험</a:t>
              </a:r>
              <a:endParaRPr lang="en-US" altLang="ko-KR" sz="2500" b="1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394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4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331640" y="2128788"/>
            <a:ext cx="62646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solidFill>
                  <a:schemeClr val="tx2"/>
                </a:solidFill>
                <a:latin typeface="HY수평선B" pitchFamily="18" charset="-127"/>
                <a:ea typeface="HY수평선B" pitchFamily="18" charset="-127"/>
              </a:rPr>
              <a:t>과거를 통해 현재를 배우는 역사</a:t>
            </a:r>
            <a:endParaRPr lang="en-US" altLang="ko-KR" sz="3200" dirty="0" smtClean="0">
              <a:solidFill>
                <a:schemeClr val="tx2"/>
              </a:solidFill>
              <a:latin typeface="HY수평선B" pitchFamily="18" charset="-127"/>
              <a:ea typeface="HY수평선B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solidFill>
                  <a:schemeClr val="tx2"/>
                </a:solidFill>
                <a:latin typeface="HY수평선B" pitchFamily="18" charset="-127"/>
                <a:ea typeface="HY수평선B" pitchFamily="18" charset="-127"/>
              </a:rPr>
              <a:t>미래를 이끌어갈 한국어</a:t>
            </a:r>
            <a:endParaRPr lang="en-US" altLang="ko-KR" sz="3200" dirty="0" smtClean="0">
              <a:solidFill>
                <a:schemeClr val="tx2"/>
              </a:solidFill>
              <a:latin typeface="HY수평선B" pitchFamily="18" charset="-127"/>
              <a:ea typeface="HY수평선B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 err="1" smtClean="0">
                <a:solidFill>
                  <a:schemeClr val="tx2"/>
                </a:solidFill>
                <a:latin typeface="HY수평선B" pitchFamily="18" charset="-127"/>
                <a:ea typeface="HY수평선B" pitchFamily="18" charset="-127"/>
              </a:rPr>
              <a:t>한이재미는</a:t>
            </a:r>
            <a:r>
              <a:rPr lang="ko-KR" altLang="en-US" sz="3200" dirty="0" smtClean="0">
                <a:solidFill>
                  <a:schemeClr val="tx2"/>
                </a:solidFill>
                <a:latin typeface="HY수평선B" pitchFamily="18" charset="-127"/>
                <a:ea typeface="HY수평선B" pitchFamily="18" charset="-127"/>
              </a:rPr>
              <a:t> 이들과 함께 합니다</a:t>
            </a:r>
            <a:r>
              <a:rPr lang="en-US" altLang="ko-KR" sz="3200" dirty="0" smtClean="0">
                <a:solidFill>
                  <a:schemeClr val="tx2"/>
                </a:solidFill>
                <a:latin typeface="HY수평선B" pitchFamily="18" charset="-127"/>
                <a:ea typeface="HY수평선B" pitchFamily="18" charset="-127"/>
              </a:rPr>
              <a:t>. </a:t>
            </a:r>
            <a:endParaRPr lang="ko-KR" altLang="en-US" sz="3200" dirty="0">
              <a:solidFill>
                <a:schemeClr val="tx2"/>
              </a:solidFill>
              <a:latin typeface="HY수평선B" pitchFamily="18" charset="-127"/>
              <a:ea typeface="HY수평선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942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2"/>
          <a:stretch/>
        </p:blipFill>
        <p:spPr>
          <a:xfrm>
            <a:off x="755576" y="2222658"/>
            <a:ext cx="7594916" cy="3582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122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Com\Desktop\그림3.png"/>
          <p:cNvPicPr>
            <a:picLocks noChangeAspect="1" noChangeArrowheads="1"/>
          </p:cNvPicPr>
          <p:nvPr/>
        </p:nvPicPr>
        <p:blipFill>
          <a:blip r:embed="rId3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3" name="직선 연결선 2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3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6" name="직사각형 5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Ⅰ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cxnSp>
        <p:nvCxnSpPr>
          <p:cNvPr id="35" name="직선 연결선 34"/>
          <p:cNvCxnSpPr/>
          <p:nvPr/>
        </p:nvCxnSpPr>
        <p:spPr>
          <a:xfrm>
            <a:off x="142875" y="1557040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7"/>
          <p:cNvSpPr>
            <a:spLocks noChangeArrowheads="1"/>
          </p:cNvSpPr>
          <p:nvPr/>
        </p:nvSpPr>
        <p:spPr bwMode="auto">
          <a:xfrm>
            <a:off x="251520" y="1104801"/>
            <a:ext cx="5786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/>
              <a:t>㈜</a:t>
            </a:r>
            <a:r>
              <a:rPr lang="ko-KR" altLang="en-US" b="1" dirty="0" err="1" smtClean="0"/>
              <a:t>한이재미</a:t>
            </a:r>
            <a:r>
              <a:rPr lang="ko-KR" altLang="en-US" b="1" dirty="0" smtClean="0"/>
              <a:t> 연혁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372200" y="47667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1. (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주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)</a:t>
            </a:r>
            <a:r>
              <a:rPr lang="ko-KR" altLang="en-US" b="1" dirty="0" err="1" smtClean="0">
                <a:solidFill>
                  <a:schemeClr val="bg1"/>
                </a:solidFill>
                <a:latin typeface="맑은 고딕"/>
                <a:ea typeface="맑은 고딕"/>
              </a:rPr>
              <a:t>한이재미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소개</a:t>
            </a:r>
            <a:r>
              <a:rPr lang="ko-KR" altLang="en-US" b="1" dirty="0" smtClean="0">
                <a:solidFill>
                  <a:schemeClr val="bg1"/>
                </a:solidFill>
              </a:rPr>
              <a:t> 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766716"/>
              </p:ext>
            </p:extLst>
          </p:nvPr>
        </p:nvGraphicFramePr>
        <p:xfrm>
          <a:off x="768646" y="1844824"/>
          <a:ext cx="5199191" cy="45259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9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9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64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2019. 08. 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600" u="none" strike="noStrike">
                          <a:effectLst/>
                        </a:rPr>
                        <a:t>KOICA IBS</a:t>
                      </a:r>
                      <a:r>
                        <a:rPr lang="ko-KR" altLang="en-US" sz="600" u="none" strike="noStrike">
                          <a:effectLst/>
                        </a:rPr>
                        <a:t>사업 한국어 컨소시엄 참여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2018. 09.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‘한이재미 어학원’ 설립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2018. 07.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미얀마 분원‘</a:t>
                      </a:r>
                      <a:r>
                        <a:rPr lang="en-US" altLang="ko-KR" sz="600" u="none" strike="noStrike">
                          <a:effectLst/>
                        </a:rPr>
                        <a:t>KOMICE' </a:t>
                      </a:r>
                      <a:r>
                        <a:rPr lang="ko-KR" altLang="en-US" sz="600" u="none" strike="noStrike">
                          <a:effectLst/>
                        </a:rPr>
                        <a:t>개원 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2018. 05.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‘호이호이’ 텀블벅 크라우드 펀딩</a:t>
                      </a:r>
                      <a:r>
                        <a:rPr lang="en-US" altLang="ko-KR" sz="600" u="none" strike="noStrike">
                          <a:effectLst/>
                        </a:rPr>
                        <a:t>, </a:t>
                      </a:r>
                      <a:r>
                        <a:rPr lang="ko-KR" altLang="en-US" sz="600" u="none" strike="noStrike">
                          <a:effectLst/>
                        </a:rPr>
                        <a:t>지역아동센터 기부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2018. 04.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베트남 ‘</a:t>
                      </a:r>
                      <a:r>
                        <a:rPr lang="en-US" altLang="ko-KR" sz="600" u="none" strike="noStrike">
                          <a:effectLst/>
                        </a:rPr>
                        <a:t>VIKOR'</a:t>
                      </a:r>
                      <a:r>
                        <a:rPr lang="ko-KR" altLang="en-US" sz="600" u="none" strike="noStrike">
                          <a:effectLst/>
                        </a:rPr>
                        <a:t>와 공동운영 계약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2017. 12.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u="none" strike="noStrike">
                          <a:effectLst/>
                        </a:rPr>
                        <a:t>K-GLOBAL 300 </a:t>
                      </a:r>
                      <a:r>
                        <a:rPr lang="ko-KR" altLang="en-US" sz="600" u="none" strike="noStrike">
                          <a:effectLst/>
                        </a:rPr>
                        <a:t>기업 선정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2017. 12.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인도네시아‘</a:t>
                      </a:r>
                      <a:r>
                        <a:rPr lang="en-US" altLang="ko-KR" sz="600" u="none" strike="noStrike">
                          <a:effectLst/>
                        </a:rPr>
                        <a:t>KLC'</a:t>
                      </a:r>
                      <a:r>
                        <a:rPr lang="ko-KR" altLang="en-US" sz="600" u="none" strike="noStrike">
                          <a:effectLst/>
                        </a:rPr>
                        <a:t>와 콘텐츠 협약 및 판권 판매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2017. 11.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인도네시아 자카르타 </a:t>
                      </a:r>
                      <a:r>
                        <a:rPr lang="en-US" altLang="ko-KR" sz="600" u="none" strike="noStrike">
                          <a:effectLst/>
                        </a:rPr>
                        <a:t>'K-JOB KOREAN' </a:t>
                      </a:r>
                      <a:r>
                        <a:rPr lang="ko-KR" altLang="en-US" sz="600" u="none" strike="noStrike">
                          <a:effectLst/>
                        </a:rPr>
                        <a:t>론칭 행사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2017. 09.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인도네시아 </a:t>
                      </a:r>
                      <a:r>
                        <a:rPr lang="en-US" altLang="ko-KR" sz="600" u="none" strike="noStrike">
                          <a:effectLst/>
                        </a:rPr>
                        <a:t>'HANIJEMI' </a:t>
                      </a:r>
                      <a:r>
                        <a:rPr lang="ko-KR" altLang="en-US" sz="600" u="none" strike="noStrike">
                          <a:effectLst/>
                        </a:rPr>
                        <a:t>상표 등록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2017. 08.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u="none" strike="noStrike">
                          <a:effectLst/>
                        </a:rPr>
                        <a:t>EPS TOPIK </a:t>
                      </a:r>
                      <a:r>
                        <a:rPr lang="ko-KR" altLang="en-US" sz="600" u="none" strike="noStrike">
                          <a:effectLst/>
                        </a:rPr>
                        <a:t>교재‘</a:t>
                      </a:r>
                      <a:r>
                        <a:rPr lang="en-US" sz="600" u="none" strike="noStrike">
                          <a:effectLst/>
                        </a:rPr>
                        <a:t>K JOB KOREAN' </a:t>
                      </a:r>
                      <a:r>
                        <a:rPr lang="ko-KR" altLang="en-US" sz="600" u="none" strike="noStrike">
                          <a:effectLst/>
                        </a:rPr>
                        <a:t>출판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2017. 05.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600" u="none" strike="noStrike">
                          <a:effectLst/>
                        </a:rPr>
                        <a:t>KOTRA </a:t>
                      </a:r>
                      <a:r>
                        <a:rPr lang="ko-KR" altLang="en-US" sz="600" u="none" strike="noStrike">
                          <a:effectLst/>
                        </a:rPr>
                        <a:t>인도네시아 한국어교육 </a:t>
                      </a:r>
                      <a:r>
                        <a:rPr lang="en-US" altLang="ko-KR" sz="600" u="none" strike="noStrike">
                          <a:effectLst/>
                        </a:rPr>
                        <a:t>CSR </a:t>
                      </a:r>
                      <a:r>
                        <a:rPr lang="ko-KR" altLang="en-US" sz="600" u="none" strike="noStrike">
                          <a:effectLst/>
                        </a:rPr>
                        <a:t>사업 선정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2017. 05.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한글교육용 어플리케이션 </a:t>
                      </a:r>
                      <a:r>
                        <a:rPr lang="en-US" altLang="ko-KR" sz="600" u="none" strike="noStrike">
                          <a:effectLst/>
                        </a:rPr>
                        <a:t>'LIKE' </a:t>
                      </a:r>
                      <a:r>
                        <a:rPr lang="ko-KR" altLang="en-US" sz="600" u="none" strike="noStrike">
                          <a:effectLst/>
                        </a:rPr>
                        <a:t>플레이스토어 등록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2016. 10.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창업도약패키지지원사업 선정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2016. 09.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이러닝 사이트 ‘</a:t>
                      </a:r>
                      <a:r>
                        <a:rPr lang="en-US" altLang="ko-KR" sz="600" u="none" strike="noStrike">
                          <a:effectLst/>
                        </a:rPr>
                        <a:t>www.funneasykorean.com' </a:t>
                      </a:r>
                      <a:r>
                        <a:rPr lang="ko-KR" altLang="en-US" sz="600" u="none" strike="noStrike">
                          <a:effectLst/>
                        </a:rPr>
                        <a:t>오픈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2016. 04.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글로벌 </a:t>
                      </a:r>
                      <a:r>
                        <a:rPr lang="en-US" altLang="ko-KR" sz="600" u="none" strike="noStrike">
                          <a:effectLst/>
                        </a:rPr>
                        <a:t>SW </a:t>
                      </a:r>
                      <a:r>
                        <a:rPr lang="ko-KR" altLang="en-US" sz="600" u="none" strike="noStrike">
                          <a:effectLst/>
                        </a:rPr>
                        <a:t>경쟁력 강화지원사업 선정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2016. 04.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한글 교육용 교재 ‘</a:t>
                      </a:r>
                      <a:r>
                        <a:rPr lang="en-US" altLang="ko-KR" sz="600" u="none" strike="noStrike">
                          <a:effectLst/>
                        </a:rPr>
                        <a:t>fun &amp; easy Korean' </a:t>
                      </a:r>
                      <a:r>
                        <a:rPr lang="ko-KR" altLang="en-US" sz="600" u="none" strike="noStrike">
                          <a:effectLst/>
                        </a:rPr>
                        <a:t>출판 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2015. 12.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신라대학교 </a:t>
                      </a:r>
                      <a:r>
                        <a:rPr lang="en-US" altLang="ko-KR" sz="600" u="none" strike="noStrike">
                          <a:effectLst/>
                        </a:rPr>
                        <a:t>SCC </a:t>
                      </a:r>
                      <a:r>
                        <a:rPr lang="ko-KR" altLang="en-US" sz="600" u="none" strike="noStrike">
                          <a:effectLst/>
                        </a:rPr>
                        <a:t>한국어 캠프 운영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2015. 07.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u="none" strike="noStrike">
                          <a:effectLst/>
                        </a:rPr>
                        <a:t> “KOREAN TRENDY VOCA 40' </a:t>
                      </a:r>
                      <a:r>
                        <a:rPr lang="ko-KR" altLang="en-US" sz="600" u="none" strike="noStrike">
                          <a:effectLst/>
                        </a:rPr>
                        <a:t>출판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2015. 03.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해운대 좌산초등학교 </a:t>
                      </a:r>
                      <a:r>
                        <a:rPr lang="en-US" altLang="ko-KR" sz="600" u="none" strike="noStrike">
                          <a:effectLst/>
                        </a:rPr>
                        <a:t>'</a:t>
                      </a:r>
                      <a:r>
                        <a:rPr lang="ko-KR" altLang="en-US" sz="600" u="none" strike="noStrike">
                          <a:effectLst/>
                        </a:rPr>
                        <a:t>호이호이 한국사</a:t>
                      </a:r>
                      <a:r>
                        <a:rPr lang="en-US" altLang="ko-KR" sz="600" u="none" strike="noStrike">
                          <a:effectLst/>
                        </a:rPr>
                        <a:t>' </a:t>
                      </a:r>
                      <a:r>
                        <a:rPr lang="ko-KR" altLang="en-US" sz="600" u="none" strike="noStrike">
                          <a:effectLst/>
                        </a:rPr>
                        <a:t>방과후 수업 출강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2015. 03.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양천초등학교 </a:t>
                      </a:r>
                      <a:r>
                        <a:rPr lang="en-US" altLang="ko-KR" sz="600" u="none" strike="noStrike">
                          <a:effectLst/>
                        </a:rPr>
                        <a:t>'</a:t>
                      </a:r>
                      <a:r>
                        <a:rPr lang="ko-KR" altLang="en-US" sz="600" u="none" strike="noStrike">
                          <a:effectLst/>
                        </a:rPr>
                        <a:t>호이호이 한국사</a:t>
                      </a:r>
                      <a:r>
                        <a:rPr lang="en-US" altLang="ko-KR" sz="600" u="none" strike="noStrike">
                          <a:effectLst/>
                        </a:rPr>
                        <a:t>' </a:t>
                      </a:r>
                      <a:r>
                        <a:rPr lang="ko-KR" altLang="en-US" sz="600" u="none" strike="noStrike">
                          <a:effectLst/>
                        </a:rPr>
                        <a:t>방과후 수업 출강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2015. 02.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부산영어방송 ‘</a:t>
                      </a:r>
                      <a:r>
                        <a:rPr lang="en-US" sz="600" u="none" strike="noStrike">
                          <a:effectLst/>
                        </a:rPr>
                        <a:t>Inside out in Busan' </a:t>
                      </a:r>
                      <a:r>
                        <a:rPr lang="ko-KR" altLang="en-US" sz="600" u="none" strike="noStrike">
                          <a:effectLst/>
                        </a:rPr>
                        <a:t>한국어 콘텐츠 지원</a:t>
                      </a:r>
                      <a:r>
                        <a:rPr lang="en-US" altLang="ko-KR" sz="600" u="none" strike="noStrike">
                          <a:effectLst/>
                        </a:rPr>
                        <a:t>, ‘</a:t>
                      </a:r>
                      <a:r>
                        <a:rPr lang="en-US" sz="600" u="none" strike="noStrike">
                          <a:effectLst/>
                        </a:rPr>
                        <a:t>TALK TALK KOREAN' </a:t>
                      </a:r>
                      <a:r>
                        <a:rPr lang="ko-KR" altLang="en-US" sz="600" u="none" strike="noStrike">
                          <a:effectLst/>
                        </a:rPr>
                        <a:t>코너 진행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2014. 10.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보드게임 호이호이</a:t>
                      </a:r>
                      <a:r>
                        <a:rPr lang="en-US" altLang="ko-KR" sz="600" u="none" strike="noStrike">
                          <a:effectLst/>
                        </a:rPr>
                        <a:t>Ⅱ(</a:t>
                      </a:r>
                      <a:r>
                        <a:rPr lang="ko-KR" altLang="en-US" sz="600" u="none" strike="noStrike">
                          <a:effectLst/>
                        </a:rPr>
                        <a:t>조선시대</a:t>
                      </a:r>
                      <a:r>
                        <a:rPr lang="en-US" altLang="ko-KR" sz="600" u="none" strike="noStrike">
                          <a:effectLst/>
                        </a:rPr>
                        <a:t>~</a:t>
                      </a:r>
                      <a:r>
                        <a:rPr lang="ko-KR" altLang="en-US" sz="600" u="none" strike="noStrike">
                          <a:effectLst/>
                        </a:rPr>
                        <a:t>현대</a:t>
                      </a:r>
                      <a:r>
                        <a:rPr lang="en-US" altLang="ko-KR" sz="600" u="none" strike="noStrike">
                          <a:effectLst/>
                        </a:rPr>
                        <a:t>) </a:t>
                      </a:r>
                      <a:r>
                        <a:rPr lang="ko-KR" altLang="en-US" sz="600" u="none" strike="noStrike">
                          <a:effectLst/>
                        </a:rPr>
                        <a:t>출시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2014. 10.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남구도서관 </a:t>
                      </a:r>
                      <a:r>
                        <a:rPr lang="en-US" altLang="ko-KR" sz="600" u="none" strike="noStrike">
                          <a:effectLst/>
                        </a:rPr>
                        <a:t>'</a:t>
                      </a:r>
                      <a:r>
                        <a:rPr lang="ko-KR" altLang="en-US" sz="600" u="none" strike="noStrike">
                          <a:effectLst/>
                        </a:rPr>
                        <a:t>보드게임으로 배우는 한국사</a:t>
                      </a:r>
                      <a:r>
                        <a:rPr lang="en-US" altLang="ko-KR" sz="600" u="none" strike="noStrike">
                          <a:effectLst/>
                        </a:rPr>
                        <a:t>' </a:t>
                      </a:r>
                      <a:r>
                        <a:rPr lang="ko-KR" altLang="en-US" sz="600" u="none" strike="noStrike">
                          <a:effectLst/>
                        </a:rPr>
                        <a:t>특강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2014. 09.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기장도서관 </a:t>
                      </a:r>
                      <a:r>
                        <a:rPr lang="en-US" altLang="ko-KR" sz="600" u="none" strike="noStrike">
                          <a:effectLst/>
                        </a:rPr>
                        <a:t>'</a:t>
                      </a:r>
                      <a:r>
                        <a:rPr lang="ko-KR" altLang="en-US" sz="600" u="none" strike="noStrike">
                          <a:effectLst/>
                        </a:rPr>
                        <a:t>보드게임으로 배우는 한국사</a:t>
                      </a:r>
                      <a:r>
                        <a:rPr lang="en-US" altLang="ko-KR" sz="600" u="none" strike="noStrike">
                          <a:effectLst/>
                        </a:rPr>
                        <a:t>' </a:t>
                      </a:r>
                      <a:r>
                        <a:rPr lang="ko-KR" altLang="en-US" sz="600" u="none" strike="noStrike">
                          <a:effectLst/>
                        </a:rPr>
                        <a:t>특강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2014. 08.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해운대도서관 </a:t>
                      </a:r>
                      <a:r>
                        <a:rPr lang="en-US" altLang="ko-KR" sz="600" u="none" strike="noStrike">
                          <a:effectLst/>
                        </a:rPr>
                        <a:t>'</a:t>
                      </a:r>
                      <a:r>
                        <a:rPr lang="ko-KR" altLang="en-US" sz="600" u="none" strike="noStrike">
                          <a:effectLst/>
                        </a:rPr>
                        <a:t>보드게임으로 배우는 한국사</a:t>
                      </a:r>
                      <a:r>
                        <a:rPr lang="en-US" altLang="ko-KR" sz="600" u="none" strike="noStrike">
                          <a:effectLst/>
                        </a:rPr>
                        <a:t>' </a:t>
                      </a:r>
                      <a:r>
                        <a:rPr lang="ko-KR" altLang="en-US" sz="600" u="none" strike="noStrike">
                          <a:effectLst/>
                        </a:rPr>
                        <a:t>특강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2014. 08.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창원도서관 </a:t>
                      </a:r>
                      <a:r>
                        <a:rPr lang="en-US" altLang="ko-KR" sz="600" u="none" strike="noStrike">
                          <a:effectLst/>
                        </a:rPr>
                        <a:t>'</a:t>
                      </a:r>
                      <a:r>
                        <a:rPr lang="ko-KR" altLang="en-US" sz="600" u="none" strike="noStrike">
                          <a:effectLst/>
                        </a:rPr>
                        <a:t>보드게임으로 배우는 한국사</a:t>
                      </a:r>
                      <a:r>
                        <a:rPr lang="en-US" altLang="ko-KR" sz="600" u="none" strike="noStrike">
                          <a:effectLst/>
                        </a:rPr>
                        <a:t>' </a:t>
                      </a:r>
                      <a:r>
                        <a:rPr lang="ko-KR" altLang="en-US" sz="600" u="none" strike="noStrike">
                          <a:effectLst/>
                        </a:rPr>
                        <a:t>특강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2014. 07.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구포도서관 </a:t>
                      </a:r>
                      <a:r>
                        <a:rPr lang="en-US" altLang="ko-KR" sz="600" u="none" strike="noStrike">
                          <a:effectLst/>
                        </a:rPr>
                        <a:t>'</a:t>
                      </a:r>
                      <a:r>
                        <a:rPr lang="ko-KR" altLang="en-US" sz="600" u="none" strike="noStrike">
                          <a:effectLst/>
                        </a:rPr>
                        <a:t>보드게임으로 배우는 한국사</a:t>
                      </a:r>
                      <a:r>
                        <a:rPr lang="en-US" altLang="ko-KR" sz="600" u="none" strike="noStrike">
                          <a:effectLst/>
                        </a:rPr>
                        <a:t>' </a:t>
                      </a:r>
                      <a:r>
                        <a:rPr lang="ko-KR" altLang="en-US" sz="600" u="none" strike="noStrike">
                          <a:effectLst/>
                        </a:rPr>
                        <a:t>특강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2014. 04.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남천신협도서관 </a:t>
                      </a:r>
                      <a:r>
                        <a:rPr lang="en-US" altLang="ko-KR" sz="600" u="none" strike="noStrike">
                          <a:effectLst/>
                        </a:rPr>
                        <a:t>'</a:t>
                      </a:r>
                      <a:r>
                        <a:rPr lang="ko-KR" altLang="en-US" sz="600" u="none" strike="noStrike">
                          <a:effectLst/>
                        </a:rPr>
                        <a:t>보드게임으로 배우는 한국사</a:t>
                      </a:r>
                      <a:r>
                        <a:rPr lang="en-US" altLang="ko-KR" sz="600" u="none" strike="noStrike">
                          <a:effectLst/>
                        </a:rPr>
                        <a:t>' </a:t>
                      </a:r>
                      <a:r>
                        <a:rPr lang="ko-KR" altLang="en-US" sz="600" u="none" strike="noStrike">
                          <a:effectLst/>
                        </a:rPr>
                        <a:t>특강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2014. 04.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대신지역아동센터</a:t>
                      </a:r>
                      <a:r>
                        <a:rPr lang="en-US" altLang="ko-KR" sz="600" u="none" strike="noStrike">
                          <a:effectLst/>
                        </a:rPr>
                        <a:t>(</a:t>
                      </a:r>
                      <a:r>
                        <a:rPr lang="ko-KR" altLang="en-US" sz="600" u="none" strike="noStrike">
                          <a:effectLst/>
                        </a:rPr>
                        <a:t>구덕도서관</a:t>
                      </a:r>
                      <a:r>
                        <a:rPr lang="en-US" altLang="ko-KR" sz="600" u="none" strike="noStrike">
                          <a:effectLst/>
                        </a:rPr>
                        <a:t>) '</a:t>
                      </a:r>
                      <a:r>
                        <a:rPr lang="ko-KR" altLang="en-US" sz="600" u="none" strike="noStrike">
                          <a:effectLst/>
                        </a:rPr>
                        <a:t>보드게임으로 배우는 한국사</a:t>
                      </a:r>
                      <a:r>
                        <a:rPr lang="en-US" altLang="ko-KR" sz="600" u="none" strike="noStrike">
                          <a:effectLst/>
                        </a:rPr>
                        <a:t>' </a:t>
                      </a:r>
                      <a:r>
                        <a:rPr lang="ko-KR" altLang="en-US" sz="600" u="none" strike="noStrike">
                          <a:effectLst/>
                        </a:rPr>
                        <a:t>특강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2014. 01.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 호이호이 역사카드 출시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2013. 11.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중앙도서관 </a:t>
                      </a:r>
                      <a:r>
                        <a:rPr lang="en-US" altLang="ko-KR" sz="600" u="none" strike="noStrike">
                          <a:effectLst/>
                        </a:rPr>
                        <a:t>'</a:t>
                      </a:r>
                      <a:r>
                        <a:rPr lang="ko-KR" altLang="en-US" sz="600" u="none" strike="noStrike">
                          <a:effectLst/>
                        </a:rPr>
                        <a:t>보드게임으로 배우는 한국사</a:t>
                      </a:r>
                      <a:r>
                        <a:rPr lang="en-US" altLang="ko-KR" sz="600" u="none" strike="noStrike">
                          <a:effectLst/>
                        </a:rPr>
                        <a:t>' </a:t>
                      </a:r>
                      <a:r>
                        <a:rPr lang="ko-KR" altLang="en-US" sz="600" u="none" strike="noStrike">
                          <a:effectLst/>
                        </a:rPr>
                        <a:t>특강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2013. 11.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영도노인복지관 </a:t>
                      </a:r>
                      <a:r>
                        <a:rPr lang="en-US" altLang="ko-KR" sz="600" u="none" strike="noStrike">
                          <a:effectLst/>
                        </a:rPr>
                        <a:t>'</a:t>
                      </a:r>
                      <a:r>
                        <a:rPr lang="ko-KR" altLang="en-US" sz="600" u="none" strike="noStrike">
                          <a:effectLst/>
                        </a:rPr>
                        <a:t>역사체험과 함께하는 한국사</a:t>
                      </a:r>
                      <a:r>
                        <a:rPr lang="en-US" altLang="ko-KR" sz="600" u="none" strike="noStrike">
                          <a:effectLst/>
                        </a:rPr>
                        <a:t>' </a:t>
                      </a:r>
                      <a:r>
                        <a:rPr lang="ko-KR" altLang="en-US" sz="600" u="none" strike="noStrike">
                          <a:effectLst/>
                        </a:rPr>
                        <a:t>특강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2013. 09.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금정도서관 </a:t>
                      </a:r>
                      <a:r>
                        <a:rPr lang="en-US" altLang="ko-KR" sz="600" u="none" strike="noStrike">
                          <a:effectLst/>
                        </a:rPr>
                        <a:t>'</a:t>
                      </a:r>
                      <a:r>
                        <a:rPr lang="ko-KR" altLang="en-US" sz="600" u="none" strike="noStrike">
                          <a:effectLst/>
                        </a:rPr>
                        <a:t>보드게임으로 배우는 한국사</a:t>
                      </a:r>
                      <a:r>
                        <a:rPr lang="en-US" altLang="ko-KR" sz="600" u="none" strike="noStrike">
                          <a:effectLst/>
                        </a:rPr>
                        <a:t>' </a:t>
                      </a:r>
                      <a:r>
                        <a:rPr lang="ko-KR" altLang="en-US" sz="600" u="none" strike="noStrike">
                          <a:effectLst/>
                        </a:rPr>
                        <a:t>특강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2013. 08.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책나무그늘도서관  </a:t>
                      </a:r>
                      <a:r>
                        <a:rPr lang="en-US" altLang="ko-KR" sz="600" u="none" strike="noStrike">
                          <a:effectLst/>
                        </a:rPr>
                        <a:t>'</a:t>
                      </a:r>
                      <a:r>
                        <a:rPr lang="ko-KR" altLang="en-US" sz="600" u="none" strike="noStrike">
                          <a:effectLst/>
                        </a:rPr>
                        <a:t>보드게임으로 배우는 한국사</a:t>
                      </a:r>
                      <a:r>
                        <a:rPr lang="en-US" altLang="ko-KR" sz="600" u="none" strike="noStrike">
                          <a:effectLst/>
                        </a:rPr>
                        <a:t>' </a:t>
                      </a:r>
                      <a:r>
                        <a:rPr lang="ko-KR" altLang="en-US" sz="600" u="none" strike="noStrike">
                          <a:effectLst/>
                        </a:rPr>
                        <a:t>특강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2013. 05.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보드게임 호이호이</a:t>
                      </a:r>
                      <a:r>
                        <a:rPr lang="en-US" altLang="ko-KR" sz="600" u="none" strike="noStrike">
                          <a:effectLst/>
                        </a:rPr>
                        <a:t>Ⅰ(</a:t>
                      </a:r>
                      <a:r>
                        <a:rPr lang="ko-KR" altLang="en-US" sz="600" u="none" strike="noStrike">
                          <a:effectLst/>
                        </a:rPr>
                        <a:t>선사시대</a:t>
                      </a:r>
                      <a:r>
                        <a:rPr lang="en-US" altLang="ko-KR" sz="600" u="none" strike="noStrike">
                          <a:effectLst/>
                        </a:rPr>
                        <a:t>~</a:t>
                      </a:r>
                      <a:r>
                        <a:rPr lang="ko-KR" altLang="en-US" sz="600" u="none" strike="noStrike">
                          <a:effectLst/>
                        </a:rPr>
                        <a:t>고려시대</a:t>
                      </a:r>
                      <a:r>
                        <a:rPr lang="en-US" altLang="ko-KR" sz="600" u="none" strike="noStrike">
                          <a:effectLst/>
                        </a:rPr>
                        <a:t>) </a:t>
                      </a:r>
                      <a:r>
                        <a:rPr lang="ko-KR" altLang="en-US" sz="600" u="none" strike="noStrike">
                          <a:effectLst/>
                        </a:rPr>
                        <a:t>출시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2012. 09.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>
                          <a:effectLst/>
                        </a:rPr>
                        <a:t>중소기업청 창업맞춤형사업화지원사업 선정</a:t>
                      </a:r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222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u="none" strike="noStrike">
                          <a:effectLst/>
                        </a:rPr>
                        <a:t>2012. 07.</a:t>
                      </a:r>
                      <a:endParaRPr lang="en-US" altLang="ko-KR" sz="6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600" u="none" strike="noStrike" dirty="0">
                          <a:effectLst/>
                        </a:rPr>
                        <a:t>법인 설립</a:t>
                      </a:r>
                      <a:endParaRPr lang="ko-KR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55" marR="5555" marT="5555" marB="0" anchor="ctr"/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2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Com\Desktop\그림3.png"/>
          <p:cNvPicPr>
            <a:picLocks noChangeAspect="1" noChangeArrowheads="1"/>
          </p:cNvPicPr>
          <p:nvPr/>
        </p:nvPicPr>
        <p:blipFill>
          <a:blip r:embed="rId3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3" name="직선 연결선 2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3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6" name="직사각형 5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Ⅰ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cxnSp>
        <p:nvCxnSpPr>
          <p:cNvPr id="35" name="직선 연결선 34"/>
          <p:cNvCxnSpPr/>
          <p:nvPr/>
        </p:nvCxnSpPr>
        <p:spPr>
          <a:xfrm>
            <a:off x="142875" y="1557040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7"/>
          <p:cNvSpPr>
            <a:spLocks noChangeArrowheads="1"/>
          </p:cNvSpPr>
          <p:nvPr/>
        </p:nvSpPr>
        <p:spPr bwMode="auto">
          <a:xfrm>
            <a:off x="251520" y="1104801"/>
            <a:ext cx="5786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/>
              <a:t>㈜</a:t>
            </a:r>
            <a:r>
              <a:rPr lang="ko-KR" altLang="en-US" b="1" dirty="0" err="1" smtClean="0"/>
              <a:t>한이재미의</a:t>
            </a:r>
            <a:r>
              <a:rPr lang="ko-KR" altLang="en-US" b="1" dirty="0" smtClean="0"/>
              <a:t> 교육 이념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grpSp>
        <p:nvGrpSpPr>
          <p:cNvPr id="27" name="그룹 10"/>
          <p:cNvGrpSpPr>
            <a:grpSpLocks/>
          </p:cNvGrpSpPr>
          <p:nvPr/>
        </p:nvGrpSpPr>
        <p:grpSpPr bwMode="auto">
          <a:xfrm>
            <a:off x="979984" y="1844675"/>
            <a:ext cx="7127875" cy="4287838"/>
            <a:chOff x="259020" y="768245"/>
            <a:chExt cx="7970686" cy="4940209"/>
          </a:xfrm>
        </p:grpSpPr>
        <p:pic>
          <p:nvPicPr>
            <p:cNvPr id="28" name="Picture 5" descr="C:\Users\com\AppData\Local\Microsoft\Windows\Temporary Internet Files\Content.IE5\E6GZJWS4\MC900078717[1]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20" y="1916832"/>
              <a:ext cx="720000" cy="1661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" descr="C:\Users\com\AppData\Local\Microsoft\Windows\Temporary Internet Files\Content.IE5\J0KQJ852\MC900078740[1]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7975" y="1015217"/>
              <a:ext cx="875890" cy="1602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7" descr="C:\Users\com\AppData\Local\Microsoft\Windows\Temporary Internet Files\Content.IE5\6H2W1IQU\MC900078738[1]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020" y="1160786"/>
              <a:ext cx="974454" cy="16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" descr="C:\Users\com\AppData\Local\Microsoft\Windows\Temporary Internet Files\Content.IE5\FULF10VX\MC900078783[1].wm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4392" y="768245"/>
              <a:ext cx="1202946" cy="16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1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7578" y="1586693"/>
              <a:ext cx="1152128" cy="1697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16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0423" y="806245"/>
              <a:ext cx="1229123" cy="1757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1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82" y="2708060"/>
              <a:ext cx="3720734" cy="3000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6" name="TextBox 12"/>
          <p:cNvSpPr txBox="1">
            <a:spLocks noChangeArrowheads="1"/>
          </p:cNvSpPr>
          <p:nvPr/>
        </p:nvSpPr>
        <p:spPr bwMode="auto">
          <a:xfrm>
            <a:off x="827584" y="4284663"/>
            <a:ext cx="9286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latinLnBrk="0"/>
            <a:r>
              <a:rPr lang="en-US" altLang="ko-KR" sz="1600">
                <a:latin typeface="Arial" pitchFamily="34" charset="0"/>
                <a:cs typeface="Arial" pitchFamily="34" charset="0"/>
              </a:rPr>
              <a:t>See</a:t>
            </a:r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13"/>
          <p:cNvSpPr txBox="1">
            <a:spLocks noChangeArrowheads="1"/>
          </p:cNvSpPr>
          <p:nvPr/>
        </p:nvSpPr>
        <p:spPr bwMode="auto">
          <a:xfrm>
            <a:off x="1827709" y="3570288"/>
            <a:ext cx="9286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latinLnBrk="0"/>
            <a:r>
              <a:rPr lang="en-US" altLang="ko-KR" sz="1600">
                <a:latin typeface="Arial" pitchFamily="34" charset="0"/>
                <a:cs typeface="Arial" pitchFamily="34" charset="0"/>
              </a:rPr>
              <a:t>Listen</a:t>
            </a:r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14"/>
          <p:cNvSpPr txBox="1">
            <a:spLocks noChangeArrowheads="1"/>
          </p:cNvSpPr>
          <p:nvPr/>
        </p:nvSpPr>
        <p:spPr bwMode="auto">
          <a:xfrm>
            <a:off x="2470646" y="3355975"/>
            <a:ext cx="12858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latinLnBrk="0"/>
            <a:r>
              <a:rPr lang="en-US" altLang="ko-KR" sz="1600">
                <a:latin typeface="Arial" pitchFamily="34" charset="0"/>
                <a:cs typeface="Arial" pitchFamily="34" charset="0"/>
              </a:rPr>
              <a:t>Think</a:t>
            </a:r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15"/>
          <p:cNvSpPr txBox="1">
            <a:spLocks noChangeArrowheads="1"/>
          </p:cNvSpPr>
          <p:nvPr/>
        </p:nvSpPr>
        <p:spPr bwMode="auto">
          <a:xfrm>
            <a:off x="4185146" y="3141663"/>
            <a:ext cx="9286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latinLnBrk="0"/>
            <a:r>
              <a:rPr lang="en-US" altLang="ko-KR" sz="1600">
                <a:latin typeface="Arial" pitchFamily="34" charset="0"/>
                <a:cs typeface="Arial" pitchFamily="34" charset="0"/>
              </a:rPr>
              <a:t>Feel</a:t>
            </a:r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16"/>
          <p:cNvSpPr txBox="1">
            <a:spLocks noChangeArrowheads="1"/>
          </p:cNvSpPr>
          <p:nvPr/>
        </p:nvSpPr>
        <p:spPr bwMode="auto">
          <a:xfrm>
            <a:off x="5685334" y="3355975"/>
            <a:ext cx="9286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latinLnBrk="0"/>
            <a:r>
              <a:rPr lang="en-US" altLang="ko-KR" sz="1600">
                <a:latin typeface="Arial" pitchFamily="34" charset="0"/>
                <a:cs typeface="Arial" pitchFamily="34" charset="0"/>
              </a:rPr>
              <a:t>Speak</a:t>
            </a:r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17"/>
          <p:cNvSpPr txBox="1">
            <a:spLocks noChangeArrowheads="1"/>
          </p:cNvSpPr>
          <p:nvPr/>
        </p:nvSpPr>
        <p:spPr bwMode="auto">
          <a:xfrm>
            <a:off x="6588621" y="3998913"/>
            <a:ext cx="17399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latinLnBrk="0"/>
            <a:r>
              <a:rPr lang="en-US" altLang="ko-KR" sz="1600">
                <a:latin typeface="Arial" pitchFamily="34" charset="0"/>
                <a:cs typeface="Arial" pitchFamily="34" charset="0"/>
              </a:rPr>
              <a:t>Communicate</a:t>
            </a:r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1"/>
          <p:cNvSpPr txBox="1">
            <a:spLocks noChangeArrowheads="1"/>
          </p:cNvSpPr>
          <p:nvPr/>
        </p:nvSpPr>
        <p:spPr bwMode="auto">
          <a:xfrm>
            <a:off x="4039096" y="3536950"/>
            <a:ext cx="1301750" cy="307975"/>
          </a:xfrm>
          <a:prstGeom prst="rect">
            <a:avLst/>
          </a:prstGeom>
          <a:solidFill>
            <a:srgbClr val="FF7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400" b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Feeling Brain</a:t>
            </a:r>
            <a:endParaRPr lang="ko-KR" altLang="en-US" sz="1400" b="1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4" name="TextBox 20"/>
          <p:cNvSpPr txBox="1">
            <a:spLocks noChangeArrowheads="1"/>
          </p:cNvSpPr>
          <p:nvPr/>
        </p:nvSpPr>
        <p:spPr bwMode="auto">
          <a:xfrm>
            <a:off x="2677021" y="5227638"/>
            <a:ext cx="1620838" cy="307975"/>
          </a:xfrm>
          <a:prstGeom prst="rect">
            <a:avLst/>
          </a:prstGeom>
          <a:solidFill>
            <a:srgbClr val="FF7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400" b="1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Motivating Brain</a:t>
            </a:r>
            <a:endParaRPr lang="ko-KR" altLang="en-US" sz="1400" b="1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5" name="TextBox 21"/>
          <p:cNvSpPr txBox="1">
            <a:spLocks noChangeArrowheads="1"/>
          </p:cNvSpPr>
          <p:nvPr/>
        </p:nvSpPr>
        <p:spPr bwMode="auto">
          <a:xfrm>
            <a:off x="4904284" y="5514975"/>
            <a:ext cx="1724025" cy="307975"/>
          </a:xfrm>
          <a:prstGeom prst="rect">
            <a:avLst/>
          </a:prstGeom>
          <a:solidFill>
            <a:srgbClr val="FF7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400" b="1" dirty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Recollecting Brain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372200" y="47667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1. (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주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)</a:t>
            </a:r>
            <a:r>
              <a:rPr lang="ko-KR" altLang="en-US" b="1" dirty="0" err="1" smtClean="0">
                <a:solidFill>
                  <a:schemeClr val="bg1"/>
                </a:solidFill>
                <a:latin typeface="맑은 고딕"/>
                <a:ea typeface="맑은 고딕"/>
              </a:rPr>
              <a:t>한이재미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소개</a:t>
            </a:r>
            <a:r>
              <a:rPr lang="ko-KR" altLang="en-US" b="1" dirty="0" smtClean="0">
                <a:solidFill>
                  <a:schemeClr val="bg1"/>
                </a:solidFill>
              </a:rPr>
              <a:t> 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73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Com\Desktop\그림3.png"/>
          <p:cNvPicPr>
            <a:picLocks noChangeAspect="1" noChangeArrowheads="1"/>
          </p:cNvPicPr>
          <p:nvPr/>
        </p:nvPicPr>
        <p:blipFill>
          <a:blip r:embed="rId3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3" name="직선 연결선 2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3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6" name="직사각형 5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14282" y="13946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Ⅰ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cxnSp>
        <p:nvCxnSpPr>
          <p:cNvPr id="35" name="직선 연결선 34"/>
          <p:cNvCxnSpPr/>
          <p:nvPr/>
        </p:nvCxnSpPr>
        <p:spPr>
          <a:xfrm>
            <a:off x="142875" y="1557040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7"/>
          <p:cNvSpPr>
            <a:spLocks noChangeArrowheads="1"/>
          </p:cNvSpPr>
          <p:nvPr/>
        </p:nvSpPr>
        <p:spPr bwMode="auto">
          <a:xfrm>
            <a:off x="251520" y="1104801"/>
            <a:ext cx="5786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/>
              <a:t>㈜</a:t>
            </a:r>
            <a:r>
              <a:rPr lang="ko-KR" altLang="en-US" b="1" dirty="0" err="1" smtClean="0"/>
              <a:t>한이재미</a:t>
            </a:r>
            <a:r>
              <a:rPr lang="ko-KR" altLang="en-US" b="1" dirty="0" smtClean="0"/>
              <a:t> 사람들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05" y="1772816"/>
            <a:ext cx="701743" cy="7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 descr="C:\Users\Com\Desktop\fc4618_bd6e9469bfc7441880b3481117dacdf5_mv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05" y="2669977"/>
            <a:ext cx="701743" cy="759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C:\Users\USer\Desktop\temp_1517320596903.2066550441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4" y="3573016"/>
            <a:ext cx="660824" cy="751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4194670" y="5326220"/>
            <a:ext cx="874543" cy="80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3248933" y="5301210"/>
            <a:ext cx="872340" cy="83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5148064" y="5331081"/>
            <a:ext cx="824288" cy="787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flipH="1">
            <a:off x="2352192" y="5302940"/>
            <a:ext cx="812863" cy="836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flipH="1">
            <a:off x="6033468" y="5324841"/>
            <a:ext cx="842788" cy="7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flipH="1">
            <a:off x="742824" y="4437113"/>
            <a:ext cx="66082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flipH="1">
            <a:off x="1443661" y="5301208"/>
            <a:ext cx="874543" cy="831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 flipH="1">
            <a:off x="6977032" y="5335653"/>
            <a:ext cx="835328" cy="803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24" name="직사각형 23"/>
          <p:cNvSpPr/>
          <p:nvPr/>
        </p:nvSpPr>
        <p:spPr>
          <a:xfrm>
            <a:off x="1605797" y="1772816"/>
            <a:ext cx="6241220" cy="751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교육학</a:t>
            </a:r>
            <a:r>
              <a:rPr lang="en-US" altLang="ko-KR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박사</a:t>
            </a:r>
            <a:r>
              <a:rPr lang="en-US" altLang="ko-KR" sz="1400" b="1" dirty="0" smtClean="0">
                <a:solidFill>
                  <a:srgbClr val="FF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, TOPIK </a:t>
            </a:r>
            <a:r>
              <a:rPr lang="ko-KR" altLang="en-US" sz="1400" b="1" dirty="0" smtClean="0">
                <a:solidFill>
                  <a:srgbClr val="FF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출제위원</a:t>
            </a:r>
            <a:r>
              <a:rPr lang="en-US" altLang="ko-KR" sz="1400" b="1" dirty="0" smtClean="0">
                <a:solidFill>
                  <a:srgbClr val="FF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400" b="1" dirty="0" smtClean="0">
                <a:solidFill>
                  <a:srgbClr val="FF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및 채점위원 </a:t>
            </a:r>
            <a:r>
              <a:rPr lang="ko-KR" alt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역임</a:t>
            </a:r>
            <a:endParaRPr lang="en-US" altLang="ko-KR" sz="1400" dirty="0" smtClean="0">
              <a:solidFill>
                <a:schemeClr val="tx1"/>
              </a:solidFill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algn="ctr" eaLnBrk="0" latinLnBrk="0" hangingPunct="0"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다수 한국어강사양성과정 강의</a:t>
            </a:r>
            <a:r>
              <a:rPr lang="en-US" altLang="ko-KR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부경대</a:t>
            </a:r>
            <a:r>
              <a:rPr lang="en-US" altLang="ko-KR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동서대</a:t>
            </a:r>
            <a:r>
              <a:rPr lang="en-US" altLang="ko-KR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가야대</a:t>
            </a:r>
            <a:r>
              <a:rPr lang="en-US" altLang="ko-KR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거제대</a:t>
            </a:r>
            <a:r>
              <a:rPr lang="ko-KR" alt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등 출강</a:t>
            </a:r>
            <a:endParaRPr lang="en-US" altLang="ko-KR" sz="1400" dirty="0" smtClean="0">
              <a:solidFill>
                <a:schemeClr val="tx1"/>
              </a:solidFill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algn="ctr" eaLnBrk="0" latinLnBrk="0" hangingPunct="0"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현 신라대학교 겸임교수</a:t>
            </a:r>
            <a:r>
              <a:rPr lang="en-US" altLang="ko-KR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교육대학원 외국어로서의 한국어교육 출강</a:t>
            </a:r>
            <a:r>
              <a:rPr lang="en-US" altLang="ko-KR" sz="1400" dirty="0" smtClean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endParaRPr lang="en-US" altLang="ko-KR" sz="1400" dirty="0">
              <a:solidFill>
                <a:schemeClr val="tx1"/>
              </a:solidFill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634372" y="2669977"/>
            <a:ext cx="6207074" cy="7590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400" kern="0" dirty="0" err="1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교토외국어대학교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 영어 전공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</a:p>
          <a:p>
            <a:pPr algn="ctr" eaLnBrk="0" latinLnBrk="0" hangingPunct="0">
              <a:defRPr/>
            </a:pP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부산외국어대학교 외국어로서의 한국어교육학과 석사 졸업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 </a:t>
            </a:r>
          </a:p>
          <a:p>
            <a:pPr algn="ctr" eaLnBrk="0" latinLnBrk="0" hangingPunct="0">
              <a:defRPr/>
            </a:pPr>
            <a:r>
              <a:rPr lang="ko-KR" altLang="en-US" sz="1400" kern="0" dirty="0" err="1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한이재미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 강사실무교육 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3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기 수료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,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일본 </a:t>
            </a:r>
            <a:r>
              <a:rPr lang="en-US" altLang="ko-KR" sz="1400" kern="0" dirty="0" err="1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Hanul</a:t>
            </a:r>
            <a:r>
              <a:rPr lang="en-US" altLang="ko-KR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 institute </a:t>
            </a:r>
            <a:r>
              <a:rPr lang="ko-KR" altLang="en-US" sz="1400" kern="0" dirty="0" smtClean="0">
                <a:solidFill>
                  <a:schemeClr val="tx1"/>
                </a:solidFill>
                <a:latin typeface="Arial" pitchFamily="34" charset="0"/>
                <a:ea typeface="맑은 고딕" panose="020B0503020000020004" pitchFamily="50" charset="-127"/>
                <a:cs typeface="Arial" pitchFamily="34" charset="0"/>
              </a:rPr>
              <a:t>한국어 강사</a:t>
            </a:r>
            <a:endParaRPr lang="en-US" altLang="ko-KR" sz="1400" kern="0" dirty="0" smtClean="0">
              <a:solidFill>
                <a:schemeClr val="tx1"/>
              </a:solidFill>
              <a:latin typeface="Arial" pitchFamily="34" charset="0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620146" y="3550270"/>
            <a:ext cx="6207074" cy="7741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부산외국어대학교 외국어로서의 한국어교육학과 석사 졸업</a:t>
            </a:r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박사 수료</a:t>
            </a:r>
            <a:endParaRPr lang="en-US" altLang="ko-KR" sz="1400" dirty="0" smtClean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 eaLnBrk="0" latinLnBrk="0" hangingPunct="0">
              <a:defRPr/>
            </a:pPr>
            <a:r>
              <a:rPr lang="ko-KR" altLang="en-US" sz="1400" dirty="0" err="1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고신대학교</a:t>
            </a:r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창원대학교 한국어 시간 강사</a:t>
            </a:r>
            <a:endParaRPr lang="en-US" altLang="ko-KR" sz="1400" dirty="0" smtClean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 eaLnBrk="0" latinLnBrk="0" hangingPunct="0">
              <a:defRPr/>
            </a:pPr>
            <a:r>
              <a:rPr lang="ko-KR" altLang="en-US" sz="1400" dirty="0" err="1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탈북민</a:t>
            </a: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ko-KR" altLang="en-US" sz="1400" dirty="0" err="1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보이스트레이닝</a:t>
            </a: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과정</a:t>
            </a:r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여성결혼이민자 한국어 교육 출강</a:t>
            </a:r>
            <a:endParaRPr lang="en-US" sz="1400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619672" y="4437112"/>
            <a:ext cx="6207074" cy="7200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프랑스어 전공</a:t>
            </a:r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프랑스 어학 연수</a:t>
            </a:r>
            <a:endParaRPr lang="en-US" altLang="ko-KR" sz="1400" dirty="0" smtClean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 eaLnBrk="0" latinLnBrk="0" hangingPunct="0">
              <a:defRPr/>
            </a:pPr>
            <a:r>
              <a:rPr lang="ko-KR" altLang="en-US" sz="1400" dirty="0" err="1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한이재미</a:t>
            </a: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강사실무교육 수료</a:t>
            </a:r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베트남 </a:t>
            </a:r>
            <a:r>
              <a:rPr lang="ko-KR" altLang="en-US" sz="1400" dirty="0" err="1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한이재미</a:t>
            </a: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분원 파견 후 복귀</a:t>
            </a:r>
            <a:endParaRPr lang="en-US" altLang="ko-KR" sz="1400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 eaLnBrk="0" latinLnBrk="0" hangingPunct="0"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교사지침서</a:t>
            </a:r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수업용 부교재 정리 및 강사 </a:t>
            </a:r>
            <a:r>
              <a:rPr lang="ko-KR" altLang="en-US" sz="1400" dirty="0" err="1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스터디</a:t>
            </a:r>
            <a:r>
              <a:rPr lang="ko-KR" altLang="en-US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담당</a:t>
            </a:r>
            <a:endParaRPr lang="en-US" altLang="ko-KR" sz="1400" dirty="0" smtClean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87624" y="6237312"/>
            <a:ext cx="6659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/>
              <a:t>&lt; </a:t>
            </a:r>
            <a:r>
              <a:rPr lang="ko-KR" altLang="en-US" sz="1200" dirty="0" smtClean="0"/>
              <a:t>㈜</a:t>
            </a:r>
            <a:r>
              <a:rPr lang="ko-KR" altLang="en-US" sz="1200" dirty="0" err="1" smtClean="0"/>
              <a:t>한이재미</a:t>
            </a:r>
            <a:r>
              <a:rPr lang="ko-KR" altLang="en-US" sz="1200" dirty="0" smtClean="0"/>
              <a:t> 한국어 선생님들 </a:t>
            </a:r>
            <a:r>
              <a:rPr lang="en-US" altLang="ko-KR" sz="1200" dirty="0" smtClean="0"/>
              <a:t>&gt;</a:t>
            </a:r>
            <a:endParaRPr lang="ko-KR" altLang="en-US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6372200" y="47667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(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주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)</a:t>
            </a:r>
            <a:r>
              <a:rPr lang="ko-KR" altLang="en-US" b="1" dirty="0" err="1" smtClean="0">
                <a:solidFill>
                  <a:schemeClr val="bg1"/>
                </a:solidFill>
                <a:latin typeface="맑은 고딕"/>
                <a:ea typeface="맑은 고딕"/>
              </a:rPr>
              <a:t>한이재미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사람들</a:t>
            </a:r>
            <a:r>
              <a:rPr lang="ko-KR" altLang="en-US" b="1" dirty="0" smtClean="0">
                <a:solidFill>
                  <a:schemeClr val="bg1"/>
                </a:solidFill>
              </a:rPr>
              <a:t> 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98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5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45" name="Picture 6" descr="C:\Users\Com\Desktop\그림3.png"/>
          <p:cNvPicPr>
            <a:picLocks noChangeAspect="1" noChangeArrowheads="1"/>
          </p:cNvPicPr>
          <p:nvPr/>
        </p:nvPicPr>
        <p:blipFill>
          <a:blip r:embed="rId6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6" name="직선 연결선 4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1" name="직사각형 7"/>
          <p:cNvSpPr>
            <a:spLocks noChangeArrowheads="1"/>
          </p:cNvSpPr>
          <p:nvPr/>
        </p:nvSpPr>
        <p:spPr bwMode="auto">
          <a:xfrm>
            <a:off x="539552" y="1176809"/>
            <a:ext cx="8358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㈜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  <a:cs typeface="Arial" charset="0"/>
              </a:rPr>
              <a:t>한이재미가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하는 일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–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한국어 교육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52" name="직선 연결선 51"/>
          <p:cNvCxnSpPr/>
          <p:nvPr/>
        </p:nvCxnSpPr>
        <p:spPr>
          <a:xfrm>
            <a:off x="600003" y="1607591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그룹 52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6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Oval 29"/>
          <p:cNvSpPr>
            <a:spLocks noChangeArrowheads="1"/>
          </p:cNvSpPr>
          <p:nvPr/>
        </p:nvSpPr>
        <p:spPr bwMode="auto">
          <a:xfrm>
            <a:off x="3995936" y="5119194"/>
            <a:ext cx="1548680" cy="1381640"/>
          </a:xfrm>
          <a:prstGeom prst="ellipse">
            <a:avLst/>
          </a:prstGeom>
          <a:solidFill>
            <a:srgbClr val="008000">
              <a:alpha val="58000"/>
            </a:srgbClr>
          </a:solidFill>
          <a:ln w="25400" algn="ctr">
            <a:solidFill>
              <a:schemeClr val="accent4">
                <a:lumMod val="75000"/>
                <a:alpha val="75000"/>
              </a:schemeClr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ko-KR" altLang="en-US" sz="140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통</a:t>
            </a:r>
            <a:r>
              <a:rPr lang="ko-KR" altLang="en-US" sz="1400" dirty="0" smtClean="0">
                <a:solidFill>
                  <a:srgbClr val="002060"/>
                </a:solidFill>
                <a:latin typeface="맑은 고딕"/>
                <a:ea typeface="맑은 고딕"/>
              </a:rPr>
              <a:t>〮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번역</a:t>
            </a:r>
            <a:endParaRPr lang="en-US" altLang="ko-KR" sz="1400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영어</a:t>
            </a:r>
            <a:r>
              <a:rPr lang="en-US" altLang="ko-KR" sz="90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일본어</a:t>
            </a:r>
            <a:r>
              <a:rPr lang="en-US" altLang="ko-KR" sz="900" dirty="0" smtClean="0">
                <a:solidFill>
                  <a:schemeClr val="bg1"/>
                </a:solidFill>
                <a:latin typeface="+mn-ea"/>
              </a:rPr>
              <a:t>, </a:t>
            </a: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중국어</a:t>
            </a:r>
            <a:r>
              <a:rPr lang="en-US" altLang="ko-KR" sz="90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베트남어</a:t>
            </a:r>
            <a:r>
              <a:rPr lang="en-US" altLang="ko-KR" sz="90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900" dirty="0" err="1" smtClean="0">
                <a:solidFill>
                  <a:schemeClr val="bg1"/>
                </a:solidFill>
                <a:latin typeface="+mn-ea"/>
              </a:rPr>
              <a:t>미얀마어</a:t>
            </a:r>
            <a:r>
              <a:rPr lang="en-US" altLang="ko-KR" sz="900" dirty="0" smtClean="0">
                <a:solidFill>
                  <a:schemeClr val="bg1"/>
                </a:solidFill>
                <a:latin typeface="+mn-ea"/>
              </a:rPr>
              <a:t>, </a:t>
            </a: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인도네시아어 등 </a:t>
            </a:r>
            <a:endParaRPr lang="en-US" altLang="ko-KR" sz="900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3665817" y="3244465"/>
            <a:ext cx="1733767" cy="1624695"/>
            <a:chOff x="3665817" y="3244465"/>
            <a:chExt cx="1733767" cy="1624695"/>
          </a:xfrm>
        </p:grpSpPr>
        <p:graphicFrame>
          <p:nvGraphicFramePr>
            <p:cNvPr id="28" name="Object 6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44390296"/>
                </p:ext>
              </p:extLst>
            </p:nvPr>
          </p:nvGraphicFramePr>
          <p:xfrm>
            <a:off x="3665817" y="3244465"/>
            <a:ext cx="1733767" cy="16246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9" name="Image" r:id="rId7" imgW="1207201" imgH="1207201" progId="">
                    <p:embed/>
                  </p:oleObj>
                </mc:Choice>
                <mc:Fallback>
                  <p:oleObj name="Image" r:id="rId7" imgW="1207201" imgH="1207201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clrChange>
                            <a:clrFrom>
                              <a:srgbClr val="FFFFFF"/>
                            </a:clrFrom>
                            <a:clrTo>
                              <a:srgbClr val="FFFFFF">
                                <a:alpha val="0"/>
                              </a:srgbClr>
                            </a:clrTo>
                          </a:clrChange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5817" y="3244465"/>
                          <a:ext cx="1733767" cy="16246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4098" name="Picture 2" descr="C:\Users\user\Desktop\한이재미 영문로고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1526" y="3717032"/>
              <a:ext cx="1368352" cy="763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4" name="Oval 29"/>
          <p:cNvSpPr>
            <a:spLocks noChangeArrowheads="1"/>
          </p:cNvSpPr>
          <p:nvPr/>
        </p:nvSpPr>
        <p:spPr bwMode="auto">
          <a:xfrm>
            <a:off x="6156176" y="3775552"/>
            <a:ext cx="1548680" cy="1381640"/>
          </a:xfrm>
          <a:prstGeom prst="ellipse">
            <a:avLst/>
          </a:prstGeom>
          <a:solidFill>
            <a:srgbClr val="008000">
              <a:alpha val="58000"/>
            </a:srgbClr>
          </a:solidFill>
          <a:ln w="25400" algn="ctr">
            <a:solidFill>
              <a:schemeClr val="accent4">
                <a:lumMod val="75000"/>
                <a:alpha val="75000"/>
              </a:schemeClr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ko-KR" altLang="en-US" sz="1400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한국어 교육</a:t>
            </a:r>
            <a:endParaRPr lang="en-US" altLang="ko-KR" sz="900" spc="-15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외국인 대상 </a:t>
            </a: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한국어 교육</a:t>
            </a:r>
            <a:r>
              <a:rPr lang="en-US" altLang="ko-KR" sz="900" dirty="0" smtClean="0">
                <a:solidFill>
                  <a:schemeClr val="bg1"/>
                </a:solidFill>
                <a:latin typeface="+mn-ea"/>
              </a:rPr>
              <a:t>, </a:t>
            </a:r>
          </a:p>
          <a:p>
            <a:pPr algn="ctr">
              <a:defRPr/>
            </a:pPr>
            <a:r>
              <a:rPr lang="ko-KR" altLang="en-US" sz="900" dirty="0" err="1" smtClean="0">
                <a:solidFill>
                  <a:schemeClr val="bg1"/>
                </a:solidFill>
                <a:latin typeface="+mn-ea"/>
              </a:rPr>
              <a:t>콘텐츠</a:t>
            </a: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 개발</a:t>
            </a:r>
            <a:r>
              <a:rPr lang="en-US" altLang="ko-KR" sz="900" dirty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및 유통</a:t>
            </a:r>
            <a:endParaRPr lang="en-US" altLang="ko-KR" sz="9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5" name="Oval 29"/>
          <p:cNvSpPr>
            <a:spLocks noChangeArrowheads="1"/>
          </p:cNvSpPr>
          <p:nvPr/>
        </p:nvSpPr>
        <p:spPr bwMode="auto">
          <a:xfrm>
            <a:off x="1546648" y="4135592"/>
            <a:ext cx="1548680" cy="1381640"/>
          </a:xfrm>
          <a:prstGeom prst="ellipse">
            <a:avLst/>
          </a:prstGeom>
          <a:solidFill>
            <a:srgbClr val="008000">
              <a:alpha val="58000"/>
            </a:srgbClr>
          </a:solidFill>
          <a:ln w="25400" algn="ctr">
            <a:solidFill>
              <a:schemeClr val="accent4">
                <a:lumMod val="75000"/>
                <a:alpha val="75000"/>
              </a:schemeClr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ko-KR" altLang="en-US" sz="1400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외국어 교육</a:t>
            </a:r>
            <a:endParaRPr lang="en-US" altLang="ko-KR" sz="1400" spc="-150" dirty="0" smtClean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한국인 대상 </a:t>
            </a: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외국어 교육</a:t>
            </a:r>
            <a:endParaRPr lang="en-US" altLang="ko-KR" sz="9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6" name="Oval 29"/>
          <p:cNvSpPr>
            <a:spLocks noChangeArrowheads="1"/>
          </p:cNvSpPr>
          <p:nvPr/>
        </p:nvSpPr>
        <p:spPr bwMode="auto">
          <a:xfrm>
            <a:off x="2303240" y="1916832"/>
            <a:ext cx="1548680" cy="1381640"/>
          </a:xfrm>
          <a:prstGeom prst="ellipse">
            <a:avLst/>
          </a:prstGeom>
          <a:solidFill>
            <a:srgbClr val="008000">
              <a:alpha val="58000"/>
            </a:srgbClr>
          </a:solidFill>
          <a:ln w="25400" algn="ctr">
            <a:solidFill>
              <a:schemeClr val="accent4">
                <a:lumMod val="75000"/>
                <a:alpha val="75000"/>
              </a:schemeClr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ko-KR" altLang="en-US" sz="1400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디자인</a:t>
            </a:r>
            <a:r>
              <a:rPr lang="en-US" altLang="ko-KR" sz="1400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400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출판</a:t>
            </a:r>
            <a:endParaRPr lang="en-US" altLang="ko-KR" sz="1400" spc="-150" dirty="0" smtClean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교재 출판</a:t>
            </a: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일러스트 디자인</a:t>
            </a: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패키지 디자인 </a:t>
            </a:r>
            <a:endParaRPr lang="en-US" altLang="ko-KR" sz="9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7" name="Oval 29"/>
          <p:cNvSpPr>
            <a:spLocks noChangeArrowheads="1"/>
          </p:cNvSpPr>
          <p:nvPr/>
        </p:nvSpPr>
        <p:spPr bwMode="auto">
          <a:xfrm>
            <a:off x="5111552" y="1772816"/>
            <a:ext cx="1548680" cy="1381640"/>
          </a:xfrm>
          <a:prstGeom prst="ellipse">
            <a:avLst/>
          </a:prstGeom>
          <a:solidFill>
            <a:srgbClr val="008000">
              <a:alpha val="58000"/>
            </a:srgbClr>
          </a:solidFill>
          <a:ln w="25400" algn="ctr">
            <a:solidFill>
              <a:schemeClr val="accent4">
                <a:lumMod val="75000"/>
                <a:alpha val="75000"/>
              </a:schemeClr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ko-KR" altLang="en-US" sz="1400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한국사 교육</a:t>
            </a:r>
            <a:endParaRPr lang="en-US" altLang="ko-KR" sz="1400" spc="-150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한국사 보드게임 개발 및 판매</a:t>
            </a:r>
            <a:r>
              <a:rPr lang="en-US" altLang="ko-KR" sz="900" dirty="0" smtClean="0">
                <a:solidFill>
                  <a:schemeClr val="bg1"/>
                </a:solidFill>
                <a:latin typeface="+mn-ea"/>
              </a:rPr>
              <a:t>, </a:t>
            </a: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한국사 </a:t>
            </a:r>
            <a:r>
              <a:rPr lang="ko-KR" altLang="en-US" sz="900" dirty="0" err="1" smtClean="0">
                <a:solidFill>
                  <a:schemeClr val="bg1"/>
                </a:solidFill>
                <a:latin typeface="+mn-ea"/>
              </a:rPr>
              <a:t>지도사</a:t>
            </a: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 </a:t>
            </a: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양성</a:t>
            </a:r>
            <a:endParaRPr lang="en-US" altLang="ko-KR" sz="9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 영역 및 주요 사업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14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80204E-6 C -0.00086 -0.01272 -0.00208 -0.02104 -0.0052 -0.03284 C -0.00642 -0.03746 -0.01041 -0.03978 -0.01302 -0.04325 C -0.02239 -0.05573 -0.03698 -0.0592 -0.0493 -0.06221 C -0.06163 -0.06152 -0.07916 -0.06892 -0.08698 -0.05365 C -0.08663 -0.04949 -0.08698 -0.04533 -0.08576 -0.04139 C -0.08298 -0.03191 -0.06857 -0.02983 -0.06232 -0.02752 C -0.05121 -0.02983 -0.04531 -0.03191 -0.04149 -0.04671 C -0.04236 -0.05342 -0.0427 -0.06198 -0.0467 -0.0673 C -0.05034 -0.07192 -0.05555 -0.07308 -0.05972 -0.07609 C -0.08073 -0.09065 -0.10364 -0.09366 -0.12725 -0.09505 C -0.13715 -0.09482 -0.19184 -0.11263 -0.20781 -0.08464 C -0.20729 -0.08233 -0.20764 -0.07955 -0.20642 -0.0777 C -0.20555 -0.07632 -0.20382 -0.07678 -0.2026 -0.07609 C -0.19739 -0.07262 -0.19253 -0.07007 -0.18698 -0.0673 C -0.18003 -0.06938 -0.17777 -0.071 -0.17274 -0.0777 C -0.17083 -0.0851 -0.17205 -0.09112 -0.17395 -0.09852 C -0.175 -0.10245 -0.175 -0.10684 -0.17656 -0.11054 C -0.17743 -0.11263 -0.17934 -0.11401 -0.18055 -0.11586 C -0.18993 -0.13066 -0.19913 -0.13645 -0.21041 -0.14708 C -0.21857 -0.15495 -0.20989 -0.15032 -0.21823 -0.15379 C -0.22673 -0.16165 -0.2368 -0.16697 -0.2467 -0.17114 C -0.26302 -0.18547 -0.29531 -0.1901 -0.31423 -0.19357 C -0.32552 -0.19889 -0.34114 -0.19889 -0.3533 -0.19889 " pathEditMode="relative" ptsTypes="fffffffffffffffffffffffA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035 -0.00347 0 -0.00717 -0.00121 -0.01041 C -0.00226 -0.01295 -0.01059 -0.01989 -0.01302 -0.02082 C -0.02014 -0.02729 -0.02934 -0.03169 -0.03767 -0.03469 C -0.04531 -0.04163 -0.0559 -0.04441 -0.06493 -0.04672 C -0.07396 -0.04626 -0.08316 -0.04718 -0.09219 -0.0451 C -0.10069 -0.04302 -0.08837 -0.03354 -0.08698 -0.03284 C -0.07917 -0.03469 -0.07674 -0.03446 -0.07135 -0.04163 C -0.0651 -0.06753 -0.08455 -0.08812 -0.10121 -0.09343 C -0.11267 -0.10107 -0.12378 -0.10847 -0.13628 -0.1124 C -0.13889 -0.11194 -0.14167 -0.1124 -0.1441 -0.11078 C -0.14948 -0.10731 -0.14566 -0.09714 -0.14288 -0.09343 C -0.14045 -0.0902 -0.13819 -0.08973 -0.13507 -0.08835 C -0.12691 -0.08927 -0.11823 -0.08603 -0.11562 -0.0969 C -0.11597 -0.10777 -0.11615 -0.11887 -0.11684 -0.12974 C -0.11719 -0.13483 -0.12205 -0.14269 -0.12344 -0.14547 C -0.12708 -0.15264 -0.13021 -0.16027 -0.13507 -0.16605 C -0.14167 -0.17368 -0.14861 -0.1797 -0.1559 -0.18525 C -0.15868 -0.18733 -0.16371 -0.19219 -0.16371 -0.19219 C -0.16719 -0.19959 -0.17187 -0.20329 -0.17795 -0.20583 C -0.1849 -0.21208 -0.18698 -0.21369 -0.19479 -0.21624 C -0.20174 -0.22248 -0.21007 -0.22387 -0.21823 -0.22664 C -0.23281 -0.2315 -0.2474 -0.23751 -0.26233 -0.24052 C -0.27066 -0.24445 -0.26163 -0.24075 -0.27656 -0.24399 C -0.2901 -0.247 -0.30312 -0.25208 -0.31684 -0.2544 C -0.32812 -0.25902 -0.31649 -0.25463 -0.34149 -0.25787 C -0.34375 -0.2581 -0.34809 -0.25948 -0.34809 -0.25948 " pathEditMode="relative" ptsTypes="ffffffffffffffffffffffffffA">
                                      <p:cBhvr>
                                        <p:cTn id="22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/>
            <a:srcRect b="7381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 descr="C:\Users\Com\Desktop\사업신청 서류 완성본\한이재미 기업 로고.png"/>
            <p:cNvPicPr>
              <a:picLocks noChangeAspect="1" noChangeArrowheads="1"/>
            </p:cNvPicPr>
            <p:nvPr/>
          </p:nvPicPr>
          <p:blipFill>
            <a:blip r:embed="rId5" cstate="print"/>
            <a:srcRect t="17375" b="18918"/>
            <a:stretch>
              <a:fillRect/>
            </a:stretch>
          </p:blipFill>
          <p:spPr bwMode="auto">
            <a:xfrm>
              <a:off x="8286776" y="6286520"/>
              <a:ext cx="672811" cy="428628"/>
            </a:xfrm>
            <a:prstGeom prst="rect">
              <a:avLst/>
            </a:prstGeom>
            <a:noFill/>
          </p:spPr>
        </p:pic>
      </p:grpSp>
      <p:pic>
        <p:nvPicPr>
          <p:cNvPr id="45" name="Picture 6" descr="C:\Users\Com\Desktop\그림3.png"/>
          <p:cNvPicPr>
            <a:picLocks noChangeAspect="1" noChangeArrowheads="1"/>
          </p:cNvPicPr>
          <p:nvPr/>
        </p:nvPicPr>
        <p:blipFill>
          <a:blip r:embed="rId6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46" name="직선 연결선 45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1" name="직사각형 7"/>
          <p:cNvSpPr>
            <a:spLocks noChangeArrowheads="1"/>
          </p:cNvSpPr>
          <p:nvPr/>
        </p:nvSpPr>
        <p:spPr bwMode="auto">
          <a:xfrm>
            <a:off x="539552" y="1176809"/>
            <a:ext cx="8358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㈜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  <a:cs typeface="Arial" charset="0"/>
              </a:rPr>
              <a:t>한이재미가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하는 일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cxnSp>
        <p:nvCxnSpPr>
          <p:cNvPr id="52" name="직선 연결선 51"/>
          <p:cNvCxnSpPr/>
          <p:nvPr/>
        </p:nvCxnSpPr>
        <p:spPr>
          <a:xfrm>
            <a:off x="600003" y="1607591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그룹 52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5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6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1043608" y="1860800"/>
            <a:ext cx="1518058" cy="1393083"/>
            <a:chOff x="3665817" y="3244465"/>
            <a:chExt cx="1733767" cy="1624695"/>
          </a:xfrm>
        </p:grpSpPr>
        <p:graphicFrame>
          <p:nvGraphicFramePr>
            <p:cNvPr id="28" name="Object 6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26259276"/>
                </p:ext>
              </p:extLst>
            </p:nvPr>
          </p:nvGraphicFramePr>
          <p:xfrm>
            <a:off x="3665817" y="3244465"/>
            <a:ext cx="1733767" cy="16246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7" name="Image" r:id="rId7" imgW="1207201" imgH="1207201" progId="">
                    <p:embed/>
                  </p:oleObj>
                </mc:Choice>
                <mc:Fallback>
                  <p:oleObj name="Image" r:id="rId7" imgW="1207201" imgH="1207201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clrChange>
                            <a:clrFrom>
                              <a:srgbClr val="FFFFFF"/>
                            </a:clrFrom>
                            <a:clrTo>
                              <a:srgbClr val="FFFFFF">
                                <a:alpha val="0"/>
                              </a:srgbClr>
                            </a:clrTo>
                          </a:clrChange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5817" y="3244465"/>
                          <a:ext cx="1733767" cy="16246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4098" name="Picture 2" descr="C:\Users\user\Desktop\한이재미 영문로고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1526" y="3717032"/>
              <a:ext cx="1368352" cy="763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4" name="Oval 29"/>
          <p:cNvSpPr>
            <a:spLocks noChangeArrowheads="1"/>
          </p:cNvSpPr>
          <p:nvPr/>
        </p:nvSpPr>
        <p:spPr bwMode="auto">
          <a:xfrm>
            <a:off x="2939644" y="1844824"/>
            <a:ext cx="1548680" cy="1381640"/>
          </a:xfrm>
          <a:prstGeom prst="ellipse">
            <a:avLst/>
          </a:prstGeom>
          <a:solidFill>
            <a:srgbClr val="008000">
              <a:alpha val="58000"/>
            </a:srgbClr>
          </a:solidFill>
          <a:ln w="25400" algn="ctr">
            <a:solidFill>
              <a:schemeClr val="accent4">
                <a:lumMod val="75000"/>
                <a:alpha val="75000"/>
              </a:schemeClr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ko-KR" altLang="en-US" sz="1400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한국어 교육</a:t>
            </a:r>
            <a:endParaRPr lang="en-US" altLang="ko-KR" sz="900" spc="-15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외국인 대상 </a:t>
            </a:r>
            <a:endParaRPr lang="en-US" altLang="ko-KR" sz="900" dirty="0" smtClean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한국어 교육</a:t>
            </a:r>
            <a:r>
              <a:rPr lang="en-US" altLang="ko-KR" sz="900" dirty="0" smtClean="0">
                <a:solidFill>
                  <a:schemeClr val="bg1"/>
                </a:solidFill>
                <a:latin typeface="+mn-ea"/>
              </a:rPr>
              <a:t>, </a:t>
            </a:r>
          </a:p>
          <a:p>
            <a:pPr algn="ctr">
              <a:defRPr/>
            </a:pPr>
            <a:r>
              <a:rPr lang="ko-KR" altLang="en-US" sz="900" dirty="0" err="1" smtClean="0">
                <a:solidFill>
                  <a:schemeClr val="bg1"/>
                </a:solidFill>
                <a:latin typeface="+mn-ea"/>
              </a:rPr>
              <a:t>콘텐츠</a:t>
            </a: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 개발</a:t>
            </a:r>
            <a:r>
              <a:rPr lang="en-US" altLang="ko-KR" sz="900" dirty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900" dirty="0" smtClean="0">
                <a:solidFill>
                  <a:schemeClr val="bg1"/>
                </a:solidFill>
                <a:latin typeface="+mn-ea"/>
              </a:rPr>
              <a:t>및 유통</a:t>
            </a:r>
            <a:endParaRPr lang="en-US" altLang="ko-KR" sz="900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1132658" y="3573016"/>
            <a:ext cx="6878684" cy="2778438"/>
            <a:chOff x="611188" y="2304628"/>
            <a:chExt cx="7921625" cy="4076700"/>
          </a:xfrm>
        </p:grpSpPr>
        <p:sp>
          <p:nvSpPr>
            <p:cNvPr id="26" name="Oval 7"/>
            <p:cNvSpPr>
              <a:spLocks noChangeArrowheads="1"/>
            </p:cNvSpPr>
            <p:nvPr/>
          </p:nvSpPr>
          <p:spPr bwMode="auto">
            <a:xfrm>
              <a:off x="3419475" y="3874666"/>
              <a:ext cx="2279650" cy="113665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B4D0F2"/>
                </a:gs>
              </a:gsLst>
              <a:path path="shape">
                <a:fillToRect l="50000" t="50000" r="50000" b="50000"/>
              </a:path>
            </a:gradFill>
            <a:ln w="25400">
              <a:solidFill>
                <a:schemeClr val="bg1"/>
              </a:solidFill>
              <a:prstDash val="sysDot"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29999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7" name="AutoShape 9"/>
            <p:cNvSpPr>
              <a:spLocks noChangeArrowheads="1"/>
            </p:cNvSpPr>
            <p:nvPr/>
          </p:nvSpPr>
          <p:spPr bwMode="auto">
            <a:xfrm>
              <a:off x="611188" y="2304628"/>
              <a:ext cx="2998787" cy="1282700"/>
            </a:xfrm>
            <a:prstGeom prst="roundRect">
              <a:avLst>
                <a:gd name="adj" fmla="val 7102"/>
              </a:avLst>
            </a:prstGeom>
            <a:solidFill>
              <a:srgbClr val="4489DC"/>
            </a:solidFill>
            <a:ln w="22225" algn="ctr">
              <a:solidFill>
                <a:schemeClr val="bg1"/>
              </a:solidFill>
              <a:prstDash val="sysDot"/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9" name="AutoShape 10"/>
            <p:cNvSpPr>
              <a:spLocks noChangeArrowheads="1"/>
            </p:cNvSpPr>
            <p:nvPr/>
          </p:nvSpPr>
          <p:spPr bwMode="auto">
            <a:xfrm>
              <a:off x="685800" y="2379241"/>
              <a:ext cx="2859088" cy="1196975"/>
            </a:xfrm>
            <a:prstGeom prst="roundRect">
              <a:avLst>
                <a:gd name="adj" fmla="val 4009"/>
              </a:avLst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  <a:alpha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0" name="AutoShape 15"/>
            <p:cNvSpPr>
              <a:spLocks noChangeArrowheads="1"/>
            </p:cNvSpPr>
            <p:nvPr/>
          </p:nvSpPr>
          <p:spPr bwMode="auto">
            <a:xfrm>
              <a:off x="5534025" y="2304628"/>
              <a:ext cx="2998788" cy="1282700"/>
            </a:xfrm>
            <a:prstGeom prst="roundRect">
              <a:avLst>
                <a:gd name="adj" fmla="val 7102"/>
              </a:avLst>
            </a:prstGeom>
            <a:solidFill>
              <a:srgbClr val="6EA3E4"/>
            </a:solidFill>
            <a:ln w="22225" algn="ctr">
              <a:solidFill>
                <a:schemeClr val="bg1"/>
              </a:solidFill>
              <a:prstDash val="sysDot"/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auto">
            <a:xfrm>
              <a:off x="5608638" y="2379241"/>
              <a:ext cx="2859087" cy="1196975"/>
            </a:xfrm>
            <a:prstGeom prst="roundRect">
              <a:avLst>
                <a:gd name="adj" fmla="val 4009"/>
              </a:avLst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  <a:alpha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2" name="AutoShape 21"/>
            <p:cNvSpPr>
              <a:spLocks noChangeArrowheads="1"/>
            </p:cNvSpPr>
            <p:nvPr/>
          </p:nvSpPr>
          <p:spPr bwMode="auto">
            <a:xfrm>
              <a:off x="611188" y="5098628"/>
              <a:ext cx="2998787" cy="1282700"/>
            </a:xfrm>
            <a:prstGeom prst="roundRect">
              <a:avLst>
                <a:gd name="adj" fmla="val 7102"/>
              </a:avLst>
            </a:prstGeom>
            <a:solidFill>
              <a:srgbClr val="6EA3E4"/>
            </a:solidFill>
            <a:ln w="22225" algn="ctr">
              <a:solidFill>
                <a:schemeClr val="bg1"/>
              </a:solidFill>
              <a:prstDash val="sysDot"/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3" name="AutoShape 22"/>
            <p:cNvSpPr>
              <a:spLocks noChangeArrowheads="1"/>
            </p:cNvSpPr>
            <p:nvPr/>
          </p:nvSpPr>
          <p:spPr bwMode="auto">
            <a:xfrm>
              <a:off x="685800" y="5173241"/>
              <a:ext cx="2859088" cy="1196975"/>
            </a:xfrm>
            <a:prstGeom prst="roundRect">
              <a:avLst>
                <a:gd name="adj" fmla="val 4009"/>
              </a:avLst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  <a:alpha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4" name="AutoShape 27"/>
            <p:cNvSpPr>
              <a:spLocks noChangeArrowheads="1"/>
            </p:cNvSpPr>
            <p:nvPr/>
          </p:nvSpPr>
          <p:spPr bwMode="auto">
            <a:xfrm>
              <a:off x="5534025" y="5098628"/>
              <a:ext cx="2998788" cy="1282700"/>
            </a:xfrm>
            <a:prstGeom prst="roundRect">
              <a:avLst>
                <a:gd name="adj" fmla="val 7102"/>
              </a:avLst>
            </a:prstGeom>
            <a:solidFill>
              <a:srgbClr val="4489DC"/>
            </a:solidFill>
            <a:ln w="22225" algn="ctr">
              <a:solidFill>
                <a:schemeClr val="bg1"/>
              </a:solidFill>
              <a:prstDash val="sysDot"/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5" name="AutoShape 28"/>
            <p:cNvSpPr>
              <a:spLocks noChangeArrowheads="1"/>
            </p:cNvSpPr>
            <p:nvPr/>
          </p:nvSpPr>
          <p:spPr bwMode="auto">
            <a:xfrm>
              <a:off x="5608638" y="5173241"/>
              <a:ext cx="2859087" cy="1196975"/>
            </a:xfrm>
            <a:prstGeom prst="roundRect">
              <a:avLst>
                <a:gd name="adj" fmla="val 4009"/>
              </a:avLst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  <a:alpha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1270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6" name="Rectangle 53"/>
            <p:cNvSpPr>
              <a:spLocks noChangeArrowheads="1"/>
            </p:cNvSpPr>
            <p:nvPr/>
          </p:nvSpPr>
          <p:spPr bwMode="auto">
            <a:xfrm>
              <a:off x="1066411" y="2665555"/>
              <a:ext cx="2080400" cy="573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ko-KR" altLang="en-US" sz="1600" dirty="0" smtClean="0">
                  <a:latin typeface="HY헤드라인M" pitchFamily="18" charset="-127"/>
                  <a:ea typeface="HY헤드라인M" pitchFamily="18" charset="-127"/>
                </a:rPr>
                <a:t>교육 </a:t>
              </a:r>
              <a:r>
                <a:rPr lang="ko-KR" altLang="en-US" sz="1600" dirty="0" err="1" smtClean="0">
                  <a:latin typeface="HY헤드라인M" pitchFamily="18" charset="-127"/>
                  <a:ea typeface="HY헤드라인M" pitchFamily="18" charset="-127"/>
                </a:rPr>
                <a:t>콘텐츠</a:t>
              </a:r>
              <a:r>
                <a:rPr lang="ko-KR" altLang="en-US" sz="1600" dirty="0" smtClean="0">
                  <a:latin typeface="HY헤드라인M" pitchFamily="18" charset="-127"/>
                  <a:ea typeface="HY헤드라인M" pitchFamily="18" charset="-127"/>
                </a:rPr>
                <a:t> 개발</a:t>
              </a:r>
              <a:endParaRPr lang="en-US" altLang="ko-KR" sz="1600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7" name="Rectangle 54"/>
            <p:cNvSpPr>
              <a:spLocks noChangeArrowheads="1"/>
            </p:cNvSpPr>
            <p:nvPr/>
          </p:nvSpPr>
          <p:spPr bwMode="auto">
            <a:xfrm>
              <a:off x="5997980" y="2658998"/>
              <a:ext cx="2080400" cy="573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ko-KR" altLang="en-US" sz="1600" smtClean="0">
                  <a:latin typeface="HY헤드라인M" pitchFamily="18" charset="-127"/>
                  <a:ea typeface="HY헤드라인M" pitchFamily="18" charset="-127"/>
                </a:rPr>
                <a:t>한국어 강사 양성</a:t>
              </a:r>
              <a:endParaRPr lang="ko-KR" altLang="en-US" sz="1600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8" name="Rectangle 55"/>
            <p:cNvSpPr>
              <a:spLocks noChangeArrowheads="1"/>
            </p:cNvSpPr>
            <p:nvPr/>
          </p:nvSpPr>
          <p:spPr bwMode="auto">
            <a:xfrm>
              <a:off x="6031128" y="5501699"/>
              <a:ext cx="2080399" cy="573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ko-KR" altLang="en-US" sz="1600" smtClean="0">
                  <a:latin typeface="HY헤드라인M" pitchFamily="18" charset="-127"/>
                  <a:ea typeface="HY헤드라인M" pitchFamily="18" charset="-127"/>
                </a:rPr>
                <a:t>국내 학습자 모집</a:t>
              </a:r>
              <a:endParaRPr lang="en-US" altLang="ko-KR" sz="1600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9" name="Rectangle 56"/>
            <p:cNvSpPr>
              <a:spLocks noChangeArrowheads="1"/>
            </p:cNvSpPr>
            <p:nvPr/>
          </p:nvSpPr>
          <p:spPr bwMode="auto">
            <a:xfrm>
              <a:off x="1192527" y="5495141"/>
              <a:ext cx="1837697" cy="573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ko-KR" altLang="en-US" sz="1600" smtClean="0">
                  <a:latin typeface="HY헤드라인M" pitchFamily="18" charset="-127"/>
                  <a:ea typeface="HY헤드라인M" pitchFamily="18" charset="-127"/>
                </a:rPr>
                <a:t>해외 판로 개척</a:t>
              </a:r>
              <a:endParaRPr lang="ko-KR" altLang="en-US" sz="1600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cxnSp>
          <p:nvCxnSpPr>
            <p:cNvPr id="40" name="AutoShape 58"/>
            <p:cNvCxnSpPr>
              <a:cxnSpLocks noChangeShapeType="1"/>
              <a:stCxn id="30" idx="1"/>
              <a:endCxn id="26" idx="0"/>
            </p:cNvCxnSpPr>
            <p:nvPr/>
          </p:nvCxnSpPr>
          <p:spPr bwMode="auto">
            <a:xfrm rot="10800000" flipV="1">
              <a:off x="4559300" y="2945978"/>
              <a:ext cx="963613" cy="915988"/>
            </a:xfrm>
            <a:prstGeom prst="bentConnector2">
              <a:avLst/>
            </a:prstGeom>
            <a:noFill/>
            <a:ln w="50800" cap="rnd">
              <a:solidFill>
                <a:srgbClr val="C0C0C0"/>
              </a:solidFill>
              <a:prstDash val="sysDot"/>
              <a:miter lim="800000"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" name="AutoShape 59"/>
            <p:cNvCxnSpPr>
              <a:cxnSpLocks noChangeShapeType="1"/>
              <a:stCxn id="27" idx="2"/>
              <a:endCxn id="26" idx="2"/>
            </p:cNvCxnSpPr>
            <p:nvPr/>
          </p:nvCxnSpPr>
          <p:spPr bwMode="auto">
            <a:xfrm rot="16200000" flipH="1">
              <a:off x="2336800" y="3373016"/>
              <a:ext cx="844550" cy="1295400"/>
            </a:xfrm>
            <a:prstGeom prst="bentConnector2">
              <a:avLst/>
            </a:prstGeom>
            <a:noFill/>
            <a:ln w="50800" cap="rnd">
              <a:solidFill>
                <a:srgbClr val="C0C0C0"/>
              </a:solidFill>
              <a:prstDash val="sysDot"/>
              <a:miter lim="800000"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AutoShape 60"/>
            <p:cNvCxnSpPr>
              <a:cxnSpLocks noChangeShapeType="1"/>
              <a:stCxn id="32" idx="3"/>
              <a:endCxn id="26" idx="4"/>
            </p:cNvCxnSpPr>
            <p:nvPr/>
          </p:nvCxnSpPr>
          <p:spPr bwMode="auto">
            <a:xfrm flipV="1">
              <a:off x="3621088" y="5024016"/>
              <a:ext cx="938212" cy="715962"/>
            </a:xfrm>
            <a:prstGeom prst="bentConnector2">
              <a:avLst/>
            </a:prstGeom>
            <a:noFill/>
            <a:ln w="50800" cap="rnd">
              <a:solidFill>
                <a:srgbClr val="C0C0C0"/>
              </a:solidFill>
              <a:prstDash val="sysDot"/>
              <a:miter lim="800000"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61"/>
            <p:cNvCxnSpPr>
              <a:cxnSpLocks noChangeShapeType="1"/>
              <a:stCxn id="34" idx="0"/>
              <a:endCxn id="26" idx="6"/>
            </p:cNvCxnSpPr>
            <p:nvPr/>
          </p:nvCxnSpPr>
          <p:spPr bwMode="auto">
            <a:xfrm rot="5400000" flipH="1">
              <a:off x="6050756" y="4104060"/>
              <a:ext cx="644525" cy="1322388"/>
            </a:xfrm>
            <a:prstGeom prst="bentConnector2">
              <a:avLst/>
            </a:prstGeom>
            <a:noFill/>
            <a:ln w="50800" cap="rnd">
              <a:solidFill>
                <a:srgbClr val="C0C0C0"/>
              </a:solidFill>
              <a:prstDash val="sysDot"/>
              <a:miter lim="800000"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7" name="Rectangle 62"/>
            <p:cNvSpPr>
              <a:spLocks noChangeArrowheads="1"/>
            </p:cNvSpPr>
            <p:nvPr/>
          </p:nvSpPr>
          <p:spPr bwMode="auto">
            <a:xfrm>
              <a:off x="3758777" y="4197702"/>
              <a:ext cx="1593102" cy="453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ko-KR" altLang="en-US" sz="1700" dirty="0" smtClean="0">
                  <a:latin typeface="HY헤드라인M" pitchFamily="18" charset="-127"/>
                  <a:ea typeface="HY헤드라인M" pitchFamily="18" charset="-127"/>
                </a:rPr>
                <a:t>한국어 교육</a:t>
              </a:r>
              <a:endParaRPr lang="en-US" altLang="ko-KR" sz="1700" dirty="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사업 영역 및 주요 사업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46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80204E-6 C -0.00086 -0.01272 -0.00208 -0.02104 -0.0052 -0.03284 C -0.00642 -0.03746 -0.01041 -0.03978 -0.01302 -0.04325 C -0.02239 -0.05573 -0.03698 -0.0592 -0.0493 -0.06221 C -0.06163 -0.06152 -0.07916 -0.06892 -0.08698 -0.05365 C -0.08663 -0.04949 -0.08698 -0.04533 -0.08576 -0.04139 C -0.08298 -0.03191 -0.06857 -0.02983 -0.06232 -0.02752 C -0.05121 -0.02983 -0.04531 -0.03191 -0.04149 -0.04671 C -0.04236 -0.05342 -0.0427 -0.06198 -0.0467 -0.0673 C -0.05034 -0.07192 -0.05555 -0.07308 -0.05972 -0.07609 C -0.08073 -0.09065 -0.10364 -0.09366 -0.12725 -0.09505 C -0.13715 -0.09482 -0.19184 -0.11263 -0.20781 -0.08464 C -0.20729 -0.08233 -0.20764 -0.07955 -0.20642 -0.0777 C -0.20555 -0.07632 -0.20382 -0.07678 -0.2026 -0.07609 C -0.19739 -0.07262 -0.19253 -0.07007 -0.18698 -0.0673 C -0.18003 -0.06938 -0.17777 -0.071 -0.17274 -0.0777 C -0.17083 -0.0851 -0.17205 -0.09112 -0.17395 -0.09852 C -0.175 -0.10245 -0.175 -0.10684 -0.17656 -0.11054 C -0.17743 -0.11263 -0.17934 -0.11401 -0.18055 -0.11586 C -0.18993 -0.13066 -0.19913 -0.13645 -0.21041 -0.14708 C -0.21857 -0.15495 -0.20989 -0.15032 -0.21823 -0.15379 C -0.22673 -0.16165 -0.2368 -0.16697 -0.2467 -0.17114 C -0.26302 -0.18547 -0.29531 -0.1901 -0.31423 -0.19357 C -0.32552 -0.19889 -0.34114 -0.19889 -0.3533 -0.19889 " pathEditMode="relative" ptsTypes="fffffffffffffff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035 -0.00347 0 -0.00717 -0.00121 -0.01041 C -0.00226 -0.01295 -0.01059 -0.01989 -0.01302 -0.02082 C -0.02014 -0.02729 -0.02934 -0.03169 -0.03767 -0.03469 C -0.04531 -0.04163 -0.0559 -0.04441 -0.06493 -0.04672 C -0.07396 -0.04626 -0.08316 -0.04718 -0.09219 -0.0451 C -0.10069 -0.04302 -0.08837 -0.03354 -0.08698 -0.03284 C -0.07917 -0.03469 -0.07674 -0.03446 -0.07135 -0.04163 C -0.0651 -0.06753 -0.08455 -0.08812 -0.10121 -0.09343 C -0.11267 -0.10107 -0.12378 -0.10847 -0.13628 -0.1124 C -0.13889 -0.11194 -0.14167 -0.1124 -0.1441 -0.11078 C -0.14948 -0.10731 -0.14566 -0.09714 -0.14288 -0.09343 C -0.14045 -0.0902 -0.13819 -0.08973 -0.13507 -0.08835 C -0.12691 -0.08927 -0.11823 -0.08603 -0.11562 -0.0969 C -0.11597 -0.10777 -0.11615 -0.11887 -0.11684 -0.12974 C -0.11719 -0.13483 -0.12205 -0.14269 -0.12344 -0.14547 C -0.12708 -0.15264 -0.13021 -0.16027 -0.13507 -0.16605 C -0.14167 -0.17368 -0.14861 -0.1797 -0.1559 -0.18525 C -0.15868 -0.18733 -0.16371 -0.19219 -0.16371 -0.19219 C -0.16719 -0.19959 -0.17187 -0.20329 -0.17795 -0.20583 C -0.1849 -0.21208 -0.18698 -0.21369 -0.19479 -0.21624 C -0.20174 -0.22248 -0.21007 -0.22387 -0.21823 -0.22664 C -0.23281 -0.2315 -0.2474 -0.23751 -0.26233 -0.24052 C -0.27066 -0.24445 -0.26163 -0.24075 -0.27656 -0.24399 C -0.2901 -0.247 -0.30312 -0.25208 -0.31684 -0.2544 C -0.32812 -0.25902 -0.31649 -0.25463 -0.34149 -0.25787 C -0.34375 -0.2581 -0.34809 -0.25948 -0.34809 -0.25948 " pathEditMode="relative" ptsTypes="ffffffffffffffffffffffffffA">
                                      <p:cBhvr>
                                        <p:cTn id="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직선 연결선 34"/>
          <p:cNvCxnSpPr/>
          <p:nvPr/>
        </p:nvCxnSpPr>
        <p:spPr>
          <a:xfrm>
            <a:off x="142875" y="1557040"/>
            <a:ext cx="7572375" cy="1587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7"/>
          <p:cNvSpPr>
            <a:spLocks noChangeArrowheads="1"/>
          </p:cNvSpPr>
          <p:nvPr/>
        </p:nvSpPr>
        <p:spPr bwMode="auto">
          <a:xfrm>
            <a:off x="251520" y="1104801"/>
            <a:ext cx="5786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  <a:cs typeface="Arial" charset="0"/>
              </a:rPr>
              <a:t>▷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한국어 교육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  <a:cs typeface="Arial" charset="0"/>
              </a:rPr>
              <a:t>콘텐츠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개발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  <a:cs typeface="Arial" charset="0"/>
              </a:rPr>
              <a:t>  </a:t>
            </a:r>
            <a:endParaRPr lang="en-US" altLang="ko-KR" b="1" dirty="0"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pic>
        <p:nvPicPr>
          <p:cNvPr id="28" name="Picture 6" descr="C:\Users\Com\Desktop\그림3.png"/>
          <p:cNvPicPr>
            <a:picLocks noChangeAspect="1" noChangeArrowheads="1"/>
          </p:cNvPicPr>
          <p:nvPr/>
        </p:nvPicPr>
        <p:blipFill>
          <a:blip r:embed="rId3"/>
          <a:srcRect l="36072"/>
          <a:stretch>
            <a:fillRect/>
          </a:stretch>
        </p:blipFill>
        <p:spPr bwMode="auto">
          <a:xfrm>
            <a:off x="0" y="0"/>
            <a:ext cx="1643042" cy="857232"/>
          </a:xfrm>
          <a:prstGeom prst="rect">
            <a:avLst/>
          </a:prstGeom>
          <a:noFill/>
        </p:spPr>
      </p:pic>
      <p:cxnSp>
        <p:nvCxnSpPr>
          <p:cNvPr id="29" name="직선 연결선 28"/>
          <p:cNvCxnSpPr/>
          <p:nvPr/>
        </p:nvCxnSpPr>
        <p:spPr>
          <a:xfrm>
            <a:off x="0" y="855644"/>
            <a:ext cx="9144000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3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34" name="그룹 33"/>
          <p:cNvGrpSpPr/>
          <p:nvPr/>
        </p:nvGrpSpPr>
        <p:grpSpPr>
          <a:xfrm>
            <a:off x="5652120" y="332656"/>
            <a:ext cx="3491881" cy="514123"/>
            <a:chOff x="5214941" y="1571612"/>
            <a:chExt cx="2500331" cy="360000"/>
          </a:xfrm>
        </p:grpSpPr>
        <p:pic>
          <p:nvPicPr>
            <p:cNvPr id="44" name="Picture 6" descr="C:\Users\Com\Desktop\그림3.png"/>
            <p:cNvPicPr>
              <a:picLocks noChangeAspect="1" noChangeArrowheads="1"/>
            </p:cNvPicPr>
            <p:nvPr/>
          </p:nvPicPr>
          <p:blipFill>
            <a:blip r:embed="rId3"/>
            <a:srcRect l="36072"/>
            <a:stretch>
              <a:fillRect/>
            </a:stretch>
          </p:blipFill>
          <p:spPr bwMode="auto">
            <a:xfrm flipH="1" flipV="1">
              <a:off x="5214941" y="1571612"/>
              <a:ext cx="683999" cy="360000"/>
            </a:xfrm>
            <a:prstGeom prst="rect">
              <a:avLst/>
            </a:prstGeom>
            <a:noFill/>
          </p:spPr>
        </p:pic>
        <p:sp>
          <p:nvSpPr>
            <p:cNvPr id="45" name="직사각형 44"/>
            <p:cNvSpPr/>
            <p:nvPr/>
          </p:nvSpPr>
          <p:spPr>
            <a:xfrm>
              <a:off x="5857884" y="1571612"/>
              <a:ext cx="1857388" cy="3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5958957" y="476672"/>
            <a:ext cx="32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한국어 교육 사업 이력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47" name="Picture 8" descr="C:\Users\Com\AppData\Local\Microsoft\Windows\Temporary Internet Files\Content.IE5\Z745PA4F\funneasy 표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1309" y="1908323"/>
            <a:ext cx="1465262" cy="1800225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8" name="TextBox 9"/>
          <p:cNvSpPr txBox="1">
            <a:spLocks noChangeArrowheads="1"/>
          </p:cNvSpPr>
          <p:nvPr/>
        </p:nvSpPr>
        <p:spPr bwMode="auto">
          <a:xfrm>
            <a:off x="964184" y="3697089"/>
            <a:ext cx="1143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Hangeul</a:t>
            </a:r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9" name="TextBox 10"/>
          <p:cNvSpPr txBox="1">
            <a:spLocks noChangeArrowheads="1"/>
          </p:cNvSpPr>
          <p:nvPr/>
        </p:nvSpPr>
        <p:spPr bwMode="auto">
          <a:xfrm>
            <a:off x="2821559" y="3697089"/>
            <a:ext cx="15001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Basic sentence</a:t>
            </a:r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4788024" y="3697089"/>
            <a:ext cx="19288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Basic Grammar</a:t>
            </a:r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" name="TextBox 12"/>
          <p:cNvSpPr txBox="1">
            <a:spLocks noChangeArrowheads="1"/>
          </p:cNvSpPr>
          <p:nvPr/>
        </p:nvSpPr>
        <p:spPr bwMode="auto">
          <a:xfrm>
            <a:off x="6819651" y="3697089"/>
            <a:ext cx="19288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Basic Conversation</a:t>
            </a:r>
            <a:endParaRPr lang="ko-KR" altLang="en-US" sz="14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2" name="Picture 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634" y="1908323"/>
            <a:ext cx="1463675" cy="18002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53" name="Picture 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30899" y="1922611"/>
            <a:ext cx="1466850" cy="18002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54" name="Picture 2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33964" y="1922611"/>
            <a:ext cx="1465262" cy="18002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55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02215" y="4145542"/>
            <a:ext cx="1481753" cy="18185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56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30349" y="4145542"/>
            <a:ext cx="1456222" cy="17897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60" name="TextBox 9"/>
          <p:cNvSpPr txBox="1">
            <a:spLocks noChangeArrowheads="1"/>
          </p:cNvSpPr>
          <p:nvPr/>
        </p:nvSpPr>
        <p:spPr bwMode="auto">
          <a:xfrm>
            <a:off x="971600" y="5929337"/>
            <a:ext cx="1143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K-JOB </a:t>
            </a:r>
            <a:r>
              <a:rPr lang="ko-KR" altLang="en-US" sz="1400" spc="-150" dirty="0" err="1" smtClean="0">
                <a:latin typeface="맑은 고딕" pitchFamily="50" charset="-127"/>
                <a:ea typeface="맑은 고딕" pitchFamily="50" charset="-127"/>
              </a:rPr>
              <a:t>기본편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1400" spc="-15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TextBox 10"/>
          <p:cNvSpPr txBox="1">
            <a:spLocks noChangeArrowheads="1"/>
          </p:cNvSpPr>
          <p:nvPr/>
        </p:nvSpPr>
        <p:spPr bwMode="auto">
          <a:xfrm>
            <a:off x="2828975" y="5929337"/>
            <a:ext cx="15001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K-JOB </a:t>
            </a:r>
            <a:r>
              <a:rPr lang="ko-KR" altLang="en-US" sz="1400" spc="-150" dirty="0" err="1" smtClean="0">
                <a:latin typeface="맑은 고딕" pitchFamily="50" charset="-127"/>
                <a:ea typeface="맑은 고딕" pitchFamily="50" charset="-127"/>
              </a:rPr>
              <a:t>실전편</a:t>
            </a:r>
            <a:endParaRPr lang="ko-KR" altLang="en-US" sz="1400" spc="-15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2" name="Picture 3"/>
          <p:cNvPicPr>
            <a:picLocks noChangeAspect="1" noChangeArrowheads="1"/>
          </p:cNvPicPr>
          <p:nvPr/>
        </p:nvPicPr>
        <p:blipFill rotWithShape="1">
          <a:blip r:embed="rId10"/>
          <a:srcRect l="6088" t="11320" r="8108" b="6290"/>
          <a:stretch/>
        </p:blipFill>
        <p:spPr bwMode="auto">
          <a:xfrm>
            <a:off x="4644008" y="4145543"/>
            <a:ext cx="1471187" cy="101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63" name="TextBox 10"/>
          <p:cNvSpPr txBox="1">
            <a:spLocks noChangeArrowheads="1"/>
          </p:cNvSpPr>
          <p:nvPr/>
        </p:nvSpPr>
        <p:spPr bwMode="auto">
          <a:xfrm>
            <a:off x="4615008" y="5929139"/>
            <a:ext cx="15001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모의 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TOPIK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 시험지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1400" spc="-15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4" name="그림 63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28717" y="4133668"/>
            <a:ext cx="905630" cy="12996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65" name="TextBox 10"/>
          <p:cNvSpPr txBox="1">
            <a:spLocks noChangeArrowheads="1"/>
          </p:cNvSpPr>
          <p:nvPr/>
        </p:nvSpPr>
        <p:spPr bwMode="auto">
          <a:xfrm>
            <a:off x="6273590" y="5929139"/>
            <a:ext cx="12961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TRENDY VOCA </a:t>
            </a:r>
            <a:endParaRPr lang="ko-KR" altLang="en-US" sz="1400" spc="-15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12"/>
          <a:srcRect l="10664" t="4182" r="8042" b="3341"/>
          <a:stretch>
            <a:fillRect/>
          </a:stretch>
        </p:blipFill>
        <p:spPr bwMode="auto">
          <a:xfrm>
            <a:off x="7749096" y="4133668"/>
            <a:ext cx="822629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37" name="TextBox 10"/>
          <p:cNvSpPr txBox="1">
            <a:spLocks noChangeArrowheads="1"/>
          </p:cNvSpPr>
          <p:nvPr/>
        </p:nvSpPr>
        <p:spPr bwMode="auto">
          <a:xfrm>
            <a:off x="7569734" y="5929535"/>
            <a:ext cx="12961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어플리케이</a:t>
            </a:r>
            <a:r>
              <a:rPr lang="ko-KR" altLang="en-US" sz="1400" spc="-150" dirty="0">
                <a:latin typeface="맑은 고딕" pitchFamily="50" charset="-127"/>
                <a:ea typeface="맑은 고딕" pitchFamily="50" charset="-127"/>
              </a:rPr>
              <a:t>션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14281" y="139463"/>
            <a:ext cx="296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</a:rPr>
              <a:t>Ⅱ. WHAT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1890</TotalTime>
  <Words>1786</Words>
  <Application>Microsoft Office PowerPoint</Application>
  <PresentationFormat>화면 슬라이드 쇼(4:3)</PresentationFormat>
  <Paragraphs>469</Paragraphs>
  <Slides>38</Slides>
  <Notes>31</Notes>
  <HiddenSlides>0</HiddenSlides>
  <MMClips>2</MMClips>
  <ScaleCrop>false</ScaleCrop>
  <HeadingPairs>
    <vt:vector size="8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51" baseType="lpstr">
      <vt:lpstr>HY수평선B</vt:lpstr>
      <vt:lpstr>HY수평선M</vt:lpstr>
      <vt:lpstr>HY헤드라인M</vt:lpstr>
      <vt:lpstr>굴림</vt:lpstr>
      <vt:lpstr>-윤고딕310</vt:lpstr>
      <vt:lpstr>Arial</vt:lpstr>
      <vt:lpstr>Times New Roman</vt:lpstr>
      <vt:lpstr>Trebuchet MS</vt:lpstr>
      <vt:lpstr>Wingdings</vt:lpstr>
      <vt:lpstr>맑은 고딕</vt:lpstr>
      <vt:lpstr>함초롬돋움</vt:lpstr>
      <vt:lpstr>Office 테마</vt:lpstr>
      <vt:lpstr>Image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Com</dc:creator>
  <cp:lastModifiedBy>user</cp:lastModifiedBy>
  <cp:revision>158</cp:revision>
  <dcterms:created xsi:type="dcterms:W3CDTF">2018-04-14T09:01:57Z</dcterms:created>
  <dcterms:modified xsi:type="dcterms:W3CDTF">2021-08-28T00:39:49Z</dcterms:modified>
</cp:coreProperties>
</file>