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4975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1951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34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65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5629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74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487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971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0919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8501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589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A0207-6744-405F-90AB-55E8CD07F638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2305A-53F1-44DD-8A53-E81750AA8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96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0293A65-391F-4D39-BDE9-DF5217A5C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18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315" y="1744519"/>
            <a:ext cx="108373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2">
                    <a:lumMod val="75000"/>
                  </a:schemeClr>
                </a:solidFill>
              </a:rPr>
              <a:t>모범 답안 </a:t>
            </a:r>
            <a:r>
              <a:rPr lang="ko-KR" altLang="en-US" sz="1600" dirty="0"/>
              <a:t> </a:t>
            </a:r>
            <a:r>
              <a:rPr lang="en-US" altLang="ko-KR" sz="1600" dirty="0"/>
              <a:t>  </a:t>
            </a:r>
          </a:p>
          <a:p>
            <a:r>
              <a:rPr lang="ko-KR" altLang="en-US" sz="1600" dirty="0"/>
              <a:t>자료에 따르면 </a:t>
            </a:r>
            <a:r>
              <a:rPr lang="en-US" altLang="ko-KR" sz="1600" dirty="0"/>
              <a:t>2010</a:t>
            </a:r>
            <a:r>
              <a:rPr lang="ko-KR" altLang="en-US" sz="1600" dirty="0"/>
              <a:t>년부터 </a:t>
            </a:r>
            <a:r>
              <a:rPr lang="en-US" altLang="ko-KR" sz="1600" dirty="0"/>
              <a:t>2020</a:t>
            </a:r>
            <a:r>
              <a:rPr lang="ko-KR" altLang="en-US" sz="1600" dirty="0"/>
              <a:t>년까지 </a:t>
            </a:r>
            <a:r>
              <a:rPr lang="en-US" altLang="ko-KR" sz="1600" dirty="0"/>
              <a:t>10</a:t>
            </a:r>
            <a:r>
              <a:rPr lang="ko-KR" altLang="en-US" sz="1600" dirty="0"/>
              <a:t>년간 인터넷 금융 거래 이용률은 </a:t>
            </a:r>
            <a:r>
              <a:rPr lang="en-US" altLang="ko-KR" sz="1600" dirty="0"/>
              <a:t>25%</a:t>
            </a:r>
            <a:r>
              <a:rPr lang="ko-KR" altLang="en-US" sz="1600" dirty="0"/>
              <a:t>에서 </a:t>
            </a:r>
            <a:r>
              <a:rPr lang="en-US" altLang="ko-KR" sz="1600" dirty="0"/>
              <a:t>60%</a:t>
            </a:r>
            <a:r>
              <a:rPr lang="ko-KR" altLang="en-US" sz="1600" dirty="0"/>
              <a:t>가지 증가했는데 같은 기간 은행 지점 수는 천 개 이상 줄었습니다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이러한 변화가 나타난 이유는 스마트폰과 같은 전자 기기를 통해 손쉽게 금융 거래를 할 수 있는 환경이 조성되었기 때문입니다</a:t>
            </a:r>
            <a:r>
              <a:rPr lang="en-US" altLang="ko-KR" sz="1600" dirty="0"/>
              <a:t>. </a:t>
            </a:r>
            <a:r>
              <a:rPr lang="ko-KR" altLang="en-US" sz="1600" dirty="0"/>
              <a:t>과거에는 은행에 직접 방문해서 처리하던 일들을 지금은 인터넷으로 하는 경우가 많아지다 보니 은행 지점의 필요성이 적어지면서 지점 수가 줄어들게 된 것입니다</a:t>
            </a:r>
            <a:r>
              <a:rPr lang="en-US" altLang="ko-KR" sz="1600" dirty="0"/>
              <a:t>. </a:t>
            </a:r>
          </a:p>
          <a:p>
            <a:r>
              <a:rPr lang="ko-KR" altLang="en-US" sz="1600" dirty="0"/>
              <a:t>이러한 현상이 사회에 미치는 영향은 부정적 측면과 긍정적 측면에서 살펴볼 수 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은행 지점이 크게 줄어든 것은 인터넷을 잘 다루지 못하는 사람들에게는 매우 큰 불편함을 느끼게 할 것이고</a:t>
            </a:r>
            <a:r>
              <a:rPr lang="en-US" altLang="ko-KR" sz="1600" dirty="0"/>
              <a:t>, </a:t>
            </a:r>
            <a:r>
              <a:rPr lang="ko-KR" altLang="en-US" sz="1600" dirty="0"/>
              <a:t>은행 일자리가 줄어들게 할 가능성이 있다는 부정적 영향을 예상할 수 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반면</a:t>
            </a:r>
            <a:r>
              <a:rPr lang="en-US" altLang="ko-KR" sz="1600" dirty="0"/>
              <a:t>, </a:t>
            </a:r>
            <a:r>
              <a:rPr lang="ko-KR" altLang="en-US" sz="1600" dirty="0"/>
              <a:t>은행의 입장에서는 지점 유지 비용을 줄일 수 있고 이를 미래 지향적 금융 거래 시스템을 구축하는 데 투입함으로써 경쟁력 향상을 이룰 수 잇다는 긍정적 영향도 예상해 볼 수 있습니다</a:t>
            </a:r>
            <a:r>
              <a:rPr lang="en-US" altLang="ko-KR" sz="1600" dirty="0"/>
              <a:t>. </a:t>
            </a:r>
            <a:endParaRPr lang="ko-KR" alt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09315" y="4603912"/>
            <a:ext cx="10837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400" dirty="0"/>
              <a:t>사회적 화제</a:t>
            </a:r>
            <a:r>
              <a:rPr lang="en-US" altLang="ko-KR" sz="1400" dirty="0"/>
              <a:t>, </a:t>
            </a:r>
            <a:r>
              <a:rPr lang="ko-KR" altLang="en-US" sz="1400" dirty="0"/>
              <a:t>일부 추상적인 화제의 시각 자료</a:t>
            </a:r>
            <a:r>
              <a:rPr lang="en-US" altLang="ko-KR" sz="1400" dirty="0"/>
              <a:t>(</a:t>
            </a:r>
            <a:r>
              <a:rPr lang="ko-KR" altLang="en-US" sz="1400" dirty="0"/>
              <a:t>도표</a:t>
            </a:r>
            <a:r>
              <a:rPr lang="en-US" altLang="ko-KR" sz="1400" dirty="0"/>
              <a:t>, </a:t>
            </a:r>
            <a:r>
              <a:rPr lang="ko-KR" altLang="en-US" sz="1400" dirty="0"/>
              <a:t>그래프</a:t>
            </a:r>
            <a:r>
              <a:rPr lang="en-US" altLang="ko-KR" sz="1400" dirty="0"/>
              <a:t>, </a:t>
            </a:r>
            <a:r>
              <a:rPr lang="ko-KR" altLang="en-US" sz="1400" dirty="0"/>
              <a:t>포스터</a:t>
            </a:r>
            <a:r>
              <a:rPr lang="en-US" altLang="ko-KR" sz="1400" dirty="0"/>
              <a:t>, </a:t>
            </a:r>
            <a:r>
              <a:rPr lang="ko-KR" altLang="en-US" sz="1400" dirty="0"/>
              <a:t>신문기사 헤드라인</a:t>
            </a:r>
            <a:r>
              <a:rPr lang="en-US" altLang="ko-KR" sz="1400" dirty="0"/>
              <a:t>)</a:t>
            </a:r>
            <a:r>
              <a:rPr lang="ko-KR" altLang="en-US" sz="1400" dirty="0"/>
              <a:t>를 보고 현황을 설명하고 상황을 추측하여</a:t>
            </a:r>
            <a:r>
              <a:rPr lang="en-US" altLang="ko-KR" sz="1400" dirty="0"/>
              <a:t>, </a:t>
            </a:r>
            <a:r>
              <a:rPr lang="ko-KR" altLang="en-US" sz="1400" dirty="0"/>
              <a:t>비판적으로 자신의 의견을 진술하는데 필요한 어휘 및 정형화된 표현들을 미리 공부합니다</a:t>
            </a:r>
            <a:r>
              <a:rPr lang="en-US" altLang="ko-KR" sz="1400" dirty="0"/>
              <a:t>. </a:t>
            </a:r>
            <a:r>
              <a:rPr lang="ko-KR" altLang="en-US" sz="1400" dirty="0"/>
              <a:t>다양한 시각 자료를 접해보고</a:t>
            </a:r>
            <a:r>
              <a:rPr lang="en-US" altLang="ko-KR" sz="1400" dirty="0"/>
              <a:t>, </a:t>
            </a:r>
            <a:r>
              <a:rPr lang="ko-KR" altLang="en-US" sz="1400" dirty="0"/>
              <a:t>자신의 견해를 일관되게 말하는 연습을 하면 도움이 됩니다</a:t>
            </a:r>
            <a:r>
              <a:rPr lang="en-US" altLang="ko-KR" sz="1400" dirty="0"/>
              <a:t>. </a:t>
            </a:r>
            <a:r>
              <a:rPr lang="ko-KR" altLang="en-US" sz="1400" dirty="0"/>
              <a:t>답변 시간을 최대한 활용하고 정확하고 자연스러운 발음과 억양</a:t>
            </a:r>
            <a:r>
              <a:rPr lang="en-US" altLang="ko-KR" sz="1400" dirty="0"/>
              <a:t>, </a:t>
            </a:r>
            <a:r>
              <a:rPr lang="ko-KR" altLang="en-US" sz="1400" dirty="0"/>
              <a:t>적절한 속도로 말하여 의미를 전달하는 데 문제가 없도록 연습을 하면 도움이 됩니다</a:t>
            </a:r>
            <a:r>
              <a:rPr lang="en-US" altLang="ko-KR" sz="1400" dirty="0"/>
              <a:t>. 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1353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59192" y="588884"/>
            <a:ext cx="4577826" cy="675416"/>
          </a:xfrm>
          <a:prstGeom prst="roundRect">
            <a:avLst/>
          </a:prstGeom>
          <a:gradFill>
            <a:gsLst>
              <a:gs pos="36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ko-KR" altLang="en-US" sz="3000" b="1" kern="0" spc="-113">
                <a:solidFill>
                  <a:schemeClr val="tx1"/>
                </a:solidFill>
              </a:rPr>
              <a:t>문항 유형 및 학습 방법</a:t>
            </a:r>
            <a:endParaRPr lang="ko-KR" altLang="en-US" sz="3000" b="1" kern="0" spc="-113" dirty="0">
              <a:solidFill>
                <a:schemeClr val="tx1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423526"/>
              </p:ext>
            </p:extLst>
          </p:nvPr>
        </p:nvGraphicFramePr>
        <p:xfrm>
          <a:off x="659193" y="1517686"/>
          <a:ext cx="3970996" cy="56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0996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</a:tblGrid>
              <a:tr h="5622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6.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ko-KR" altLang="en-US" baseline="0" dirty="0"/>
                        <a:t>의견 제시하기 </a:t>
                      </a:r>
                      <a:r>
                        <a:rPr lang="en-US" altLang="ko-KR" baseline="0" dirty="0"/>
                        <a:t>(15</a:t>
                      </a:r>
                      <a:r>
                        <a:rPr lang="ko-KR" altLang="en-US" baseline="0" dirty="0"/>
                        <a:t>점</a:t>
                      </a:r>
                      <a:r>
                        <a:rPr lang="en-US" altLang="ko-KR" baseline="0" dirty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59192" y="2163555"/>
            <a:ext cx="73293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전문 분야나 추상적인 내용</a:t>
            </a:r>
            <a:r>
              <a:rPr lang="en-US" altLang="ko-KR" sz="1100" dirty="0"/>
              <a:t>, </a:t>
            </a:r>
            <a:r>
              <a:rPr lang="ko-KR" altLang="en-US" sz="1100" dirty="0"/>
              <a:t>사회 문제 등에 대해 자신의 견해를 논리적으로 제시하거나 찬성 또는 반대 입장에서 자신의 견해를 제시하는 고급 문제</a:t>
            </a:r>
            <a:endParaRPr lang="en-US" altLang="ko-KR" sz="1100" dirty="0"/>
          </a:p>
          <a:p>
            <a:r>
              <a:rPr lang="ko-KR" altLang="en-US" sz="1100" dirty="0"/>
              <a:t>자료를 보고 </a:t>
            </a:r>
            <a:r>
              <a:rPr lang="en-US" altLang="ko-KR" sz="1100" dirty="0"/>
              <a:t>70</a:t>
            </a:r>
            <a:r>
              <a:rPr lang="ko-KR" altLang="en-US" sz="1100" dirty="0"/>
              <a:t>초 동안 대답을 준비할 시간 있음</a:t>
            </a:r>
            <a:r>
              <a:rPr lang="en-US" altLang="ko-KR" sz="1100" dirty="0"/>
              <a:t>  =&gt; ‘</a:t>
            </a:r>
            <a:r>
              <a:rPr lang="ko-KR" altLang="en-US" sz="1100" dirty="0"/>
              <a:t>삐</a:t>
            </a:r>
            <a:r>
              <a:rPr lang="en-US" altLang="ko-KR" sz="1100" dirty="0"/>
              <a:t>’ </a:t>
            </a:r>
            <a:r>
              <a:rPr lang="ko-KR" altLang="en-US" sz="1100" dirty="0"/>
              <a:t>소리</a:t>
            </a:r>
            <a:r>
              <a:rPr lang="en-US" altLang="ko-KR" sz="1100" dirty="0"/>
              <a:t> </a:t>
            </a:r>
            <a:r>
              <a:rPr lang="ko-KR" altLang="en-US" sz="1100" dirty="0"/>
              <a:t>후 </a:t>
            </a:r>
            <a:r>
              <a:rPr lang="en-US" altLang="ko-KR" sz="1100" dirty="0"/>
              <a:t>80</a:t>
            </a:r>
            <a:r>
              <a:rPr lang="ko-KR" altLang="en-US" sz="1100" dirty="0"/>
              <a:t>초 동안 대답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192" y="3022017"/>
            <a:ext cx="11696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bg2">
                    <a:lumMod val="75000"/>
                  </a:schemeClr>
                </a:solidFill>
              </a:rPr>
              <a:t>지시문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</a:p>
          <a:p>
            <a:r>
              <a:rPr lang="ko-KR" altLang="en-US" dirty="0"/>
              <a:t>질문을 듣고 의견을 제시하십시오</a:t>
            </a:r>
            <a:r>
              <a:rPr lang="en-US" altLang="ko-KR" dirty="0"/>
              <a:t>. 70</a:t>
            </a:r>
            <a:r>
              <a:rPr lang="ko-KR" altLang="en-US" dirty="0"/>
              <a:t>초 동안 준비하십시오</a:t>
            </a:r>
            <a:r>
              <a:rPr lang="en-US" altLang="ko-KR" dirty="0"/>
              <a:t>. </a:t>
            </a:r>
            <a:r>
              <a:rPr lang="ko-KR" altLang="en-US" dirty="0"/>
              <a:t>삐 소리가 끝나면 </a:t>
            </a:r>
            <a:r>
              <a:rPr lang="en-US" altLang="ko-KR" dirty="0"/>
              <a:t>80</a:t>
            </a:r>
            <a:r>
              <a:rPr lang="ko-KR" altLang="en-US" dirty="0"/>
              <a:t>초 동안 말하십시오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9192" y="3884851"/>
            <a:ext cx="108373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2">
                    <a:lumMod val="75000"/>
                  </a:schemeClr>
                </a:solidFill>
              </a:rPr>
              <a:t>예시 문항  </a:t>
            </a:r>
            <a:endParaRPr lang="en-US" altLang="ko-KR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altLang="ko-KR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ko-KR" altLang="en-US" dirty="0"/>
              <a:t>리더는 자신이 속한 조직을 이끄는 사람입니다</a:t>
            </a:r>
            <a:r>
              <a:rPr lang="en-US" altLang="ko-KR" dirty="0"/>
              <a:t>. </a:t>
            </a:r>
            <a:r>
              <a:rPr lang="ko-KR" altLang="en-US" dirty="0"/>
              <a:t>리더의 생각과 행동은 조직은 물론 그 조직에 속한 구성원 전체에게 영향을 미칩니다</a:t>
            </a:r>
            <a:r>
              <a:rPr lang="en-US" altLang="ko-KR" dirty="0"/>
              <a:t>. </a:t>
            </a:r>
            <a:r>
              <a:rPr lang="ko-KR" altLang="en-US" dirty="0"/>
              <a:t>훌륭한 리더의 조건은 무엇이라고 생각합니까</a:t>
            </a:r>
            <a:r>
              <a:rPr lang="en-US" altLang="ko-KR" dirty="0"/>
              <a:t>? </a:t>
            </a:r>
            <a:r>
              <a:rPr lang="ko-KR" altLang="en-US" dirty="0"/>
              <a:t>리더가 갖춰야 할 조건 두 가지와 그 근거를 말하십시오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3170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315" y="1744519"/>
            <a:ext cx="108373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2">
                    <a:lumMod val="75000"/>
                  </a:schemeClr>
                </a:solidFill>
              </a:rPr>
              <a:t>모범 답안 </a:t>
            </a:r>
            <a:r>
              <a:rPr lang="ko-KR" altLang="en-US" sz="1600" dirty="0"/>
              <a:t> </a:t>
            </a:r>
            <a:r>
              <a:rPr lang="en-US" altLang="ko-KR" sz="1600" dirty="0"/>
              <a:t>  </a:t>
            </a:r>
          </a:p>
          <a:p>
            <a:r>
              <a:rPr lang="ko-KR" altLang="en-US" sz="1600" dirty="0"/>
              <a:t>리더가 어떤 사람인가에 따라 조직이 발전할 수도 있고 또 그렇지 않을 수도 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저는 좋은 리더는 우선 정확한 판단력이 있어야 한다고 생각합니다</a:t>
            </a:r>
            <a:r>
              <a:rPr lang="en-US" altLang="ko-KR" sz="1600" dirty="0"/>
              <a:t>. </a:t>
            </a:r>
            <a:r>
              <a:rPr lang="ko-KR" altLang="en-US" sz="1600" dirty="0"/>
              <a:t>리더는 자주 결정을 내려야 하는 순간을 만나게 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예를 들면 어떤 사람에게 무슨 일을 맡길지</a:t>
            </a:r>
            <a:r>
              <a:rPr lang="en-US" altLang="ko-KR" sz="1600" dirty="0"/>
              <a:t>, </a:t>
            </a:r>
            <a:r>
              <a:rPr lang="ko-KR" altLang="en-US" sz="1600" dirty="0"/>
              <a:t>조직이 무슨 일을 먼저 처리해야 </a:t>
            </a:r>
            <a:r>
              <a:rPr lang="ko-KR" altLang="en-US" sz="1600" dirty="0" err="1"/>
              <a:t>할지와</a:t>
            </a:r>
            <a:r>
              <a:rPr lang="ko-KR" altLang="en-US" sz="1600" dirty="0"/>
              <a:t> 같은 것들이죠</a:t>
            </a:r>
            <a:r>
              <a:rPr lang="en-US" altLang="ko-KR" sz="1600" dirty="0"/>
              <a:t>. </a:t>
            </a:r>
            <a:r>
              <a:rPr lang="ko-KR" altLang="en-US" sz="1600" dirty="0"/>
              <a:t>그때 리더의 판단에 따라 일의 성패가 결정됩니다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그러니까 리더는 어떤 일이 가장 신속하고 합리적인 방향으로 진행되도록 잘 판단할 수 있어야 합니다</a:t>
            </a:r>
            <a:r>
              <a:rPr lang="en-US" altLang="ko-KR" sz="1600" dirty="0"/>
              <a:t>. </a:t>
            </a:r>
          </a:p>
          <a:p>
            <a:r>
              <a:rPr lang="ko-KR" altLang="en-US" sz="1600" dirty="0"/>
              <a:t>그 다음은 추진력입니다</a:t>
            </a:r>
            <a:r>
              <a:rPr lang="en-US" altLang="ko-KR" sz="1600" dirty="0"/>
              <a:t>. </a:t>
            </a:r>
            <a:r>
              <a:rPr lang="ko-KR" altLang="en-US" sz="1600" dirty="0"/>
              <a:t>아무리 뛰어난 안목으로 훌륭한 판단을 했더라도 추진력이 없으면 소용이 없습니다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일을 </a:t>
            </a:r>
            <a:r>
              <a:rPr lang="ko-KR" altLang="en-US" sz="1600" dirty="0" err="1"/>
              <a:t>하다보면</a:t>
            </a:r>
            <a:r>
              <a:rPr lang="ko-KR" altLang="en-US" sz="1600" dirty="0"/>
              <a:t> 일이 계획대로 진행되지 않거나 생각지도 못했던 난관에 부딪히게 되기도 합니다</a:t>
            </a:r>
            <a:r>
              <a:rPr lang="en-US" altLang="ko-KR" sz="1600" dirty="0"/>
              <a:t>. </a:t>
            </a:r>
            <a:r>
              <a:rPr lang="ko-KR" altLang="en-US" sz="1600" dirty="0"/>
              <a:t>그럴</a:t>
            </a:r>
            <a:r>
              <a:rPr lang="en-US" altLang="ko-KR" sz="1600" dirty="0"/>
              <a:t> </a:t>
            </a:r>
            <a:r>
              <a:rPr lang="ko-KR" altLang="en-US" sz="1600" dirty="0"/>
              <a:t>때 리더는 구성원들의 힘을 한데로 모아 일을 계속 진행시킬 수 있어야 됩니다</a:t>
            </a:r>
            <a:r>
              <a:rPr lang="en-US" altLang="ko-KR" sz="1600" dirty="0"/>
              <a:t>. </a:t>
            </a:r>
          </a:p>
          <a:p>
            <a:r>
              <a:rPr lang="ko-KR" altLang="en-US" sz="1600" dirty="0"/>
              <a:t>저는 판단력과 추진력</a:t>
            </a:r>
            <a:r>
              <a:rPr lang="en-US" altLang="ko-KR" sz="1600" dirty="0"/>
              <a:t>, </a:t>
            </a:r>
            <a:r>
              <a:rPr lang="ko-KR" altLang="en-US" sz="1600" dirty="0"/>
              <a:t>이 두 가지가 리더가 갖추어야 하는 가장 중요한 조건이라고 생각됩니다</a:t>
            </a:r>
            <a:r>
              <a:rPr lang="en-US" altLang="ko-KR" sz="1600" dirty="0"/>
              <a:t>. </a:t>
            </a:r>
            <a:endParaRPr lang="ko-KR" alt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09315" y="4603912"/>
            <a:ext cx="10837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400" dirty="0"/>
              <a:t>고급 수준의 사회적 화제나 추상적 화제들에 대해 자신의 견해를 제시할 수 있도록 다양한 화제의 배경지식</a:t>
            </a:r>
            <a:r>
              <a:rPr lang="en-US" altLang="ko-KR" sz="1400" dirty="0"/>
              <a:t>, </a:t>
            </a:r>
            <a:r>
              <a:rPr lang="ko-KR" altLang="en-US" sz="1400" dirty="0"/>
              <a:t>어휘</a:t>
            </a:r>
            <a:r>
              <a:rPr lang="en-US" altLang="ko-KR" sz="1400" dirty="0"/>
              <a:t>, </a:t>
            </a:r>
            <a:r>
              <a:rPr lang="ko-KR" altLang="en-US" sz="1400" dirty="0"/>
              <a:t>표현 등을 공부합니다</a:t>
            </a:r>
            <a:r>
              <a:rPr lang="en-US" altLang="ko-KR" sz="1400" dirty="0"/>
              <a:t>. </a:t>
            </a:r>
            <a:r>
              <a:rPr lang="ko-KR" altLang="en-US" sz="1400" dirty="0"/>
              <a:t>맥락에 맞는 다양한 어휘와 문법을 사용하면서 근거를 들어 논리적이고 설득력 있게 말하는 연습을 합니다</a:t>
            </a:r>
            <a:r>
              <a:rPr lang="en-US" altLang="ko-KR" sz="1400" dirty="0"/>
              <a:t>. </a:t>
            </a:r>
            <a:r>
              <a:rPr lang="ko-KR" altLang="en-US" sz="1400" dirty="0"/>
              <a:t>자신의 의견이 듣는 사람에게 잘 전달될 수 있도록 발음과 억양을 자연스럽게 하고</a:t>
            </a:r>
            <a:r>
              <a:rPr lang="en-US" altLang="ko-KR" sz="1400" dirty="0"/>
              <a:t>, </a:t>
            </a:r>
            <a:r>
              <a:rPr lang="ko-KR" altLang="en-US" sz="1400" dirty="0"/>
              <a:t>적절한 발화 속도를 유지하면서 말하는 연습을 하면 공부에 도움이 됩니다</a:t>
            </a:r>
            <a:r>
              <a:rPr lang="en-US" altLang="ko-KR" sz="1400" dirty="0"/>
              <a:t>. 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73345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59192" y="588884"/>
            <a:ext cx="3211716" cy="675416"/>
          </a:xfrm>
          <a:prstGeom prst="roundRect">
            <a:avLst/>
          </a:prstGeom>
          <a:gradFill>
            <a:gsLst>
              <a:gs pos="36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ko-KR" altLang="en-US" sz="3000" b="1" kern="0" spc="-113" dirty="0">
                <a:solidFill>
                  <a:schemeClr val="tx1"/>
                </a:solidFill>
              </a:rPr>
              <a:t>문항 구성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139204"/>
              </p:ext>
            </p:extLst>
          </p:nvPr>
        </p:nvGraphicFramePr>
        <p:xfrm>
          <a:off x="659191" y="2249206"/>
          <a:ext cx="9482335" cy="3486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6683">
                  <a:extLst>
                    <a:ext uri="{9D8B030D-6E8A-4147-A177-3AD203B41FA5}">
                      <a16:colId xmlns:a16="http://schemas.microsoft.com/office/drawing/2014/main" val="3936092168"/>
                    </a:ext>
                  </a:extLst>
                </a:gridCol>
                <a:gridCol w="3077566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  <a:gridCol w="2003367">
                  <a:extLst>
                    <a:ext uri="{9D8B030D-6E8A-4147-A177-3AD203B41FA5}">
                      <a16:colId xmlns:a16="http://schemas.microsoft.com/office/drawing/2014/main" val="1158001441"/>
                    </a:ext>
                  </a:extLst>
                </a:gridCol>
                <a:gridCol w="1679171">
                  <a:extLst>
                    <a:ext uri="{9D8B030D-6E8A-4147-A177-3AD203B41FA5}">
                      <a16:colId xmlns:a16="http://schemas.microsoft.com/office/drawing/2014/main" val="3080569099"/>
                    </a:ext>
                  </a:extLst>
                </a:gridCol>
                <a:gridCol w="1795548">
                  <a:extLst>
                    <a:ext uri="{9D8B030D-6E8A-4147-A177-3AD203B41FA5}">
                      <a16:colId xmlns:a16="http://schemas.microsoft.com/office/drawing/2014/main" val="1621011293"/>
                    </a:ext>
                  </a:extLst>
                </a:gridCol>
              </a:tblGrid>
              <a:tr h="4980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문항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문항 유형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점수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준비 시간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응답 시간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  <a:tr h="4980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질문에 대답하기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9</a:t>
                      </a:r>
                      <a:r>
                        <a:rPr lang="ko-KR" altLang="en-US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973356"/>
                  </a:ext>
                </a:extLst>
              </a:tr>
              <a:tr h="4980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그림 보고 역할 수행하기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9</a:t>
                      </a:r>
                      <a:r>
                        <a:rPr lang="ko-KR" altLang="en-US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1273390"/>
                  </a:ext>
                </a:extLst>
              </a:tr>
              <a:tr h="4980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그림 보고 이야기하기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12</a:t>
                      </a:r>
                      <a:r>
                        <a:rPr lang="ko-KR" altLang="en-US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60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3633893"/>
                  </a:ext>
                </a:extLst>
              </a:tr>
              <a:tr h="4980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대화 완성하기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12</a:t>
                      </a:r>
                      <a:r>
                        <a:rPr lang="ko-KR" altLang="en-US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60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4275926"/>
                  </a:ext>
                </a:extLst>
              </a:tr>
              <a:tr h="4980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자료 해석하기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15</a:t>
                      </a:r>
                      <a:r>
                        <a:rPr lang="ko-KR" altLang="en-US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70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80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8725049"/>
                  </a:ext>
                </a:extLst>
              </a:tr>
              <a:tr h="4980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의견 제시하기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15</a:t>
                      </a:r>
                      <a:r>
                        <a:rPr lang="ko-KR" altLang="en-US" dirty="0"/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70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80</a:t>
                      </a:r>
                      <a:r>
                        <a:rPr lang="ko-KR" altLang="en-US" dirty="0"/>
                        <a:t>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920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069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59192" y="588884"/>
            <a:ext cx="3211716" cy="675416"/>
          </a:xfrm>
          <a:prstGeom prst="roundRect">
            <a:avLst/>
          </a:prstGeom>
          <a:gradFill>
            <a:gsLst>
              <a:gs pos="36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ko-KR" altLang="en-US" sz="3000" b="1" kern="0" spc="-113" dirty="0">
                <a:solidFill>
                  <a:schemeClr val="tx1"/>
                </a:solidFill>
              </a:rPr>
              <a:t>평가 요소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189281"/>
              </p:ext>
            </p:extLst>
          </p:nvPr>
        </p:nvGraphicFramePr>
        <p:xfrm>
          <a:off x="659192" y="2249208"/>
          <a:ext cx="10080852" cy="4001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3761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  <a:gridCol w="7897091">
                  <a:extLst>
                    <a:ext uri="{9D8B030D-6E8A-4147-A177-3AD203B41FA5}">
                      <a16:colId xmlns:a16="http://schemas.microsoft.com/office/drawing/2014/main" val="3080569099"/>
                    </a:ext>
                  </a:extLst>
                </a:gridCol>
              </a:tblGrid>
              <a:tr h="5106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평가 요소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  <a:tr h="12233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내용 및 과제 수행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/>
                        <a:t>과제에 적절한 내용으로 표현했는가</a:t>
                      </a:r>
                      <a:r>
                        <a:rPr lang="en-US" altLang="ko-KR" dirty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/>
                        <a:t>주어진 과제를 풍부하고 충실하게 수행하였는가</a:t>
                      </a:r>
                      <a:r>
                        <a:rPr lang="en-US" altLang="ko-KR" dirty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/>
                        <a:t>담화 구성이 조직적으로 잘 이루어졌는가</a:t>
                      </a:r>
                      <a:r>
                        <a:rPr lang="en-US" altLang="ko-KR" dirty="0"/>
                        <a:t>?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973356"/>
                  </a:ext>
                </a:extLst>
              </a:tr>
              <a:tr h="12123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언어 사용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/>
                        <a:t>담화 상황에 적합한 언어를 사용하였는가</a:t>
                      </a:r>
                      <a:r>
                        <a:rPr lang="en-US" altLang="ko-KR" dirty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/>
                        <a:t>어휘와 표현을 다양하고 풍부하게 사용하였는가</a:t>
                      </a:r>
                      <a:r>
                        <a:rPr lang="en-US" altLang="ko-KR" dirty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/>
                        <a:t>어휘와 표현을 정확하게 구사하였는가</a:t>
                      </a:r>
                      <a:r>
                        <a:rPr lang="en-US" altLang="ko-KR" dirty="0"/>
                        <a:t>?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1273390"/>
                  </a:ext>
                </a:extLst>
              </a:tr>
              <a:tr h="1055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발화 </a:t>
                      </a:r>
                      <a:r>
                        <a:rPr lang="ko-KR" altLang="en-US" dirty="0" err="1"/>
                        <a:t>전달력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dirty="0"/>
                        <a:t>발음과 억양이 어느 정도</a:t>
                      </a:r>
                      <a:r>
                        <a:rPr lang="ko-KR" altLang="en-US" baseline="0" dirty="0"/>
                        <a:t> 이해 가능한가</a:t>
                      </a:r>
                      <a:r>
                        <a:rPr lang="en-US" altLang="ko-KR" baseline="0" dirty="0"/>
                        <a:t>?</a:t>
                      </a: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baseline="0" dirty="0"/>
                        <a:t>발화 속도가 </a:t>
                      </a:r>
                      <a:r>
                        <a:rPr lang="ko-KR" altLang="en-US" baseline="0" dirty="0" err="1"/>
                        <a:t>자연스러운가</a:t>
                      </a:r>
                      <a:r>
                        <a:rPr lang="en-US" altLang="ko-KR" baseline="0" dirty="0"/>
                        <a:t>?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3633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504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59192" y="588884"/>
            <a:ext cx="4577826" cy="675416"/>
          </a:xfrm>
          <a:prstGeom prst="roundRect">
            <a:avLst/>
          </a:prstGeom>
          <a:gradFill>
            <a:gsLst>
              <a:gs pos="36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ko-KR" altLang="en-US" sz="3000" b="1" kern="0" spc="-113">
                <a:solidFill>
                  <a:schemeClr val="tx1"/>
                </a:solidFill>
              </a:rPr>
              <a:t>문항 유형 및 학습 방법</a:t>
            </a:r>
            <a:endParaRPr lang="ko-KR" altLang="en-US" sz="3000" b="1" kern="0" spc="-113" dirty="0">
              <a:solidFill>
                <a:schemeClr val="tx1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813628"/>
              </p:ext>
            </p:extLst>
          </p:nvPr>
        </p:nvGraphicFramePr>
        <p:xfrm>
          <a:off x="659193" y="1517686"/>
          <a:ext cx="3156350" cy="56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6350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</a:tblGrid>
              <a:tr h="5622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1.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ko-KR" altLang="en-US" baseline="0" dirty="0"/>
                        <a:t>질문에 대답하기 </a:t>
                      </a:r>
                      <a:r>
                        <a:rPr lang="en-US" altLang="ko-KR" baseline="0" dirty="0"/>
                        <a:t>(9</a:t>
                      </a:r>
                      <a:r>
                        <a:rPr lang="ko-KR" altLang="en-US" baseline="0" dirty="0"/>
                        <a:t>점</a:t>
                      </a:r>
                      <a:r>
                        <a:rPr lang="en-US" altLang="ko-KR" baseline="0" dirty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59192" y="2163555"/>
            <a:ext cx="73293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일상생활에서 자주 만나게 되는 상황에서 간단한 질문을 듣고 적절하게 대답하는 초급 문제</a:t>
            </a:r>
            <a:endParaRPr lang="en-US" altLang="ko-KR" sz="1100" dirty="0"/>
          </a:p>
          <a:p>
            <a:r>
              <a:rPr lang="ko-KR" altLang="en-US" sz="1100" dirty="0"/>
              <a:t>자기 자신</a:t>
            </a:r>
            <a:r>
              <a:rPr lang="en-US" altLang="ko-KR" sz="1100" dirty="0"/>
              <a:t>, </a:t>
            </a:r>
            <a:r>
              <a:rPr lang="ko-KR" altLang="en-US" sz="1100" dirty="0"/>
              <a:t>가까운 사람이나 사물</a:t>
            </a:r>
            <a:r>
              <a:rPr lang="en-US" altLang="ko-KR" sz="1100" dirty="0"/>
              <a:t>, </a:t>
            </a:r>
            <a:r>
              <a:rPr lang="ko-KR" altLang="en-US" sz="1100" dirty="0"/>
              <a:t>단순한 일상이나 계획 등에 관한 기초적인 질문을 듣고 적절하게 대답하는 문제</a:t>
            </a:r>
            <a:endParaRPr lang="en-US" altLang="ko-KR" sz="1100" dirty="0"/>
          </a:p>
          <a:p>
            <a:r>
              <a:rPr lang="ko-KR" altLang="en-US" sz="1100" dirty="0"/>
              <a:t>짧은 질문을 듣고 </a:t>
            </a:r>
            <a:r>
              <a:rPr lang="en-US" altLang="ko-KR" sz="1100" dirty="0"/>
              <a:t>20</a:t>
            </a:r>
            <a:r>
              <a:rPr lang="ko-KR" altLang="en-US" sz="1100" dirty="0"/>
              <a:t>초 동안 대답을 준비할 시간 있음</a:t>
            </a:r>
            <a:r>
              <a:rPr lang="en-US" altLang="ko-KR" sz="1100" dirty="0"/>
              <a:t>  =&gt; ‘</a:t>
            </a:r>
            <a:r>
              <a:rPr lang="ko-KR" altLang="en-US" sz="1100" dirty="0"/>
              <a:t>삐</a:t>
            </a:r>
            <a:r>
              <a:rPr lang="en-US" altLang="ko-KR" sz="1100" dirty="0"/>
              <a:t>’ </a:t>
            </a:r>
            <a:r>
              <a:rPr lang="ko-KR" altLang="en-US" sz="1100" dirty="0"/>
              <a:t>소리</a:t>
            </a:r>
            <a:r>
              <a:rPr lang="en-US" altLang="ko-KR" sz="1100" dirty="0"/>
              <a:t> </a:t>
            </a:r>
            <a:r>
              <a:rPr lang="ko-KR" altLang="en-US" sz="1100" dirty="0"/>
              <a:t>후 </a:t>
            </a:r>
            <a:r>
              <a:rPr lang="en-US" altLang="ko-KR" sz="1100" dirty="0"/>
              <a:t>30</a:t>
            </a:r>
            <a:r>
              <a:rPr lang="ko-KR" altLang="en-US" sz="1100" dirty="0"/>
              <a:t>초 동안 대답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192" y="3170397"/>
            <a:ext cx="10837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bg2">
                    <a:lumMod val="75000"/>
                  </a:schemeClr>
                </a:solidFill>
              </a:rPr>
              <a:t>지시문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ko-KR" altLang="en-US" dirty="0"/>
              <a:t>질문을 듣고 대답하십시오</a:t>
            </a:r>
            <a:r>
              <a:rPr lang="en-US" altLang="ko-KR" dirty="0"/>
              <a:t>. 20</a:t>
            </a:r>
            <a:r>
              <a:rPr lang="ko-KR" altLang="en-US" dirty="0"/>
              <a:t>초 동안 준비하십시오</a:t>
            </a:r>
            <a:r>
              <a:rPr lang="en-US" altLang="ko-KR" dirty="0"/>
              <a:t>. </a:t>
            </a:r>
            <a:r>
              <a:rPr lang="ko-KR" altLang="en-US" dirty="0"/>
              <a:t>삐 소리가 끝나면 </a:t>
            </a:r>
            <a:r>
              <a:rPr lang="en-US" altLang="ko-KR" dirty="0"/>
              <a:t>30</a:t>
            </a:r>
            <a:r>
              <a:rPr lang="ko-KR" altLang="en-US" dirty="0"/>
              <a:t>초 동안 말하십시오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192" y="3761741"/>
            <a:ext cx="10837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2">
                    <a:lumMod val="75000"/>
                  </a:schemeClr>
                </a:solidFill>
              </a:rPr>
              <a:t>예시 문항 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ko-KR" altLang="en-US" dirty="0"/>
              <a:t>취미가 뭐예요</a:t>
            </a:r>
            <a:r>
              <a:rPr lang="en-US" altLang="ko-KR" dirty="0"/>
              <a:t>?</a:t>
            </a:r>
            <a:r>
              <a:rPr lang="ko-KR" altLang="en-US" dirty="0"/>
              <a:t>그 취미에 대해 이야기하세요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9192" y="4446155"/>
            <a:ext cx="108373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2">
                    <a:lumMod val="75000"/>
                  </a:schemeClr>
                </a:solidFill>
              </a:rPr>
              <a:t>모범 답안 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ko-KR" altLang="en-US" dirty="0"/>
              <a:t>제 취미는 영화 </a:t>
            </a:r>
            <a:r>
              <a:rPr lang="ko-KR" altLang="en-US" dirty="0" err="1"/>
              <a:t>보기예요</a:t>
            </a:r>
            <a:r>
              <a:rPr lang="en-US" altLang="ko-KR" dirty="0"/>
              <a:t>. </a:t>
            </a:r>
            <a:r>
              <a:rPr lang="ko-KR" altLang="en-US" dirty="0"/>
              <a:t>저는 시간 있을 때 영화관에 가요</a:t>
            </a:r>
            <a:r>
              <a:rPr lang="en-US" altLang="ko-KR" dirty="0"/>
              <a:t>. </a:t>
            </a:r>
            <a:r>
              <a:rPr lang="ko-KR" altLang="en-US" dirty="0"/>
              <a:t>집에서도 영화를 자주 봐요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                </a:t>
            </a:r>
            <a:r>
              <a:rPr lang="ko-KR" altLang="en-US" dirty="0"/>
              <a:t>저는 재미있는 영화를 좋아해요</a:t>
            </a:r>
            <a:r>
              <a:rPr lang="en-US" altLang="ko-KR" dirty="0"/>
              <a:t>. </a:t>
            </a:r>
            <a:r>
              <a:rPr lang="ko-KR" altLang="en-US" dirty="0"/>
              <a:t>슬픈 영화도 잘 봐요</a:t>
            </a:r>
            <a:r>
              <a:rPr lang="en-US" altLang="ko-KR" dirty="0"/>
              <a:t>. </a:t>
            </a:r>
            <a:r>
              <a:rPr lang="ko-KR" altLang="en-US" dirty="0"/>
              <a:t>저는 이번 주말에 친구와 함께 영화</a:t>
            </a:r>
            <a:endParaRPr lang="en-US" altLang="ko-KR" dirty="0"/>
          </a:p>
          <a:p>
            <a:r>
              <a:rPr lang="en-US" altLang="ko-KR" dirty="0"/>
              <a:t>                </a:t>
            </a:r>
            <a:r>
              <a:rPr lang="ko-KR" altLang="en-US" dirty="0"/>
              <a:t>관에 갈 거예요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9192" y="5684567"/>
            <a:ext cx="108373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400" dirty="0"/>
              <a:t>자기 자신이나 가족</a:t>
            </a:r>
            <a:r>
              <a:rPr lang="en-US" altLang="ko-KR" sz="1400" dirty="0"/>
              <a:t>, </a:t>
            </a:r>
            <a:r>
              <a:rPr lang="ko-KR" altLang="en-US" sz="1400" dirty="0"/>
              <a:t>가까운 친구나 사람</a:t>
            </a:r>
            <a:r>
              <a:rPr lang="en-US" altLang="ko-KR" sz="1400" dirty="0"/>
              <a:t>, </a:t>
            </a:r>
            <a:r>
              <a:rPr lang="ko-KR" altLang="en-US" sz="1400" dirty="0"/>
              <a:t>사물</a:t>
            </a:r>
            <a:r>
              <a:rPr lang="en-US" altLang="ko-KR" sz="1400" dirty="0"/>
              <a:t>, </a:t>
            </a:r>
            <a:r>
              <a:rPr lang="ko-KR" altLang="en-US" sz="1400" dirty="0"/>
              <a:t>단순한 계획과 경험 등을 이야기하는데 필요한 기초 단어와 표현들을 미리 공부하면 좋습니다</a:t>
            </a:r>
            <a:r>
              <a:rPr lang="en-US" altLang="ko-KR" sz="1400" dirty="0"/>
              <a:t>. </a:t>
            </a:r>
            <a:r>
              <a:rPr lang="ko-KR" altLang="en-US" sz="1400" dirty="0"/>
              <a:t>기초적인 소재에 대해 여러 문장으로 말하는 연습을 하면 도움이 됩니다</a:t>
            </a:r>
            <a:r>
              <a:rPr lang="en-US" altLang="ko-KR" sz="1400" dirty="0"/>
              <a:t>. </a:t>
            </a:r>
            <a:r>
              <a:rPr lang="ko-KR" altLang="en-US" sz="1400" dirty="0"/>
              <a:t>답변 시간을 최대한 활용하고 정확한 발음과 자연스러운 억양</a:t>
            </a:r>
            <a:r>
              <a:rPr lang="en-US" altLang="ko-KR" sz="1400" dirty="0"/>
              <a:t>, </a:t>
            </a:r>
            <a:r>
              <a:rPr lang="ko-KR" altLang="en-US" sz="1400" dirty="0"/>
              <a:t>적절한 속도로 말하는 연습을 하면 좋습니다</a:t>
            </a:r>
            <a:r>
              <a:rPr lang="en-US" altLang="ko-KR" sz="1400" dirty="0"/>
              <a:t>. 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0909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59192" y="588884"/>
            <a:ext cx="4577826" cy="675416"/>
          </a:xfrm>
          <a:prstGeom prst="roundRect">
            <a:avLst/>
          </a:prstGeom>
          <a:gradFill>
            <a:gsLst>
              <a:gs pos="36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ko-KR" altLang="en-US" sz="3000" b="1" kern="0" spc="-113">
                <a:solidFill>
                  <a:schemeClr val="tx1"/>
                </a:solidFill>
              </a:rPr>
              <a:t>문항 유형 및 학습 방법</a:t>
            </a:r>
            <a:endParaRPr lang="ko-KR" altLang="en-US" sz="3000" b="1" kern="0" spc="-113" dirty="0">
              <a:solidFill>
                <a:schemeClr val="tx1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651136"/>
              </p:ext>
            </p:extLst>
          </p:nvPr>
        </p:nvGraphicFramePr>
        <p:xfrm>
          <a:off x="659193" y="1517686"/>
          <a:ext cx="4104000" cy="56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000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</a:tblGrid>
              <a:tr h="5622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2.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ko-KR" altLang="en-US" baseline="0" dirty="0"/>
                        <a:t>그림 보고 역할 수행하기 </a:t>
                      </a:r>
                      <a:r>
                        <a:rPr lang="en-US" altLang="ko-KR" baseline="0" dirty="0"/>
                        <a:t>(9</a:t>
                      </a:r>
                      <a:r>
                        <a:rPr lang="ko-KR" altLang="en-US" baseline="0" dirty="0"/>
                        <a:t>점</a:t>
                      </a:r>
                      <a:r>
                        <a:rPr lang="en-US" altLang="ko-KR" baseline="0" dirty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59192" y="2163555"/>
            <a:ext cx="75371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일상생활에서 자주 만나게 되는 상황에 대한 그림을 보고 간단한 질문을 듣고 적절하게 역할을 수행하는 초급 문제</a:t>
            </a:r>
            <a:endParaRPr lang="en-US" altLang="ko-KR" sz="1100" dirty="0"/>
          </a:p>
          <a:p>
            <a:r>
              <a:rPr lang="ko-KR" altLang="en-US" sz="1100" dirty="0"/>
              <a:t>그림과 질문은 주거와 환경</a:t>
            </a:r>
            <a:r>
              <a:rPr lang="en-US" altLang="ko-KR" sz="1100" dirty="0"/>
              <a:t>, </a:t>
            </a:r>
            <a:r>
              <a:rPr lang="ko-KR" altLang="en-US" sz="1100" dirty="0"/>
              <a:t>쇼핑</a:t>
            </a:r>
            <a:r>
              <a:rPr lang="en-US" altLang="ko-KR" sz="1100" dirty="0"/>
              <a:t>, </a:t>
            </a:r>
            <a:r>
              <a:rPr lang="ko-KR" altLang="en-US" sz="1100" dirty="0"/>
              <a:t>공공시설</a:t>
            </a:r>
            <a:r>
              <a:rPr lang="en-US" altLang="ko-KR" sz="1100" dirty="0"/>
              <a:t>, </a:t>
            </a:r>
            <a:r>
              <a:rPr lang="ko-KR" altLang="en-US" sz="1100" dirty="0"/>
              <a:t>대중교통 등의 다양한 상황에 대한 것</a:t>
            </a:r>
            <a:endParaRPr lang="en-US" altLang="ko-KR" sz="1100" dirty="0"/>
          </a:p>
          <a:p>
            <a:r>
              <a:rPr lang="ko-KR" altLang="en-US" sz="1100" dirty="0"/>
              <a:t>그림과 함께 제시되는 질문을 듣고 </a:t>
            </a:r>
            <a:r>
              <a:rPr lang="en-US" altLang="ko-KR" sz="1100" dirty="0"/>
              <a:t>30</a:t>
            </a:r>
            <a:r>
              <a:rPr lang="ko-KR" altLang="en-US" sz="1100" dirty="0"/>
              <a:t>초 동안 대답을 준비할 시간 있음</a:t>
            </a:r>
            <a:r>
              <a:rPr lang="en-US" altLang="ko-KR" sz="1100" dirty="0"/>
              <a:t>  =&gt; ‘</a:t>
            </a:r>
            <a:r>
              <a:rPr lang="ko-KR" altLang="en-US" sz="1100" dirty="0"/>
              <a:t>삐</a:t>
            </a:r>
            <a:r>
              <a:rPr lang="en-US" altLang="ko-KR" sz="1100" dirty="0"/>
              <a:t>’ </a:t>
            </a:r>
            <a:r>
              <a:rPr lang="ko-KR" altLang="en-US" sz="1100" dirty="0"/>
              <a:t>소리</a:t>
            </a:r>
            <a:r>
              <a:rPr lang="en-US" altLang="ko-KR" sz="1100" dirty="0"/>
              <a:t> </a:t>
            </a:r>
            <a:r>
              <a:rPr lang="ko-KR" altLang="en-US" sz="1100" dirty="0"/>
              <a:t>후 </a:t>
            </a:r>
            <a:r>
              <a:rPr lang="en-US" altLang="ko-KR" sz="1100" dirty="0"/>
              <a:t>40</a:t>
            </a:r>
            <a:r>
              <a:rPr lang="ko-KR" altLang="en-US" sz="1100" dirty="0"/>
              <a:t>초 동안 대답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192" y="3170397"/>
            <a:ext cx="1168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bg2">
                    <a:lumMod val="75000"/>
                  </a:schemeClr>
                </a:solidFill>
              </a:rPr>
              <a:t>지시문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ko-KR" altLang="en-US" dirty="0"/>
              <a:t>그림을 보고 질문에 대답하십시오</a:t>
            </a:r>
            <a:r>
              <a:rPr lang="en-US" altLang="ko-KR" dirty="0"/>
              <a:t>. 30</a:t>
            </a:r>
            <a:r>
              <a:rPr lang="ko-KR" altLang="en-US" dirty="0"/>
              <a:t>초 동안 준비하십시오</a:t>
            </a:r>
            <a:r>
              <a:rPr lang="en-US" altLang="ko-KR" dirty="0"/>
              <a:t>. </a:t>
            </a:r>
            <a:r>
              <a:rPr lang="ko-KR" altLang="en-US" dirty="0"/>
              <a:t>삐 소리가 끝나면 </a:t>
            </a:r>
            <a:r>
              <a:rPr lang="en-US" altLang="ko-KR" dirty="0"/>
              <a:t>40</a:t>
            </a:r>
            <a:r>
              <a:rPr lang="ko-KR" altLang="en-US" dirty="0"/>
              <a:t>초 동안 말하십시오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192" y="3761741"/>
            <a:ext cx="10837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2">
                    <a:lumMod val="75000"/>
                  </a:schemeClr>
                </a:solidFill>
              </a:rPr>
              <a:t>예시 문항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9192" y="4446155"/>
            <a:ext cx="108373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2">
                    <a:lumMod val="75000"/>
                  </a:schemeClr>
                </a:solidFill>
              </a:rPr>
              <a:t>모범 답안 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ko-KR" altLang="en-US" dirty="0"/>
              <a:t>아니요</a:t>
            </a:r>
            <a:r>
              <a:rPr lang="en-US" altLang="ko-KR" dirty="0"/>
              <a:t>, </a:t>
            </a:r>
            <a:r>
              <a:rPr lang="ko-KR" altLang="en-US" dirty="0"/>
              <a:t>기사님</a:t>
            </a:r>
            <a:r>
              <a:rPr lang="en-US" altLang="ko-KR" dirty="0"/>
              <a:t>. </a:t>
            </a:r>
            <a:r>
              <a:rPr lang="ko-KR" altLang="en-US" dirty="0"/>
              <a:t>학교 안에 있는 기숙사까지 가 주세요</a:t>
            </a:r>
            <a:r>
              <a:rPr lang="en-US" altLang="ko-KR" dirty="0"/>
              <a:t>. </a:t>
            </a:r>
            <a:r>
              <a:rPr lang="ko-KR" altLang="en-US" dirty="0"/>
              <a:t>정문으로 들어가면 사거리가 나오는데</a:t>
            </a:r>
            <a:r>
              <a:rPr lang="en-US" altLang="ko-KR" dirty="0"/>
              <a:t>, </a:t>
            </a:r>
            <a:r>
              <a:rPr lang="ko-KR" altLang="en-US" dirty="0"/>
              <a:t>거기에서 왼쪽으로 가시면 돼요</a:t>
            </a:r>
            <a:r>
              <a:rPr lang="en-US" altLang="ko-KR" dirty="0"/>
              <a:t>. </a:t>
            </a:r>
            <a:r>
              <a:rPr lang="ko-KR" altLang="en-US" dirty="0"/>
              <a:t>가다 보면 도서관이 나와요</a:t>
            </a:r>
            <a:r>
              <a:rPr lang="en-US" altLang="ko-KR" dirty="0"/>
              <a:t>. </a:t>
            </a:r>
            <a:r>
              <a:rPr lang="ko-KR" altLang="en-US" dirty="0"/>
              <a:t>도서관을 지나서 조금 가면 오른쪽에 작은 길이 있어요</a:t>
            </a:r>
            <a:r>
              <a:rPr lang="en-US" altLang="ko-KR" dirty="0"/>
              <a:t>. </a:t>
            </a:r>
            <a:r>
              <a:rPr lang="ko-KR" altLang="en-US" dirty="0"/>
              <a:t>그 길로 조금 가면 왼쪽에 기숙사가 있어요</a:t>
            </a:r>
            <a:r>
              <a:rPr lang="en-US" altLang="ko-KR" dirty="0"/>
              <a:t>. </a:t>
            </a:r>
            <a:r>
              <a:rPr lang="ko-KR" altLang="en-US" dirty="0"/>
              <a:t>그 앞에 내려 주세요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9192" y="5684567"/>
            <a:ext cx="108373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400" dirty="0"/>
              <a:t>일상생활에서 자주 만나게 되는 상황에서 새로운 내용을 소개하거나 상황을 말하고 필요한 것을 이야기하는 등에 필요한 기초 단어를 미리 공부합니다</a:t>
            </a:r>
            <a:r>
              <a:rPr lang="en-US" altLang="ko-KR" sz="1400" dirty="0"/>
              <a:t>. </a:t>
            </a:r>
            <a:r>
              <a:rPr lang="ko-KR" altLang="en-US" sz="1400" dirty="0"/>
              <a:t>관련 소재에 대해 여러 문장으로 말하는 연습을 하면 도움이 됩니다</a:t>
            </a:r>
            <a:r>
              <a:rPr lang="en-US" altLang="ko-KR" sz="1400" dirty="0"/>
              <a:t>. </a:t>
            </a:r>
          </a:p>
          <a:p>
            <a:pPr algn="just"/>
            <a:r>
              <a:rPr lang="ko-KR" altLang="en-US" sz="1400" dirty="0"/>
              <a:t>답변 시간을 최대한 활용하고</a:t>
            </a:r>
            <a:r>
              <a:rPr lang="en-US" altLang="ko-KR" sz="1400" dirty="0"/>
              <a:t>, </a:t>
            </a:r>
            <a:r>
              <a:rPr lang="ko-KR" altLang="en-US" sz="1400" dirty="0"/>
              <a:t>정확한 발음과 자연스러운 억양</a:t>
            </a:r>
            <a:r>
              <a:rPr lang="en-US" altLang="ko-KR" sz="1400" dirty="0"/>
              <a:t>, </a:t>
            </a:r>
            <a:r>
              <a:rPr lang="ko-KR" altLang="en-US" sz="1400" dirty="0"/>
              <a:t>적절한 속도를 유지하는 것이 좋습니다</a:t>
            </a:r>
            <a:r>
              <a:rPr lang="en-US" altLang="ko-KR" sz="1400" dirty="0"/>
              <a:t>. </a:t>
            </a:r>
            <a:endParaRPr lang="ko-KR" altLang="en-US" sz="1400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92" y="646721"/>
            <a:ext cx="6096851" cy="3429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004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59192" y="588884"/>
            <a:ext cx="4577826" cy="675416"/>
          </a:xfrm>
          <a:prstGeom prst="roundRect">
            <a:avLst/>
          </a:prstGeom>
          <a:gradFill>
            <a:gsLst>
              <a:gs pos="36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ko-KR" altLang="en-US" sz="3000" b="1" kern="0" spc="-113">
                <a:solidFill>
                  <a:schemeClr val="tx1"/>
                </a:solidFill>
              </a:rPr>
              <a:t>문항 유형 및 학습 방법</a:t>
            </a:r>
            <a:endParaRPr lang="ko-KR" altLang="en-US" sz="3000" b="1" kern="0" spc="-113" dirty="0">
              <a:solidFill>
                <a:schemeClr val="tx1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888159"/>
              </p:ext>
            </p:extLst>
          </p:nvPr>
        </p:nvGraphicFramePr>
        <p:xfrm>
          <a:off x="659193" y="1517686"/>
          <a:ext cx="3970996" cy="56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0996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</a:tblGrid>
              <a:tr h="5622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3.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ko-KR" altLang="en-US" baseline="0" dirty="0"/>
                        <a:t>그림 보고 이야기하기 </a:t>
                      </a:r>
                      <a:r>
                        <a:rPr lang="en-US" altLang="ko-KR" baseline="0" dirty="0"/>
                        <a:t>(12</a:t>
                      </a:r>
                      <a:r>
                        <a:rPr lang="ko-KR" altLang="en-US" baseline="0" dirty="0"/>
                        <a:t>점</a:t>
                      </a:r>
                      <a:r>
                        <a:rPr lang="en-US" altLang="ko-KR" baseline="0" dirty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59192" y="2163555"/>
            <a:ext cx="73293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친숙한 사회적 화제의 연속된 그림을 보고 그림 속 인물의 행동이나 상황 등을 묘사하고 제시된 그림의 순서에 따라 사건을 서술할 수 있는지를 평가하는 중급 수준의 문제</a:t>
            </a:r>
            <a:endParaRPr lang="en-US" altLang="ko-KR" sz="1100" dirty="0"/>
          </a:p>
          <a:p>
            <a:r>
              <a:rPr lang="ko-KR" altLang="en-US" sz="1100" dirty="0"/>
              <a:t>학교나 직장 생활</a:t>
            </a:r>
            <a:r>
              <a:rPr lang="en-US" altLang="ko-KR" sz="1100" dirty="0"/>
              <a:t>, </a:t>
            </a:r>
            <a:r>
              <a:rPr lang="ko-KR" altLang="en-US" sz="1100" dirty="0"/>
              <a:t>문화생활 등 일상에서 경험할 수 있는 다양한 상황과 관련된 그림이 제시됩니다</a:t>
            </a:r>
            <a:r>
              <a:rPr lang="en-US" altLang="ko-KR" sz="1100" dirty="0"/>
              <a:t>. </a:t>
            </a:r>
            <a:r>
              <a:rPr lang="ko-KR" altLang="en-US" sz="1100" dirty="0"/>
              <a:t>그림 속의 상황과 사건을 묘사하고 이야기를 구성하여 말하는 유형의 문제</a:t>
            </a:r>
            <a:endParaRPr lang="en-US" altLang="ko-KR" sz="1100" dirty="0"/>
          </a:p>
          <a:p>
            <a:r>
              <a:rPr lang="ko-KR" altLang="en-US" sz="1100" dirty="0"/>
              <a:t>그림을 보고 </a:t>
            </a:r>
            <a:r>
              <a:rPr lang="en-US" altLang="ko-KR" sz="1100" dirty="0"/>
              <a:t>40</a:t>
            </a:r>
            <a:r>
              <a:rPr lang="ko-KR" altLang="en-US" sz="1100" dirty="0"/>
              <a:t>초 동안 대답을 준비할 시간 있음</a:t>
            </a:r>
            <a:r>
              <a:rPr lang="en-US" altLang="ko-KR" sz="1100" dirty="0"/>
              <a:t>  =&gt; ‘</a:t>
            </a:r>
            <a:r>
              <a:rPr lang="ko-KR" altLang="en-US" sz="1100" dirty="0"/>
              <a:t>삐</a:t>
            </a:r>
            <a:r>
              <a:rPr lang="en-US" altLang="ko-KR" sz="1100" dirty="0"/>
              <a:t>’ </a:t>
            </a:r>
            <a:r>
              <a:rPr lang="ko-KR" altLang="en-US" sz="1100" dirty="0"/>
              <a:t>소리</a:t>
            </a:r>
            <a:r>
              <a:rPr lang="en-US" altLang="ko-KR" sz="1100" dirty="0"/>
              <a:t> </a:t>
            </a:r>
            <a:r>
              <a:rPr lang="ko-KR" altLang="en-US" sz="1100" dirty="0"/>
              <a:t>후 </a:t>
            </a:r>
            <a:r>
              <a:rPr lang="en-US" altLang="ko-KR" sz="1100" dirty="0"/>
              <a:t>60</a:t>
            </a:r>
            <a:r>
              <a:rPr lang="ko-KR" altLang="en-US" sz="1100" dirty="0"/>
              <a:t>초 동안 대답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192" y="3170397"/>
            <a:ext cx="10837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bg2">
                    <a:lumMod val="75000"/>
                  </a:schemeClr>
                </a:solidFill>
              </a:rPr>
              <a:t>지시문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ko-KR" altLang="en-US" dirty="0"/>
              <a:t>그림을 보고 순서대로 이야기하십시오</a:t>
            </a:r>
            <a:r>
              <a:rPr lang="en-US" altLang="ko-KR" dirty="0"/>
              <a:t>. 40</a:t>
            </a:r>
            <a:r>
              <a:rPr lang="ko-KR" altLang="en-US" dirty="0"/>
              <a:t>초 동안 준비하십시오</a:t>
            </a:r>
            <a:r>
              <a:rPr lang="en-US" altLang="ko-KR" dirty="0"/>
              <a:t>. </a:t>
            </a:r>
            <a:r>
              <a:rPr lang="ko-KR" altLang="en-US" dirty="0"/>
              <a:t>삐 소리가 끝나면 </a:t>
            </a:r>
            <a:r>
              <a:rPr lang="en-US" altLang="ko-KR" dirty="0"/>
              <a:t>60</a:t>
            </a:r>
            <a:r>
              <a:rPr lang="ko-KR" altLang="en-US" dirty="0"/>
              <a:t>초 동안</a:t>
            </a:r>
            <a:endParaRPr lang="en-US" altLang="ko-KR" dirty="0"/>
          </a:p>
          <a:p>
            <a:r>
              <a:rPr lang="en-US" altLang="ko-KR" dirty="0"/>
              <a:t>          </a:t>
            </a:r>
            <a:r>
              <a:rPr lang="ko-KR" altLang="en-US" dirty="0"/>
              <a:t> 말하십시오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192" y="3884851"/>
            <a:ext cx="10837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2">
                    <a:lumMod val="75000"/>
                  </a:schemeClr>
                </a:solidFill>
              </a:rPr>
              <a:t>예시 문항 </a:t>
            </a:r>
            <a:r>
              <a:rPr lang="ko-KR" altLang="en-US" dirty="0"/>
              <a:t> </a:t>
            </a:r>
            <a:r>
              <a:rPr lang="en-US" altLang="ko-KR" dirty="0"/>
              <a:t>   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9192" y="4446155"/>
            <a:ext cx="108373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2">
                    <a:lumMod val="75000"/>
                  </a:schemeClr>
                </a:solidFill>
              </a:rPr>
              <a:t>모범 답안 </a:t>
            </a:r>
            <a:r>
              <a:rPr lang="ko-KR" altLang="en-US" sz="1600" dirty="0"/>
              <a:t> </a:t>
            </a:r>
            <a:r>
              <a:rPr lang="en-US" altLang="ko-KR" sz="1600" dirty="0"/>
              <a:t>  </a:t>
            </a:r>
            <a:r>
              <a:rPr lang="ko-KR" altLang="en-US" sz="1600" dirty="0"/>
              <a:t>춤 경연대회가 얼마 남지 않았어요</a:t>
            </a:r>
            <a:r>
              <a:rPr lang="en-US" altLang="ko-KR" sz="1600" dirty="0"/>
              <a:t>. </a:t>
            </a:r>
            <a:r>
              <a:rPr lang="ko-KR" altLang="en-US" sz="1600" dirty="0"/>
              <a:t>민수 씨와 친구들은 땀을 흘리며 열심히 대회를 준비했어요</a:t>
            </a:r>
            <a:r>
              <a:rPr lang="en-US" altLang="ko-KR" sz="1600" dirty="0"/>
              <a:t>. </a:t>
            </a:r>
            <a:r>
              <a:rPr lang="ko-KR" altLang="en-US" sz="1600" dirty="0"/>
              <a:t>드디어 대회 날이 되었어요</a:t>
            </a:r>
            <a:r>
              <a:rPr lang="en-US" altLang="ko-KR" sz="1600" dirty="0"/>
              <a:t>. </a:t>
            </a:r>
            <a:r>
              <a:rPr lang="ko-KR" altLang="en-US" sz="1600" dirty="0"/>
              <a:t>무대에 올라가기 전에 민수 씨와 친구들은 다른 팀의 공연을 보면서 무척 긴장을 했어요</a:t>
            </a:r>
            <a:r>
              <a:rPr lang="en-US" altLang="ko-KR" sz="1600" dirty="0"/>
              <a:t>. </a:t>
            </a:r>
            <a:r>
              <a:rPr lang="ko-KR" altLang="en-US" sz="1600" dirty="0"/>
              <a:t>하지만 무대에 올라가고 나서 민수 씨 팀은 하나도 떨지 않고 정말 멋있게 춤을 췄어요</a:t>
            </a:r>
            <a:r>
              <a:rPr lang="en-US" altLang="ko-KR" sz="1600" dirty="0"/>
              <a:t>. </a:t>
            </a:r>
            <a:r>
              <a:rPr lang="ko-KR" altLang="en-US" sz="1600" dirty="0"/>
              <a:t>사람들도 소리를 지르며 즐거워했어요</a:t>
            </a:r>
            <a:r>
              <a:rPr lang="en-US" altLang="ko-KR" sz="1600" dirty="0"/>
              <a:t>. </a:t>
            </a:r>
            <a:r>
              <a:rPr lang="ko-KR" altLang="en-US" sz="1600" dirty="0"/>
              <a:t>경연이 모두 끝난 후에 시상을 했는데 민수 씨 팀이 </a:t>
            </a:r>
            <a:r>
              <a:rPr lang="en-US" altLang="ko-KR" sz="1600" dirty="0"/>
              <a:t>1</a:t>
            </a:r>
            <a:r>
              <a:rPr lang="ko-KR" altLang="en-US" sz="1600" dirty="0"/>
              <a:t>등을 했어요</a:t>
            </a:r>
            <a:r>
              <a:rPr lang="en-US" altLang="ko-KR" sz="1600" dirty="0"/>
              <a:t>. </a:t>
            </a:r>
            <a:r>
              <a:rPr lang="ko-KR" altLang="en-US" sz="1600" dirty="0"/>
              <a:t>친구들은 정말 기뻐했고 민수 씨도 너무 좋아서 눈물이 났어요</a:t>
            </a:r>
            <a:r>
              <a:rPr lang="en-US" altLang="ko-KR" sz="1600" dirty="0"/>
              <a:t>. </a:t>
            </a:r>
            <a:endParaRPr lang="ko-KR" alt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59192" y="5684567"/>
            <a:ext cx="10837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400" dirty="0"/>
              <a:t>학교나 직장 생활과 같은 친숙한 사회적 상황과 여가</a:t>
            </a:r>
            <a:r>
              <a:rPr lang="en-US" altLang="ko-KR" sz="1400" dirty="0"/>
              <a:t>, </a:t>
            </a:r>
            <a:r>
              <a:rPr lang="ko-KR" altLang="en-US" sz="1400" dirty="0"/>
              <a:t>문화생활 등과 같이 일상에서 자주 경험하는 화제들을 묘사</a:t>
            </a:r>
            <a:r>
              <a:rPr lang="en-US" altLang="ko-KR" sz="1400" dirty="0"/>
              <a:t>, </a:t>
            </a:r>
            <a:r>
              <a:rPr lang="ko-KR" altLang="en-US" sz="1400" dirty="0"/>
              <a:t>서술</a:t>
            </a:r>
            <a:r>
              <a:rPr lang="en-US" altLang="ko-KR" sz="1400" dirty="0"/>
              <a:t>, 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/>
              <a:t>구성하는 데에 필요한 표현을 공부합니다</a:t>
            </a:r>
            <a:r>
              <a:rPr lang="en-US" altLang="ko-KR" sz="1400" dirty="0"/>
              <a:t>. </a:t>
            </a:r>
            <a:r>
              <a:rPr lang="ko-KR" altLang="en-US" sz="1400" dirty="0"/>
              <a:t>중급 수준의 화제와 관련한 다양한 상황을 생각하며 누가</a:t>
            </a:r>
            <a:r>
              <a:rPr lang="en-US" altLang="ko-KR" sz="1400" dirty="0"/>
              <a:t>, </a:t>
            </a:r>
            <a:r>
              <a:rPr lang="ko-KR" altLang="en-US" sz="1400" dirty="0"/>
              <a:t>언제</a:t>
            </a:r>
            <a:r>
              <a:rPr lang="en-US" altLang="ko-KR" sz="1400" dirty="0"/>
              <a:t>, </a:t>
            </a:r>
            <a:r>
              <a:rPr lang="ko-KR" altLang="en-US" sz="1400" dirty="0"/>
              <a:t>어디에서</a:t>
            </a:r>
            <a:r>
              <a:rPr lang="en-US" altLang="ko-KR" sz="1400" dirty="0"/>
              <a:t>, </a:t>
            </a:r>
            <a:r>
              <a:rPr lang="ko-KR" altLang="en-US" sz="1400" dirty="0"/>
              <a:t>무엇을</a:t>
            </a:r>
            <a:r>
              <a:rPr lang="en-US" altLang="ko-KR" sz="1400" dirty="0"/>
              <a:t>, </a:t>
            </a:r>
            <a:r>
              <a:rPr lang="ko-KR" altLang="en-US" sz="1400" dirty="0"/>
              <a:t>어떻게</a:t>
            </a:r>
            <a:r>
              <a:rPr lang="en-US" altLang="ko-KR" sz="1400" dirty="0"/>
              <a:t>, </a:t>
            </a:r>
            <a:r>
              <a:rPr lang="ko-KR" altLang="en-US" sz="1400" dirty="0"/>
              <a:t>왜 하고 있는지를 문장으로 만들고 이야기를 완성하여 말하는 연습을 합니다</a:t>
            </a:r>
            <a:r>
              <a:rPr lang="en-US" altLang="ko-KR" sz="1400" dirty="0"/>
              <a:t>. </a:t>
            </a:r>
            <a:r>
              <a:rPr lang="ko-KR" altLang="en-US" sz="1400" dirty="0"/>
              <a:t>답변 시간을 최대한 활용하고 정확하고 자연스러운 발음과 억양</a:t>
            </a:r>
            <a:r>
              <a:rPr lang="en-US" altLang="ko-KR" sz="1400" dirty="0"/>
              <a:t>, </a:t>
            </a:r>
            <a:r>
              <a:rPr lang="ko-KR" altLang="en-US" sz="1400" dirty="0"/>
              <a:t>적절한 속도로 말하여 의미를 전달하는 데 문제가 없도록 연습을 하면 도움이 됩니다</a:t>
            </a:r>
            <a:r>
              <a:rPr lang="en-US" altLang="ko-KR" sz="1400" dirty="0"/>
              <a:t>. </a:t>
            </a:r>
            <a:endParaRPr lang="ko-KR" altLang="en-US" sz="14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95" y="1472849"/>
            <a:ext cx="8169188" cy="27813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837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59192" y="588884"/>
            <a:ext cx="4577826" cy="675416"/>
          </a:xfrm>
          <a:prstGeom prst="roundRect">
            <a:avLst/>
          </a:prstGeom>
          <a:gradFill>
            <a:gsLst>
              <a:gs pos="36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ko-KR" altLang="en-US" sz="3000" b="1" kern="0" spc="-113">
                <a:solidFill>
                  <a:schemeClr val="tx1"/>
                </a:solidFill>
              </a:rPr>
              <a:t>문항 유형 및 학습 방법</a:t>
            </a:r>
            <a:endParaRPr lang="ko-KR" altLang="en-US" sz="3000" b="1" kern="0" spc="-113" dirty="0">
              <a:solidFill>
                <a:schemeClr val="tx1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868283"/>
              </p:ext>
            </p:extLst>
          </p:nvPr>
        </p:nvGraphicFramePr>
        <p:xfrm>
          <a:off x="659193" y="1517686"/>
          <a:ext cx="3970996" cy="56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0996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</a:tblGrid>
              <a:tr h="5622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4.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ko-KR" altLang="en-US" baseline="0" dirty="0"/>
                        <a:t>대화 완성하기 </a:t>
                      </a:r>
                      <a:r>
                        <a:rPr lang="en-US" altLang="ko-KR" baseline="0" dirty="0"/>
                        <a:t>(12</a:t>
                      </a:r>
                      <a:r>
                        <a:rPr lang="ko-KR" altLang="en-US" baseline="0" dirty="0"/>
                        <a:t>점</a:t>
                      </a:r>
                      <a:r>
                        <a:rPr lang="en-US" altLang="ko-KR" baseline="0" dirty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59192" y="2163555"/>
            <a:ext cx="7329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대화의 맥락에 맞게 상대의 말에 적절하게 대응할 수 있는지를 평가하는 중급 수준의 문제</a:t>
            </a:r>
            <a:endParaRPr lang="en-US" altLang="ko-KR" sz="1100" dirty="0"/>
          </a:p>
          <a:p>
            <a:r>
              <a:rPr lang="ko-KR" altLang="en-US" sz="1100" dirty="0"/>
              <a:t>사회적 상황에서 이루어지는 남자와 여자의 대화를 듣고 남자 또는 여자가 되어 상대방의 말에 적절히 대응하여 대화를 완성하는 유형의 문제</a:t>
            </a:r>
            <a:endParaRPr lang="en-US" altLang="ko-KR" sz="1100" dirty="0"/>
          </a:p>
          <a:p>
            <a:r>
              <a:rPr lang="ko-KR" altLang="en-US" sz="1100" dirty="0"/>
              <a:t>문제와 대화를 듣고 </a:t>
            </a:r>
            <a:r>
              <a:rPr lang="en-US" altLang="ko-KR" sz="1100" dirty="0"/>
              <a:t>40</a:t>
            </a:r>
            <a:r>
              <a:rPr lang="ko-KR" altLang="en-US" sz="1100" dirty="0"/>
              <a:t>초 동안 대답을 준비할 시간 있음</a:t>
            </a:r>
            <a:r>
              <a:rPr lang="en-US" altLang="ko-KR" sz="1100" dirty="0"/>
              <a:t>  =&gt; ‘</a:t>
            </a:r>
            <a:r>
              <a:rPr lang="ko-KR" altLang="en-US" sz="1100" dirty="0"/>
              <a:t>삐</a:t>
            </a:r>
            <a:r>
              <a:rPr lang="en-US" altLang="ko-KR" sz="1100" dirty="0"/>
              <a:t>’ </a:t>
            </a:r>
            <a:r>
              <a:rPr lang="ko-KR" altLang="en-US" sz="1100" dirty="0"/>
              <a:t>소리</a:t>
            </a:r>
            <a:r>
              <a:rPr lang="en-US" altLang="ko-KR" sz="1100" dirty="0"/>
              <a:t> </a:t>
            </a:r>
            <a:r>
              <a:rPr lang="ko-KR" altLang="en-US" sz="1100" dirty="0"/>
              <a:t>후 </a:t>
            </a:r>
            <a:r>
              <a:rPr lang="en-US" altLang="ko-KR" sz="1100" dirty="0"/>
              <a:t>60</a:t>
            </a:r>
            <a:r>
              <a:rPr lang="ko-KR" altLang="en-US" sz="1100" dirty="0"/>
              <a:t>초 동안 대답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191" y="3170397"/>
            <a:ext cx="11402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bg2">
                    <a:lumMod val="75000"/>
                  </a:schemeClr>
                </a:solidFill>
              </a:rPr>
              <a:t>지시문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ko-KR" altLang="en-US" dirty="0"/>
              <a:t>대화를 듣고 이어서 말하십시오</a:t>
            </a:r>
            <a:r>
              <a:rPr lang="en-US" altLang="ko-KR" dirty="0"/>
              <a:t>. 40</a:t>
            </a:r>
            <a:r>
              <a:rPr lang="ko-KR" altLang="en-US" dirty="0"/>
              <a:t>초 동안 준비하십시오</a:t>
            </a:r>
            <a:r>
              <a:rPr lang="en-US" altLang="ko-KR" dirty="0"/>
              <a:t>. </a:t>
            </a:r>
            <a:r>
              <a:rPr lang="ko-KR" altLang="en-US" dirty="0"/>
              <a:t>삐 소리가 끝나면 </a:t>
            </a:r>
            <a:r>
              <a:rPr lang="en-US" altLang="ko-KR" dirty="0"/>
              <a:t>60</a:t>
            </a:r>
            <a:r>
              <a:rPr lang="ko-KR" altLang="en-US" dirty="0"/>
              <a:t>초 동안 말하십시오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59192" y="3884851"/>
            <a:ext cx="108373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2">
                    <a:lumMod val="75000"/>
                  </a:schemeClr>
                </a:solidFill>
              </a:rPr>
              <a:t>예시 문항  </a:t>
            </a:r>
            <a:endParaRPr lang="en-US" altLang="ko-KR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altLang="ko-KR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ko-KR" altLang="en-US" dirty="0"/>
              <a:t>두 사람이 아파트 놀이터에 설치할 운동 기구에 대해 이야기하고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남자의 마지막 말을 듣고 여자가 할 말로 대화를 완성해 보세요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남자 </a:t>
            </a:r>
            <a:r>
              <a:rPr lang="en-US" altLang="ko-KR" dirty="0"/>
              <a:t>: </a:t>
            </a:r>
            <a:r>
              <a:rPr lang="ko-KR" altLang="en-US" dirty="0"/>
              <a:t>우리 아파트 놀이터에 운동 기구를 설치할 거라고 하던데</a:t>
            </a:r>
            <a:r>
              <a:rPr lang="en-US" altLang="ko-KR" dirty="0"/>
              <a:t>, </a:t>
            </a:r>
            <a:r>
              <a:rPr lang="ko-KR" altLang="en-US" dirty="0"/>
              <a:t>얘기 들었어요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여자 </a:t>
            </a:r>
            <a:r>
              <a:rPr lang="en-US" altLang="ko-KR" dirty="0"/>
              <a:t>: </a:t>
            </a:r>
            <a:r>
              <a:rPr lang="ko-KR" altLang="en-US" dirty="0"/>
              <a:t>네</a:t>
            </a:r>
            <a:r>
              <a:rPr lang="en-US" altLang="ko-KR" dirty="0"/>
              <a:t>. </a:t>
            </a:r>
            <a:r>
              <a:rPr lang="ko-KR" altLang="en-US" dirty="0"/>
              <a:t>그런데 어린이 놀이터에 어른들 운동 기구가 있으면 좀 위험하지 않을까요</a:t>
            </a:r>
            <a:r>
              <a:rPr lang="en-US" altLang="ko-KR" dirty="0"/>
              <a:t>? </a:t>
            </a:r>
            <a:r>
              <a:rPr lang="ko-KR" altLang="en-US" dirty="0"/>
              <a:t>어린 아이들이 </a:t>
            </a:r>
            <a:endParaRPr lang="en-US" altLang="ko-KR" dirty="0"/>
          </a:p>
          <a:p>
            <a:r>
              <a:rPr lang="en-US" altLang="ko-KR" dirty="0"/>
              <a:t>        </a:t>
            </a:r>
            <a:r>
              <a:rPr lang="ko-KR" altLang="en-US" dirty="0"/>
              <a:t>잘못 사용하다가 크게 다칠 수도 있어요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남자 </a:t>
            </a:r>
            <a:r>
              <a:rPr lang="en-US" altLang="ko-KR" dirty="0"/>
              <a:t>: </a:t>
            </a:r>
            <a:r>
              <a:rPr lang="ko-KR" altLang="en-US" dirty="0"/>
              <a:t>그건 안내문을 설치하면 될 것 같은데요</a:t>
            </a:r>
            <a:r>
              <a:rPr lang="en-US" altLang="ko-KR" dirty="0"/>
              <a:t>. </a:t>
            </a:r>
            <a:r>
              <a:rPr lang="ko-KR" altLang="en-US" dirty="0"/>
              <a:t>그럼 어떻게 하는 게 좋을까요</a:t>
            </a:r>
            <a:r>
              <a:rPr lang="en-US" altLang="ko-KR" dirty="0"/>
              <a:t>?</a:t>
            </a:r>
          </a:p>
          <a:p>
            <a:r>
              <a:rPr lang="en-US" altLang="ko-KR" dirty="0"/>
              <a:t>      </a:t>
            </a:r>
            <a:r>
              <a:rPr lang="ko-KR" altLang="en-US" dirty="0"/>
              <a:t>  </a:t>
            </a:r>
            <a:r>
              <a:rPr lang="en-US" altLang="ko-KR" dirty="0"/>
              <a:t> 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612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6188" y="4105334"/>
            <a:ext cx="108373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2">
                    <a:lumMod val="75000"/>
                  </a:schemeClr>
                </a:solidFill>
              </a:rPr>
              <a:t>모범 답안 </a:t>
            </a:r>
            <a:r>
              <a:rPr lang="ko-KR" altLang="en-US" sz="1600" dirty="0"/>
              <a:t> </a:t>
            </a:r>
            <a:r>
              <a:rPr lang="en-US" altLang="ko-KR" sz="1600" dirty="0"/>
              <a:t>  </a:t>
            </a:r>
          </a:p>
          <a:p>
            <a:r>
              <a:rPr lang="ko-KR" altLang="en-US" sz="1600" dirty="0"/>
              <a:t>안내문을 설치해도 문제가 해결될 것 같지는 않아요</a:t>
            </a:r>
            <a:r>
              <a:rPr lang="en-US" altLang="ko-KR" sz="1600" dirty="0"/>
              <a:t>. </a:t>
            </a:r>
            <a:r>
              <a:rPr lang="ko-KR" altLang="en-US" sz="1600" dirty="0"/>
              <a:t>아이들은 안내문을 잘 읽지 않고</a:t>
            </a:r>
            <a:r>
              <a:rPr lang="en-US" altLang="ko-KR" sz="1600" dirty="0"/>
              <a:t>, </a:t>
            </a:r>
            <a:r>
              <a:rPr lang="ko-KR" altLang="en-US" sz="1600" dirty="0"/>
              <a:t>또 놀이터에는 글을 잘 모르는 어린 아이들도 많이 </a:t>
            </a:r>
            <a:r>
              <a:rPr lang="ko-KR" altLang="en-US" sz="1600" dirty="0" err="1"/>
              <a:t>오잖아요</a:t>
            </a:r>
            <a:r>
              <a:rPr lang="en-US" altLang="ko-KR" sz="1600" dirty="0"/>
              <a:t>. </a:t>
            </a:r>
            <a:r>
              <a:rPr lang="ko-KR" altLang="en-US" sz="1600" dirty="0"/>
              <a:t>놀이터는 아이들이 안전하고 즐겁게 뛰어놀 수 있는 것이어야 된다고 생각해요</a:t>
            </a:r>
            <a:r>
              <a:rPr lang="en-US" altLang="ko-KR" sz="1600" dirty="0"/>
              <a:t>. </a:t>
            </a:r>
            <a:r>
              <a:rPr lang="ko-KR" altLang="en-US" sz="1600" dirty="0"/>
              <a:t>그렇기 때문에 아이들에게 위험할 수 있는 운동 기구를 놀이터에 설치하는 건 안 좋은 것 같아요</a:t>
            </a:r>
            <a:r>
              <a:rPr lang="en-US" altLang="ko-KR" sz="1600" dirty="0"/>
              <a:t>. </a:t>
            </a:r>
            <a:r>
              <a:rPr lang="ko-KR" altLang="en-US" sz="1600" dirty="0"/>
              <a:t>어른들을 위한 운동 기구는 놀이터가 아닌 다른 장소에 설치하면 좋겠어요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526188" y="5792632"/>
            <a:ext cx="108373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400" dirty="0"/>
              <a:t>공식적이거나 비공식적 상황에서 가볍거나 중요한 일에 대해 다른 사람에게 제안</a:t>
            </a:r>
            <a:r>
              <a:rPr lang="en-US" altLang="ko-KR" sz="1400" dirty="0"/>
              <a:t>, </a:t>
            </a:r>
            <a:r>
              <a:rPr lang="ko-KR" altLang="en-US" sz="1400" dirty="0"/>
              <a:t>조언</a:t>
            </a:r>
            <a:r>
              <a:rPr lang="en-US" altLang="ko-KR" sz="1400" dirty="0"/>
              <a:t>, </a:t>
            </a:r>
            <a:r>
              <a:rPr lang="ko-KR" altLang="en-US" sz="1400" dirty="0"/>
              <a:t>거절 등 다양한 대응을 하는 데 필요한 어휘와 기능들을 미리 공부합니다</a:t>
            </a:r>
            <a:r>
              <a:rPr lang="en-US" altLang="ko-KR" sz="1400" dirty="0"/>
              <a:t>. </a:t>
            </a:r>
            <a:r>
              <a:rPr lang="ko-KR" altLang="en-US" sz="1400" dirty="0"/>
              <a:t>그리고 대화의 내용을 잘 파악한 후에 맥락에 맞게 말하는 연습을 합니다</a:t>
            </a:r>
            <a:r>
              <a:rPr lang="en-US" altLang="ko-KR" sz="1400" dirty="0"/>
              <a:t>. </a:t>
            </a:r>
            <a:r>
              <a:rPr lang="ko-KR" altLang="en-US" sz="1400" dirty="0"/>
              <a:t>답변 시간을 최대한 활용하고 정확하고 자연스러운 발음과 억양</a:t>
            </a:r>
            <a:r>
              <a:rPr lang="en-US" altLang="ko-KR" sz="1400" dirty="0"/>
              <a:t>, </a:t>
            </a:r>
            <a:r>
              <a:rPr lang="ko-KR" altLang="en-US" sz="1400" dirty="0"/>
              <a:t>적절한 속도로 말하여 의미를 전달하는 데 문제가 없도록 연습을 하면 도움이 됩니다</a:t>
            </a:r>
            <a:r>
              <a:rPr lang="en-US" altLang="ko-KR" sz="1400" dirty="0"/>
              <a:t>. </a:t>
            </a:r>
            <a:endParaRPr lang="ko-KR" alt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26188" y="1018567"/>
            <a:ext cx="108373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2">
                    <a:lumMod val="75000"/>
                  </a:schemeClr>
                </a:solidFill>
              </a:rPr>
              <a:t>예시 문항  </a:t>
            </a:r>
            <a:endParaRPr lang="en-US" altLang="ko-KR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altLang="ko-KR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ko-KR" altLang="en-US" dirty="0"/>
              <a:t>두 사람이 아파트 놀이터에 설치할 운동 기구에 대해 이야기하고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남자의 마지막 말을 듣고 여자가 할 말로 대화를 완성해 보세요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남자 </a:t>
            </a:r>
            <a:r>
              <a:rPr lang="en-US" altLang="ko-KR" dirty="0"/>
              <a:t>: </a:t>
            </a:r>
            <a:r>
              <a:rPr lang="ko-KR" altLang="en-US" dirty="0"/>
              <a:t>우리 아파트 놀이터에 운동 기구를 설치할 거라고 하던데</a:t>
            </a:r>
            <a:r>
              <a:rPr lang="en-US" altLang="ko-KR" dirty="0"/>
              <a:t>, </a:t>
            </a:r>
            <a:r>
              <a:rPr lang="ko-KR" altLang="en-US" dirty="0"/>
              <a:t>얘기 들었어요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여자 </a:t>
            </a:r>
            <a:r>
              <a:rPr lang="en-US" altLang="ko-KR" dirty="0"/>
              <a:t>: </a:t>
            </a:r>
            <a:r>
              <a:rPr lang="ko-KR" altLang="en-US" dirty="0"/>
              <a:t>네</a:t>
            </a:r>
            <a:r>
              <a:rPr lang="en-US" altLang="ko-KR" dirty="0"/>
              <a:t>. </a:t>
            </a:r>
            <a:r>
              <a:rPr lang="ko-KR" altLang="en-US" dirty="0"/>
              <a:t>그런데 어린이 놀이터에 어른들 운동 기구가 있으면 좀 위험하지 않을까요</a:t>
            </a:r>
            <a:r>
              <a:rPr lang="en-US" altLang="ko-KR" dirty="0"/>
              <a:t>? </a:t>
            </a:r>
            <a:r>
              <a:rPr lang="ko-KR" altLang="en-US" dirty="0"/>
              <a:t>어린 아이들이 </a:t>
            </a:r>
            <a:endParaRPr lang="en-US" altLang="ko-KR" dirty="0"/>
          </a:p>
          <a:p>
            <a:r>
              <a:rPr lang="en-US" altLang="ko-KR" dirty="0"/>
              <a:t>        </a:t>
            </a:r>
            <a:r>
              <a:rPr lang="ko-KR" altLang="en-US" dirty="0"/>
              <a:t>잘못 사용하다가 크게 다칠 수도 있어요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남자 </a:t>
            </a:r>
            <a:r>
              <a:rPr lang="en-US" altLang="ko-KR" dirty="0"/>
              <a:t>: </a:t>
            </a:r>
            <a:r>
              <a:rPr lang="ko-KR" altLang="en-US" dirty="0"/>
              <a:t>그건 안내문을 설치하면 될 것 같은데요</a:t>
            </a:r>
            <a:r>
              <a:rPr lang="en-US" altLang="ko-KR" dirty="0"/>
              <a:t>. </a:t>
            </a:r>
            <a:r>
              <a:rPr lang="ko-KR" altLang="en-US" dirty="0"/>
              <a:t>그럼 어떻게 하는 게 좋을까요</a:t>
            </a:r>
            <a:r>
              <a:rPr lang="en-US" altLang="ko-KR" dirty="0"/>
              <a:t>?</a:t>
            </a:r>
          </a:p>
          <a:p>
            <a:r>
              <a:rPr lang="en-US" altLang="ko-KR" dirty="0"/>
              <a:t>      </a:t>
            </a:r>
            <a:r>
              <a:rPr lang="ko-KR" altLang="en-US" dirty="0"/>
              <a:t>  </a:t>
            </a:r>
            <a:r>
              <a:rPr lang="en-US" altLang="ko-KR" dirty="0"/>
              <a:t> 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912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659192" y="588884"/>
            <a:ext cx="4577826" cy="675416"/>
          </a:xfrm>
          <a:prstGeom prst="roundRect">
            <a:avLst/>
          </a:prstGeom>
          <a:gradFill>
            <a:gsLst>
              <a:gs pos="36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ko-KR" altLang="en-US" sz="3000" b="1" kern="0" spc="-113">
                <a:solidFill>
                  <a:schemeClr val="tx1"/>
                </a:solidFill>
              </a:rPr>
              <a:t>문항 유형 및 학습 방법</a:t>
            </a:r>
            <a:endParaRPr lang="ko-KR" altLang="en-US" sz="3000" b="1" kern="0" spc="-113" dirty="0">
              <a:solidFill>
                <a:schemeClr val="tx1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889527"/>
              </p:ext>
            </p:extLst>
          </p:nvPr>
        </p:nvGraphicFramePr>
        <p:xfrm>
          <a:off x="659193" y="1517686"/>
          <a:ext cx="3970996" cy="56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0996">
                  <a:extLst>
                    <a:ext uri="{9D8B030D-6E8A-4147-A177-3AD203B41FA5}">
                      <a16:colId xmlns:a16="http://schemas.microsoft.com/office/drawing/2014/main" val="3633580309"/>
                    </a:ext>
                  </a:extLst>
                </a:gridCol>
              </a:tblGrid>
              <a:tr h="5622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5.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ko-KR" altLang="en-US" baseline="0" dirty="0"/>
                        <a:t>자료 해석하기 </a:t>
                      </a:r>
                      <a:r>
                        <a:rPr lang="en-US" altLang="ko-KR" baseline="0" dirty="0"/>
                        <a:t>(15</a:t>
                      </a:r>
                      <a:r>
                        <a:rPr lang="ko-KR" altLang="en-US" baseline="0" dirty="0"/>
                        <a:t>점</a:t>
                      </a:r>
                      <a:r>
                        <a:rPr lang="en-US" altLang="ko-KR" baseline="0" dirty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703722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59192" y="2163555"/>
            <a:ext cx="73293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경제</a:t>
            </a:r>
            <a:r>
              <a:rPr lang="en-US" altLang="ko-KR" sz="1100" dirty="0"/>
              <a:t>, </a:t>
            </a:r>
            <a:r>
              <a:rPr lang="ko-KR" altLang="en-US" sz="1100" dirty="0"/>
              <a:t>과학</a:t>
            </a:r>
            <a:r>
              <a:rPr lang="en-US" altLang="ko-KR" sz="1100" dirty="0"/>
              <a:t>, </a:t>
            </a:r>
            <a:r>
              <a:rPr lang="ko-KR" altLang="en-US" sz="1100" dirty="0"/>
              <a:t>대중매체</a:t>
            </a:r>
            <a:r>
              <a:rPr lang="en-US" altLang="ko-KR" sz="1100" dirty="0"/>
              <a:t>, </a:t>
            </a:r>
            <a:r>
              <a:rPr lang="ko-KR" altLang="en-US" sz="1100" dirty="0"/>
              <a:t>문화</a:t>
            </a:r>
            <a:r>
              <a:rPr lang="en-US" altLang="ko-KR" sz="1100" dirty="0"/>
              <a:t>, </a:t>
            </a:r>
            <a:r>
              <a:rPr lang="ko-KR" altLang="en-US" sz="1100" dirty="0"/>
              <a:t>예술</a:t>
            </a:r>
            <a:r>
              <a:rPr lang="en-US" altLang="ko-KR" sz="1100" dirty="0"/>
              <a:t>, </a:t>
            </a:r>
            <a:r>
              <a:rPr lang="ko-KR" altLang="en-US" sz="1100" dirty="0"/>
              <a:t>정치</a:t>
            </a:r>
            <a:r>
              <a:rPr lang="en-US" altLang="ko-KR" sz="1100" dirty="0"/>
              <a:t>, </a:t>
            </a:r>
            <a:r>
              <a:rPr lang="ko-KR" altLang="en-US" sz="1100" dirty="0"/>
              <a:t>환경 등 사회적 화제나 추상적 화제의 자료를 보고 해석하여</a:t>
            </a:r>
            <a:r>
              <a:rPr lang="en-US" altLang="ko-KR" sz="1100" dirty="0"/>
              <a:t>, </a:t>
            </a:r>
            <a:r>
              <a:rPr lang="ko-KR" altLang="en-US" sz="1100" dirty="0"/>
              <a:t>비판적으로 자신의 의견을 진술할 수 있는가를 평가하는 고급 문제</a:t>
            </a:r>
            <a:endParaRPr lang="en-US" altLang="ko-KR" sz="1100" dirty="0"/>
          </a:p>
          <a:p>
            <a:r>
              <a:rPr lang="ko-KR" altLang="en-US" sz="1100" dirty="0"/>
              <a:t>자료를 보고 </a:t>
            </a:r>
            <a:r>
              <a:rPr lang="en-US" altLang="ko-KR" sz="1100" dirty="0"/>
              <a:t>70</a:t>
            </a:r>
            <a:r>
              <a:rPr lang="ko-KR" altLang="en-US" sz="1100" dirty="0"/>
              <a:t>초 동안 대답을 준비할 시간 있음</a:t>
            </a:r>
            <a:r>
              <a:rPr lang="en-US" altLang="ko-KR" sz="1100" dirty="0"/>
              <a:t>  =&gt; ‘</a:t>
            </a:r>
            <a:r>
              <a:rPr lang="ko-KR" altLang="en-US" sz="1100" dirty="0"/>
              <a:t>삐</a:t>
            </a:r>
            <a:r>
              <a:rPr lang="en-US" altLang="ko-KR" sz="1100" dirty="0"/>
              <a:t>’ </a:t>
            </a:r>
            <a:r>
              <a:rPr lang="ko-KR" altLang="en-US" sz="1100" dirty="0"/>
              <a:t>소리</a:t>
            </a:r>
            <a:r>
              <a:rPr lang="en-US" altLang="ko-KR" sz="1100" dirty="0"/>
              <a:t> </a:t>
            </a:r>
            <a:r>
              <a:rPr lang="ko-KR" altLang="en-US" sz="1100" dirty="0"/>
              <a:t>후 </a:t>
            </a:r>
            <a:r>
              <a:rPr lang="en-US" altLang="ko-KR" sz="1100" dirty="0"/>
              <a:t>80</a:t>
            </a:r>
            <a:r>
              <a:rPr lang="ko-KR" altLang="en-US" sz="1100" dirty="0"/>
              <a:t>초 동안 대답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192" y="3022017"/>
            <a:ext cx="11696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bg2">
                    <a:lumMod val="75000"/>
                  </a:schemeClr>
                </a:solidFill>
              </a:rPr>
              <a:t>지시문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</a:p>
          <a:p>
            <a:r>
              <a:rPr lang="ko-KR" altLang="en-US" dirty="0"/>
              <a:t>자료를 설명하고 의견을 제시하십시오</a:t>
            </a:r>
            <a:r>
              <a:rPr lang="en-US" altLang="ko-KR" dirty="0"/>
              <a:t>. 70</a:t>
            </a:r>
            <a:r>
              <a:rPr lang="ko-KR" altLang="en-US" dirty="0"/>
              <a:t>초 동안 준비하십시오</a:t>
            </a:r>
            <a:r>
              <a:rPr lang="en-US" altLang="ko-KR" dirty="0"/>
              <a:t>. </a:t>
            </a:r>
            <a:r>
              <a:rPr lang="ko-KR" altLang="en-US" dirty="0"/>
              <a:t>삐 소리가 끝나면 </a:t>
            </a:r>
            <a:r>
              <a:rPr lang="en-US" altLang="ko-KR" dirty="0"/>
              <a:t>80</a:t>
            </a:r>
            <a:r>
              <a:rPr lang="ko-KR" altLang="en-US" dirty="0"/>
              <a:t>초 동안 말하십시오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13" y="3765197"/>
            <a:ext cx="7522152" cy="2964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994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1726</Words>
  <Application>Microsoft Office PowerPoint</Application>
  <PresentationFormat>와이드스크린</PresentationFormat>
  <Paragraphs>134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배정선</cp:lastModifiedBy>
  <cp:revision>13</cp:revision>
  <dcterms:created xsi:type="dcterms:W3CDTF">2021-08-21T13:27:37Z</dcterms:created>
  <dcterms:modified xsi:type="dcterms:W3CDTF">2021-08-27T11:39:30Z</dcterms:modified>
</cp:coreProperties>
</file>